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16"/>
  </p:notesMasterIdLst>
  <p:handoutMasterIdLst>
    <p:handoutMasterId r:id="rId17"/>
  </p:handoutMasterIdLst>
  <p:sldIdLst>
    <p:sldId id="275" r:id="rId2"/>
    <p:sldId id="257" r:id="rId3"/>
    <p:sldId id="292" r:id="rId4"/>
    <p:sldId id="294" r:id="rId5"/>
    <p:sldId id="301" r:id="rId6"/>
    <p:sldId id="302" r:id="rId7"/>
    <p:sldId id="303" r:id="rId8"/>
    <p:sldId id="305" r:id="rId9"/>
    <p:sldId id="308" r:id="rId10"/>
    <p:sldId id="296" r:id="rId11"/>
    <p:sldId id="297" r:id="rId12"/>
    <p:sldId id="299" r:id="rId13"/>
    <p:sldId id="309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0"/>
    <a:srgbClr val="0EAE9F"/>
    <a:srgbClr val="13B09B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75"/>
    <p:restoredTop sz="94613"/>
  </p:normalViewPr>
  <p:slideViewPr>
    <p:cSldViewPr snapToGrid="0" snapToObjects="1">
      <p:cViewPr varScale="1">
        <p:scale>
          <a:sx n="131" d="100"/>
          <a:sy n="131" d="100"/>
        </p:scale>
        <p:origin x="80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84534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C5D8E45B-4436-5D40-9CCF-341913E0D93D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532872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349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798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16AFC95-88F1-2A49-8E3F-A1A1FB8ECEDE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9263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06C9AF-D4F0-624C-AFE6-32D8770ED93F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EA029A6-85BF-F542-812B-2D999D73AE0C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479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95C8510-0F2B-0C42-9E1F-E0C14E2C224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11ADE273-26D3-884C-96D9-3EE5155F21C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967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01CBB48-C22D-934B-BA9D-0F149F7B256A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526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E05B85-98FD-D649-BBF1-D88C1F8E2759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7363F842-7812-7347-BDC8-EDBBD659DED6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23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97A8D3-4354-D34E-A9C0-7C5F6B9D671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3ACB5FB-B7AD-B142-9169-6E3B42121A92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5426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83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87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19A4FEC-D076-C347-B51E-13217A8685D9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0493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VARIABilele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 SANJAY </a:t>
            </a:r>
            <a:r>
              <a:rPr lang="en-US" dirty="0" err="1"/>
              <a:t>şi</a:t>
            </a:r>
            <a:r>
              <a:rPr lang="en-US" dirty="0"/>
              <a:t> ARVIND SESHAN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092087A-86D6-3E8F-115F-26F76502662F}"/>
              </a:ext>
            </a:extLst>
          </p:cNvPr>
          <p:cNvSpPr/>
          <p:nvPr/>
        </p:nvSpPr>
        <p:spPr>
          <a:xfrm>
            <a:off x="2621721" y="5642617"/>
            <a:ext cx="3900558" cy="590321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lecție</a:t>
            </a:r>
            <a:r>
              <a:rPr lang="en-US" dirty="0"/>
              <a:t> </a:t>
            </a:r>
            <a:r>
              <a:rPr lang="en-US" dirty="0" err="1"/>
              <a:t>foloseşte</a:t>
            </a:r>
            <a:r>
              <a:rPr lang="en-US" dirty="0"/>
              <a:t> </a:t>
            </a:r>
            <a:r>
              <a:rPr lang="en-US" dirty="0" err="1"/>
              <a:t>programul</a:t>
            </a:r>
            <a:r>
              <a:rPr lang="en-US" dirty="0"/>
              <a:t> SPIKE3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provocări</a:t>
            </a:r>
            <a:endParaRPr lang="en-US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7875" y="1505616"/>
            <a:ext cx="5734656" cy="4654528"/>
          </a:xfrm>
        </p:spPr>
        <p:txBody>
          <a:bodyPr/>
          <a:lstStyle/>
          <a:p>
            <a:r>
              <a:rPr lang="en-US" dirty="0" err="1"/>
              <a:t>Provocarea</a:t>
            </a:r>
            <a:r>
              <a:rPr lang="en-US" dirty="0"/>
              <a:t> 1: </a:t>
            </a:r>
          </a:p>
          <a:p>
            <a:pPr lvl="1"/>
            <a:r>
              <a:rPr lang="en-US" dirty="0" err="1"/>
              <a:t>Poți</a:t>
            </a:r>
            <a:r>
              <a:rPr lang="en-US" dirty="0"/>
              <a:t> face un program care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afişeze</a:t>
            </a:r>
            <a:r>
              <a:rPr lang="en-US" dirty="0"/>
              <a:t> de </a:t>
            </a:r>
            <a:r>
              <a:rPr lang="en-US" dirty="0" err="1"/>
              <a:t>câte</a:t>
            </a:r>
            <a:r>
              <a:rPr lang="en-US" dirty="0"/>
              <a:t> </a:t>
            </a:r>
            <a:r>
              <a:rPr lang="en-US" dirty="0" err="1"/>
              <a:t>ori</a:t>
            </a:r>
            <a:r>
              <a:rPr lang="en-US" dirty="0"/>
              <a:t> </a:t>
            </a:r>
            <a:r>
              <a:rPr lang="en-US" dirty="0" err="1"/>
              <a:t>ai</a:t>
            </a:r>
            <a:r>
              <a:rPr lang="en-US" dirty="0"/>
              <a:t> </a:t>
            </a:r>
            <a:r>
              <a:rPr lang="en-US" dirty="0" err="1"/>
              <a:t>apăsat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click-</a:t>
            </a:r>
            <a:r>
              <a:rPr lang="en-US" dirty="0" err="1"/>
              <a:t>stânga</a:t>
            </a:r>
            <a:r>
              <a:rPr lang="en-US" dirty="0"/>
              <a:t>?</a:t>
            </a:r>
          </a:p>
          <a:p>
            <a:r>
              <a:rPr lang="en-US" dirty="0"/>
              <a:t> </a:t>
            </a:r>
            <a:r>
              <a:rPr lang="en-US" dirty="0" err="1"/>
              <a:t>Provocarea</a:t>
            </a:r>
            <a:r>
              <a:rPr lang="en-US" dirty="0"/>
              <a:t> 2:</a:t>
            </a:r>
          </a:p>
          <a:p>
            <a:pPr lvl="1"/>
            <a:r>
              <a:rPr lang="en-US" dirty="0" err="1"/>
              <a:t>Poți</a:t>
            </a:r>
            <a:r>
              <a:rPr lang="en-US" dirty="0"/>
              <a:t> </a:t>
            </a:r>
            <a:r>
              <a:rPr lang="en-US" dirty="0" err="1"/>
              <a:t>scrie</a:t>
            </a:r>
            <a:r>
              <a:rPr lang="en-US" dirty="0"/>
              <a:t> un program care </a:t>
            </a:r>
            <a:r>
              <a:rPr lang="en-US" dirty="0" err="1"/>
              <a:t>sâ</a:t>
            </a:r>
            <a:r>
              <a:rPr lang="en-US" dirty="0"/>
              <a:t> </a:t>
            </a:r>
            <a:r>
              <a:rPr lang="en-US" dirty="0" err="1"/>
              <a:t>numere</a:t>
            </a:r>
            <a:r>
              <a:rPr lang="en-US" dirty="0"/>
              <a:t> </a:t>
            </a:r>
            <a:r>
              <a:rPr lang="en-US" dirty="0" err="1"/>
              <a:t>câte</a:t>
            </a:r>
            <a:r>
              <a:rPr lang="en-US" dirty="0"/>
              <a:t> </a:t>
            </a:r>
            <a:r>
              <a:rPr lang="en-US" dirty="0" err="1"/>
              <a:t>linii</a:t>
            </a:r>
            <a:r>
              <a:rPr lang="en-US" dirty="0"/>
              <a:t> </a:t>
            </a:r>
            <a:r>
              <a:rPr lang="en-US" dirty="0" err="1"/>
              <a:t>negre</a:t>
            </a:r>
            <a:r>
              <a:rPr lang="en-US" dirty="0"/>
              <a:t> </a:t>
            </a:r>
            <a:r>
              <a:rPr lang="en-US" dirty="0" err="1"/>
              <a:t>ai</a:t>
            </a:r>
            <a:r>
              <a:rPr lang="en-US" dirty="0"/>
              <a:t> </a:t>
            </a:r>
            <a:r>
              <a:rPr lang="en-US" dirty="0" err="1"/>
              <a:t>trecut</a:t>
            </a:r>
            <a:r>
              <a:rPr lang="en-US" dirty="0"/>
              <a:t> </a:t>
            </a:r>
            <a:r>
              <a:rPr lang="en-US" dirty="0" err="1"/>
              <a:t>peste</a:t>
            </a:r>
            <a:r>
              <a:rPr lang="en-US" dirty="0"/>
              <a:t>?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6616005" y="3034145"/>
            <a:ext cx="1849452" cy="288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7479083" y="2652087"/>
            <a:ext cx="24659" cy="28233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84533" y="5494652"/>
            <a:ext cx="838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START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084532" y="2189750"/>
            <a:ext cx="941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FINISH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381742" y="2042948"/>
            <a:ext cx="2416617" cy="382103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 rot="10800000" flipV="1">
            <a:off x="6708477" y="1582887"/>
            <a:ext cx="1541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Provocarea</a:t>
            </a:r>
            <a:r>
              <a:rPr lang="en-US" dirty="0"/>
              <a:t> 2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6640662" y="3773962"/>
            <a:ext cx="1849452" cy="288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6640662" y="4073303"/>
            <a:ext cx="1849452" cy="288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6700940" y="4895970"/>
            <a:ext cx="1849452" cy="288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B703A3-1069-2296-599D-26F3AC1D0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207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F87180F4-2BC8-407A-B520-C13D4BB724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270" y="1853301"/>
            <a:ext cx="4453470" cy="3706141"/>
          </a:xfrm>
          <a:prstGeom prst="rect">
            <a:avLst/>
          </a:prstGeom>
        </p:spPr>
      </p:pic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300" dirty="0" err="1"/>
              <a:t>Soluție</a:t>
            </a:r>
            <a:r>
              <a:rPr lang="en-US" altLang="en-US" sz="4300" dirty="0"/>
              <a:t>: </a:t>
            </a:r>
            <a:r>
              <a:rPr lang="en-US" altLang="en-US" sz="4300" dirty="0" err="1"/>
              <a:t>Numărarea</a:t>
            </a:r>
            <a:r>
              <a:rPr lang="en-US" altLang="en-US" sz="4300" dirty="0"/>
              <a:t> </a:t>
            </a:r>
            <a:r>
              <a:rPr lang="en-US" altLang="en-US" sz="4300" dirty="0" err="1"/>
              <a:t>Clicurilor</a:t>
            </a:r>
            <a:endParaRPr lang="en-US" altLang="en-US" sz="43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E4F166-5C1A-6C4A-8228-54E5E19118D3}"/>
              </a:ext>
            </a:extLst>
          </p:cNvPr>
          <p:cNvSpPr txBox="1"/>
          <p:nvPr/>
        </p:nvSpPr>
        <p:spPr>
          <a:xfrm>
            <a:off x="2578719" y="2495862"/>
            <a:ext cx="38951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Variabila</a:t>
            </a:r>
            <a:r>
              <a:rPr lang="en-US" sz="1400" dirty="0"/>
              <a:t> Counter la </a:t>
            </a:r>
            <a:r>
              <a:rPr lang="en-US" sz="1400" dirty="0" err="1"/>
              <a:t>valoarea</a:t>
            </a:r>
            <a:r>
              <a:rPr lang="en-US" sz="1400" dirty="0"/>
              <a:t> 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2121D1-0A8C-6540-BDA3-316A82352E1D}"/>
              </a:ext>
            </a:extLst>
          </p:cNvPr>
          <p:cNvSpPr txBox="1"/>
          <p:nvPr/>
        </p:nvSpPr>
        <p:spPr>
          <a:xfrm>
            <a:off x="4700740" y="3285622"/>
            <a:ext cx="3477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De </a:t>
            </a:r>
            <a:r>
              <a:rPr lang="en-US" sz="1400" dirty="0" err="1"/>
              <a:t>fiecare</a:t>
            </a:r>
            <a:r>
              <a:rPr lang="en-US" sz="1400" dirty="0"/>
              <a:t> </a:t>
            </a:r>
            <a:r>
              <a:rPr lang="en-US" sz="1400" dirty="0" err="1"/>
              <a:t>dată</a:t>
            </a:r>
            <a:r>
              <a:rPr lang="en-US" sz="1400" dirty="0"/>
              <a:t> </a:t>
            </a:r>
            <a:r>
              <a:rPr lang="en-US" sz="1400" dirty="0" err="1"/>
              <a:t>când</a:t>
            </a:r>
            <a:r>
              <a:rPr lang="en-US" sz="1400" dirty="0"/>
              <a:t> left-click </a:t>
            </a:r>
            <a:r>
              <a:rPr lang="en-US" sz="1400" dirty="0" err="1"/>
              <a:t>este</a:t>
            </a:r>
            <a:r>
              <a:rPr lang="en-US" sz="1400" dirty="0"/>
              <a:t> </a:t>
            </a:r>
            <a:r>
              <a:rPr lang="en-US" sz="1400" dirty="0" err="1"/>
              <a:t>apăsat</a:t>
            </a:r>
            <a:r>
              <a:rPr lang="en-US" sz="1400" dirty="0"/>
              <a:t>, </a:t>
            </a:r>
            <a:r>
              <a:rPr lang="en-US" sz="1400" dirty="0" err="1"/>
              <a:t>creşte</a:t>
            </a:r>
            <a:r>
              <a:rPr lang="en-US" sz="1400" dirty="0"/>
              <a:t> </a:t>
            </a:r>
            <a:r>
              <a:rPr lang="en-US" sz="1400" dirty="0" err="1"/>
              <a:t>valoarea</a:t>
            </a:r>
            <a:r>
              <a:rPr lang="en-US" sz="1400" dirty="0"/>
              <a:t> </a:t>
            </a:r>
            <a:r>
              <a:rPr lang="en-US" sz="1400" dirty="0" err="1"/>
              <a:t>variabilei</a:t>
            </a:r>
            <a:r>
              <a:rPr lang="en-US" sz="1400" dirty="0"/>
              <a:t> cu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368256-45E3-8C4C-849E-3C40E743BC47}"/>
              </a:ext>
            </a:extLst>
          </p:cNvPr>
          <p:cNvSpPr txBox="1"/>
          <p:nvPr/>
        </p:nvSpPr>
        <p:spPr>
          <a:xfrm>
            <a:off x="2241584" y="4889691"/>
            <a:ext cx="4057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Afişează</a:t>
            </a:r>
            <a:r>
              <a:rPr lang="en-US" sz="1400" dirty="0"/>
              <a:t> </a:t>
            </a:r>
            <a:r>
              <a:rPr lang="en-US" sz="1400" dirty="0" err="1"/>
              <a:t>valoarea</a:t>
            </a:r>
            <a:r>
              <a:rPr lang="en-US" sz="1400" dirty="0"/>
              <a:t> </a:t>
            </a:r>
            <a:r>
              <a:rPr lang="en-US" sz="1400" dirty="0" err="1"/>
              <a:t>variabilei</a:t>
            </a:r>
            <a:r>
              <a:rPr lang="en-US" sz="1400" dirty="0"/>
              <a:t> Counter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B4DC0EA-FFDF-1D4D-AE3D-733816A572B6}"/>
              </a:ext>
            </a:extLst>
          </p:cNvPr>
          <p:cNvSpPr txBox="1"/>
          <p:nvPr/>
        </p:nvSpPr>
        <p:spPr>
          <a:xfrm>
            <a:off x="4700740" y="4144752"/>
            <a:ext cx="3535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Aşteaptă</a:t>
            </a:r>
            <a:r>
              <a:rPr lang="en-US" sz="1400" dirty="0"/>
              <a:t> </a:t>
            </a:r>
            <a:r>
              <a:rPr lang="en-US" sz="1400" dirty="0" err="1"/>
              <a:t>până</a:t>
            </a:r>
            <a:r>
              <a:rPr lang="en-US" sz="1400" dirty="0"/>
              <a:t> </a:t>
            </a:r>
            <a:r>
              <a:rPr lang="en-US" sz="1400" dirty="0" err="1"/>
              <a:t>când</a:t>
            </a:r>
            <a:r>
              <a:rPr lang="en-US" sz="1400" dirty="0"/>
              <a:t> </a:t>
            </a:r>
            <a:r>
              <a:rPr lang="en-US" sz="1400" dirty="0" err="1"/>
              <a:t>butonul</a:t>
            </a:r>
            <a:r>
              <a:rPr lang="en-US" sz="1400" dirty="0"/>
              <a:t> nu </a:t>
            </a:r>
            <a:r>
              <a:rPr lang="en-US" sz="1400" dirty="0" err="1"/>
              <a:t>mai</a:t>
            </a:r>
            <a:r>
              <a:rPr lang="en-US" sz="1400" dirty="0"/>
              <a:t> </a:t>
            </a:r>
            <a:r>
              <a:rPr lang="en-US" sz="1400" dirty="0" err="1"/>
              <a:t>este</a:t>
            </a:r>
            <a:r>
              <a:rPr lang="en-US" sz="1400" dirty="0"/>
              <a:t> </a:t>
            </a:r>
            <a:r>
              <a:rPr lang="en-US" sz="1400" dirty="0" err="1"/>
              <a:t>apăsat</a:t>
            </a:r>
            <a:r>
              <a:rPr lang="en-US" sz="1400" dirty="0"/>
              <a:t> </a:t>
            </a:r>
            <a:r>
              <a:rPr lang="en-US" sz="1400" dirty="0" err="1"/>
              <a:t>pentru</a:t>
            </a:r>
            <a:r>
              <a:rPr lang="en-US" sz="1400" dirty="0"/>
              <a:t> a </a:t>
            </a:r>
            <a:r>
              <a:rPr lang="en-US" sz="1400" dirty="0" err="1"/>
              <a:t>evita</a:t>
            </a:r>
            <a:r>
              <a:rPr lang="en-US" sz="1400" dirty="0"/>
              <a:t> </a:t>
            </a:r>
            <a:r>
              <a:rPr lang="en-US" sz="1400" dirty="0" err="1"/>
              <a:t>posibile</a:t>
            </a:r>
            <a:r>
              <a:rPr lang="en-US" sz="1400" dirty="0"/>
              <a:t> </a:t>
            </a:r>
            <a:r>
              <a:rPr lang="en-US" sz="1400" dirty="0" err="1"/>
              <a:t>erori</a:t>
            </a:r>
            <a:r>
              <a:rPr lang="en-US" sz="1400" dirty="0"/>
              <a:t>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EDAC1C-E757-7B52-1711-78C924491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71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ED961DC-10C4-B09A-0335-FD13AAB90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262" y="1612913"/>
            <a:ext cx="3349080" cy="4349954"/>
          </a:xfrm>
          <a:prstGeom prst="rect">
            <a:avLst/>
          </a:prstGeom>
        </p:spPr>
      </p:pic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sz="4300" dirty="0" err="1"/>
              <a:t>sOluție</a:t>
            </a:r>
            <a:r>
              <a:rPr lang="en-US" altLang="en-US" sz="4300" dirty="0"/>
              <a:t>: </a:t>
            </a:r>
            <a:r>
              <a:rPr lang="en-US" altLang="en-US" sz="4300" dirty="0" err="1"/>
              <a:t>numărarea</a:t>
            </a:r>
            <a:r>
              <a:rPr lang="en-US" altLang="en-US" sz="4300" dirty="0"/>
              <a:t> </a:t>
            </a:r>
            <a:r>
              <a:rPr lang="en-US" altLang="en-US" sz="4300" dirty="0" err="1"/>
              <a:t>liniilor</a:t>
            </a:r>
            <a:endParaRPr lang="en-US" altLang="en-US" sz="43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35A25B-2DE6-ED47-B2D3-4D80FB61FC2A}"/>
              </a:ext>
            </a:extLst>
          </p:cNvPr>
          <p:cNvSpPr txBox="1"/>
          <p:nvPr/>
        </p:nvSpPr>
        <p:spPr>
          <a:xfrm>
            <a:off x="2398725" y="2213259"/>
            <a:ext cx="38951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Variabila</a:t>
            </a:r>
            <a:r>
              <a:rPr lang="en-US" sz="1400" dirty="0"/>
              <a:t> Counter cu </a:t>
            </a:r>
            <a:r>
              <a:rPr lang="en-US" sz="1400" dirty="0" err="1"/>
              <a:t>valoarea</a:t>
            </a:r>
            <a:r>
              <a:rPr lang="en-US" sz="1400" dirty="0"/>
              <a:t> 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1A8DDF-5F7B-0745-BC9D-102A2BD8C8EE}"/>
              </a:ext>
            </a:extLst>
          </p:cNvPr>
          <p:cNvSpPr txBox="1"/>
          <p:nvPr/>
        </p:nvSpPr>
        <p:spPr>
          <a:xfrm>
            <a:off x="3776342" y="4037614"/>
            <a:ext cx="3477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De </a:t>
            </a:r>
            <a:r>
              <a:rPr lang="en-US" sz="1400" dirty="0" err="1"/>
              <a:t>fiecare</a:t>
            </a:r>
            <a:r>
              <a:rPr lang="en-US" sz="1400" dirty="0"/>
              <a:t> </a:t>
            </a:r>
            <a:r>
              <a:rPr lang="en-US" sz="1400" dirty="0" err="1"/>
              <a:t>dată</a:t>
            </a:r>
            <a:r>
              <a:rPr lang="en-US" sz="1400" dirty="0"/>
              <a:t> </a:t>
            </a:r>
            <a:r>
              <a:rPr lang="en-US" sz="1400" dirty="0" err="1"/>
              <a:t>când</a:t>
            </a:r>
            <a:r>
              <a:rPr lang="en-US" sz="1400" dirty="0"/>
              <a:t> o </a:t>
            </a:r>
            <a:r>
              <a:rPr lang="en-US" sz="1400" dirty="0" err="1"/>
              <a:t>linie</a:t>
            </a:r>
            <a:r>
              <a:rPr lang="en-US" sz="1400" dirty="0"/>
              <a:t> </a:t>
            </a:r>
            <a:r>
              <a:rPr lang="en-US" sz="1400" dirty="0" err="1"/>
              <a:t>neagră</a:t>
            </a:r>
            <a:r>
              <a:rPr lang="en-US" sz="1400" dirty="0"/>
              <a:t> </a:t>
            </a:r>
            <a:r>
              <a:rPr lang="en-US" sz="1400" dirty="0" err="1"/>
              <a:t>este</a:t>
            </a:r>
            <a:r>
              <a:rPr lang="en-US" sz="1400" dirty="0"/>
              <a:t> </a:t>
            </a:r>
            <a:r>
              <a:rPr lang="en-US" sz="1400" dirty="0" err="1"/>
              <a:t>văzută</a:t>
            </a:r>
            <a:r>
              <a:rPr lang="en-US" sz="1400" dirty="0"/>
              <a:t>, </a:t>
            </a:r>
            <a:r>
              <a:rPr lang="en-US" sz="1400" dirty="0" err="1"/>
              <a:t>creşte</a:t>
            </a:r>
            <a:r>
              <a:rPr lang="en-US" sz="1400" dirty="0"/>
              <a:t> Counter cu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99498CB-1AC9-304D-996E-0A1632586E06}"/>
              </a:ext>
            </a:extLst>
          </p:cNvPr>
          <p:cNvSpPr txBox="1"/>
          <p:nvPr/>
        </p:nvSpPr>
        <p:spPr>
          <a:xfrm>
            <a:off x="2274607" y="5234882"/>
            <a:ext cx="4019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Afişează</a:t>
            </a:r>
            <a:r>
              <a:rPr lang="en-US" sz="1400"/>
              <a:t> Counter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3D9FED-FA61-DB45-B2D4-A852213AC234}"/>
              </a:ext>
            </a:extLst>
          </p:cNvPr>
          <p:cNvSpPr txBox="1"/>
          <p:nvPr/>
        </p:nvSpPr>
        <p:spPr>
          <a:xfrm>
            <a:off x="3852376" y="4692917"/>
            <a:ext cx="4769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Aşteaptă</a:t>
            </a:r>
            <a:r>
              <a:rPr lang="en-US" sz="1400" dirty="0"/>
              <a:t> </a:t>
            </a:r>
            <a:r>
              <a:rPr lang="en-US" sz="1400" dirty="0" err="1"/>
              <a:t>până</a:t>
            </a:r>
            <a:r>
              <a:rPr lang="en-US" sz="1400" dirty="0"/>
              <a:t> </a:t>
            </a:r>
            <a:r>
              <a:rPr lang="en-US" sz="1400" dirty="0" err="1"/>
              <a:t>senzorul</a:t>
            </a:r>
            <a:r>
              <a:rPr lang="en-US" sz="1400" dirty="0"/>
              <a:t> </a:t>
            </a:r>
            <a:r>
              <a:rPr lang="en-US" sz="1400" dirty="0" err="1"/>
              <a:t>vede</a:t>
            </a:r>
            <a:r>
              <a:rPr lang="en-US" sz="1400" dirty="0"/>
              <a:t> </a:t>
            </a:r>
            <a:r>
              <a:rPr lang="en-US" sz="1400" dirty="0" err="1"/>
              <a:t>alb</a:t>
            </a:r>
            <a:r>
              <a:rPr lang="en-US" sz="1400" dirty="0"/>
              <a:t>, </a:t>
            </a:r>
            <a:r>
              <a:rPr lang="en-US" sz="1400" dirty="0" err="1"/>
              <a:t>pentru</a:t>
            </a:r>
            <a:r>
              <a:rPr lang="en-US" sz="1400" dirty="0"/>
              <a:t> a nu </a:t>
            </a:r>
            <a:r>
              <a:rPr lang="en-US" sz="1400" dirty="0" err="1"/>
              <a:t>număra</a:t>
            </a:r>
            <a:r>
              <a:rPr lang="en-US" sz="1400" dirty="0"/>
              <a:t> </a:t>
            </a:r>
            <a:r>
              <a:rPr lang="en-US" sz="1400" dirty="0" err="1"/>
              <a:t>aceeaşi</a:t>
            </a:r>
            <a:r>
              <a:rPr lang="en-US" sz="1400" dirty="0"/>
              <a:t> </a:t>
            </a:r>
            <a:r>
              <a:rPr lang="en-US" sz="1400" dirty="0" err="1"/>
              <a:t>linie</a:t>
            </a:r>
            <a:r>
              <a:rPr lang="en-US" sz="1400" dirty="0"/>
              <a:t> </a:t>
            </a:r>
            <a:r>
              <a:rPr lang="en-US" sz="1400" dirty="0" err="1"/>
              <a:t>meagră</a:t>
            </a:r>
            <a:r>
              <a:rPr lang="en-US" sz="1400" dirty="0"/>
              <a:t> de </a:t>
            </a:r>
            <a:r>
              <a:rPr lang="en-US" sz="1400" dirty="0" err="1"/>
              <a:t>mai</a:t>
            </a:r>
            <a:r>
              <a:rPr lang="en-US" sz="1400" dirty="0"/>
              <a:t> </a:t>
            </a:r>
            <a:r>
              <a:rPr lang="en-US" sz="1400" dirty="0" err="1"/>
              <a:t>multe</a:t>
            </a:r>
            <a:r>
              <a:rPr lang="en-US" sz="1400" dirty="0"/>
              <a:t> </a:t>
            </a:r>
            <a:r>
              <a:rPr lang="en-US" sz="1400" dirty="0" err="1"/>
              <a:t>ori</a:t>
            </a:r>
            <a:endParaRPr lang="en-US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BC2F437-B190-B046-A43C-94544C19D4E7}"/>
              </a:ext>
            </a:extLst>
          </p:cNvPr>
          <p:cNvSpPr txBox="1"/>
          <p:nvPr/>
        </p:nvSpPr>
        <p:spPr>
          <a:xfrm>
            <a:off x="2857922" y="3098473"/>
            <a:ext cx="38951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Mişcă</a:t>
            </a:r>
            <a:r>
              <a:rPr lang="en-US" sz="1400" dirty="0"/>
              <a:t> </a:t>
            </a:r>
            <a:r>
              <a:rPr lang="en-US" sz="1400" dirty="0" err="1"/>
              <a:t>robotul</a:t>
            </a:r>
            <a:endParaRPr lang="en-US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78FAEF-6432-416F-AF9E-B4B6ED526B6D}"/>
              </a:ext>
            </a:extLst>
          </p:cNvPr>
          <p:cNvSpPr txBox="1"/>
          <p:nvPr/>
        </p:nvSpPr>
        <p:spPr>
          <a:xfrm>
            <a:off x="3234616" y="2645164"/>
            <a:ext cx="38951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Setează</a:t>
            </a:r>
            <a:r>
              <a:rPr lang="en-US" sz="1400" dirty="0"/>
              <a:t> </a:t>
            </a:r>
            <a:r>
              <a:rPr lang="en-US" sz="1400" dirty="0" err="1"/>
              <a:t>motoarele</a:t>
            </a:r>
            <a:endParaRPr lang="en-US" sz="1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FF049-247A-4B9B-41C2-4D75B2E36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804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E7407C9-DB34-3952-0F21-367B810303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590" y="1145865"/>
            <a:ext cx="3317928" cy="507045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BA17800-131F-1F48-8F3A-B05A61291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Variabile</a:t>
            </a:r>
            <a:r>
              <a:rPr lang="en-US" dirty="0"/>
              <a:t> non-</a:t>
            </a:r>
            <a:r>
              <a:rPr lang="en-US" dirty="0" err="1"/>
              <a:t>numerice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7D6AA-4F97-FD4F-808F-2584C174A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5093" y="1498959"/>
            <a:ext cx="4129593" cy="4361544"/>
          </a:xfrm>
        </p:spPr>
        <p:txBody>
          <a:bodyPr>
            <a:normAutofit/>
          </a:bodyPr>
          <a:lstStyle/>
          <a:p>
            <a:r>
              <a:rPr lang="en-US" dirty="0" err="1"/>
              <a:t>Variabilele</a:t>
            </a:r>
            <a:r>
              <a:rPr lang="en-US" dirty="0"/>
              <a:t> pot </a:t>
            </a:r>
            <a:r>
              <a:rPr lang="en-US" dirty="0" err="1"/>
              <a:t>stoca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text</a:t>
            </a:r>
          </a:p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stânga</a:t>
            </a:r>
            <a:r>
              <a:rPr lang="en-US" dirty="0"/>
              <a:t> </a:t>
            </a:r>
            <a:r>
              <a:rPr lang="en-US" dirty="0" err="1"/>
              <a:t>folosim</a:t>
            </a:r>
            <a:r>
              <a:rPr lang="en-US" dirty="0"/>
              <a:t> </a:t>
            </a:r>
            <a:r>
              <a:rPr lang="en-US" dirty="0" err="1"/>
              <a:t>variabila</a:t>
            </a:r>
            <a:r>
              <a:rPr lang="en-US" dirty="0"/>
              <a:t> “Error Text”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afişa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s-a </a:t>
            </a:r>
            <a:r>
              <a:rPr lang="en-US" dirty="0" err="1"/>
              <a:t>greşit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program</a:t>
            </a:r>
          </a:p>
          <a:p>
            <a:r>
              <a:rPr lang="en-US" dirty="0" err="1"/>
              <a:t>Acest</a:t>
            </a:r>
            <a:r>
              <a:rPr lang="en-US" dirty="0"/>
              <a:t> program </a:t>
            </a:r>
            <a:r>
              <a:rPr lang="en-US" dirty="0" err="1"/>
              <a:t>lasă</a:t>
            </a:r>
            <a:r>
              <a:rPr lang="en-US" dirty="0"/>
              <a:t> user-</a:t>
            </a:r>
            <a:r>
              <a:rPr lang="en-US" dirty="0" err="1"/>
              <a:t>ul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ştie</a:t>
            </a:r>
            <a:r>
              <a:rPr lang="en-US" dirty="0"/>
              <a:t> </a:t>
            </a:r>
            <a:r>
              <a:rPr lang="en-US" dirty="0" err="1"/>
              <a:t>dacă</a:t>
            </a:r>
            <a:r>
              <a:rPr lang="en-US" dirty="0"/>
              <a:t> a </a:t>
            </a:r>
            <a:r>
              <a:rPr lang="en-US" dirty="0" err="1"/>
              <a:t>mers</a:t>
            </a:r>
            <a:r>
              <a:rPr lang="en-US" dirty="0"/>
              <a:t> </a:t>
            </a:r>
            <a:r>
              <a:rPr lang="en-US" dirty="0" err="1"/>
              <a:t>prea</a:t>
            </a:r>
            <a:r>
              <a:rPr lang="en-US" dirty="0"/>
              <a:t> </a:t>
            </a:r>
            <a:r>
              <a:rPr lang="en-US" dirty="0" err="1"/>
              <a:t>departe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prea</a:t>
            </a:r>
            <a:r>
              <a:rPr lang="en-US" dirty="0"/>
              <a:t> </a:t>
            </a:r>
            <a:r>
              <a:rPr lang="en-US" dirty="0" err="1"/>
              <a:t>puțin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condițiile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robotul</a:t>
            </a:r>
            <a:r>
              <a:rPr lang="en-US" dirty="0"/>
              <a:t> </a:t>
            </a:r>
            <a:r>
              <a:rPr lang="en-US" dirty="0" err="1"/>
              <a:t>trebuia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rotească</a:t>
            </a:r>
            <a:r>
              <a:rPr lang="en-US" dirty="0"/>
              <a:t> 500 de grade.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DC601C-2B12-C644-A1EC-1DFC1643F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11A858-1B7D-6B71-99C4-D10199636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065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CREDITe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de SPIKE Prime a fost realizată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ro-RO" sz="1600" dirty="0"/>
              <a:t>.</a:t>
            </a:r>
          </a:p>
          <a:p>
            <a:r>
              <a:rPr lang="ro-RO" sz="1600" dirty="0"/>
              <a:t>Mai multe lecții sunt disponibile pe </a:t>
            </a:r>
            <a:r>
              <a:rPr lang="en-US" sz="1600" dirty="0">
                <a:hlinkClick r:id="rId2"/>
              </a:rPr>
              <a:t>www.primelessons.org</a:t>
            </a:r>
            <a:endParaRPr lang="ro-RO" sz="1600" dirty="0"/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3FEADBA-6D6A-DEDD-1E21-1834442C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Obiectivele</a:t>
            </a:r>
            <a:r>
              <a:rPr lang="en-US" dirty="0"/>
              <a:t> </a:t>
            </a:r>
            <a:r>
              <a:rPr lang="en-US" dirty="0" err="1"/>
              <a:t>lecției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7"/>
            <a:ext cx="8831580" cy="240922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Învățarea</a:t>
            </a:r>
            <a:r>
              <a:rPr lang="en-US" dirty="0"/>
              <a:t>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diferitele</a:t>
            </a:r>
            <a:r>
              <a:rPr lang="en-US" dirty="0"/>
              <a:t> </a:t>
            </a:r>
            <a:r>
              <a:rPr lang="en-US" dirty="0" err="1"/>
              <a:t>tipuri</a:t>
            </a:r>
            <a:r>
              <a:rPr lang="en-US" dirty="0"/>
              <a:t> de </a:t>
            </a:r>
            <a:r>
              <a:rPr lang="en-US" dirty="0" err="1"/>
              <a:t>variabile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Învățarea</a:t>
            </a:r>
            <a:r>
              <a:rPr lang="en-US" dirty="0"/>
              <a:t> cum se </a:t>
            </a:r>
            <a:r>
              <a:rPr lang="en-US" dirty="0" err="1"/>
              <a:t>citesc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se </a:t>
            </a:r>
            <a:r>
              <a:rPr lang="en-US" dirty="0" err="1"/>
              <a:t>scriu</a:t>
            </a:r>
            <a:r>
              <a:rPr lang="en-US" dirty="0"/>
              <a:t> </a:t>
            </a:r>
            <a:r>
              <a:rPr lang="en-US" dirty="0" err="1"/>
              <a:t>variabilele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CFF1E9-B41F-877B-9A2D-1C7898757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8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Variabile</a:t>
            </a:r>
            <a:endParaRPr lang="en-US" alt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Ce e o </a:t>
            </a:r>
            <a:r>
              <a:rPr lang="en-US" altLang="en-US" dirty="0" err="1"/>
              <a:t>variabilă</a:t>
            </a:r>
            <a:r>
              <a:rPr lang="en-US" altLang="en-US" dirty="0"/>
              <a:t>?  </a:t>
            </a:r>
            <a:r>
              <a:rPr lang="en-US" altLang="en-US" dirty="0" err="1"/>
              <a:t>Ceva</a:t>
            </a:r>
            <a:r>
              <a:rPr lang="en-US" altLang="en-US" dirty="0"/>
              <a:t> care </a:t>
            </a:r>
            <a:r>
              <a:rPr lang="en-US" altLang="en-US" dirty="0" err="1"/>
              <a:t>stochează</a:t>
            </a:r>
            <a:r>
              <a:rPr lang="en-US" altLang="en-US" dirty="0"/>
              <a:t> o </a:t>
            </a:r>
            <a:r>
              <a:rPr lang="en-US" altLang="en-US" dirty="0" err="1"/>
              <a:t>valoare</a:t>
            </a:r>
            <a:r>
              <a:rPr lang="en-US" altLang="en-US" dirty="0"/>
              <a:t> </a:t>
            </a:r>
            <a:r>
              <a:rPr lang="en-US" altLang="en-US" dirty="0" err="1"/>
              <a:t>ce</a:t>
            </a:r>
            <a:r>
              <a:rPr lang="en-US" altLang="en-US" dirty="0"/>
              <a:t> </a:t>
            </a:r>
            <a:r>
              <a:rPr lang="en-US" altLang="en-US" dirty="0" err="1"/>
              <a:t>poate</a:t>
            </a:r>
            <a:r>
              <a:rPr lang="en-US" altLang="en-US" dirty="0"/>
              <a:t> fi </a:t>
            </a:r>
            <a:r>
              <a:rPr lang="en-US" altLang="en-US" dirty="0" err="1"/>
              <a:t>apelată</a:t>
            </a:r>
            <a:r>
              <a:rPr lang="en-US" altLang="en-US" dirty="0"/>
              <a:t> </a:t>
            </a:r>
            <a:r>
              <a:rPr lang="en-US" altLang="en-US" dirty="0" err="1"/>
              <a:t>mai</a:t>
            </a:r>
            <a:r>
              <a:rPr lang="en-US" altLang="en-US" dirty="0"/>
              <a:t> </a:t>
            </a:r>
            <a:r>
              <a:rPr lang="en-US" altLang="en-US" dirty="0" err="1"/>
              <a:t>târziu</a:t>
            </a:r>
            <a:r>
              <a:rPr lang="en-US" altLang="en-US" dirty="0"/>
              <a:t> </a:t>
            </a:r>
            <a:r>
              <a:rPr lang="en-US" altLang="en-US" dirty="0" err="1"/>
              <a:t>în</a:t>
            </a:r>
            <a:r>
              <a:rPr lang="en-US" altLang="en-US" dirty="0"/>
              <a:t> program, ca un </a:t>
            </a:r>
            <a:r>
              <a:rPr lang="en-US" altLang="en-US" dirty="0" err="1"/>
              <a:t>fel</a:t>
            </a:r>
            <a:r>
              <a:rPr lang="en-US" altLang="en-US" dirty="0"/>
              <a:t> de cutie.</a:t>
            </a:r>
          </a:p>
          <a:p>
            <a:r>
              <a:rPr lang="en-US" altLang="en-US" dirty="0" err="1"/>
              <a:t>Poți</a:t>
            </a:r>
            <a:r>
              <a:rPr lang="en-US" altLang="en-US" dirty="0"/>
              <a:t> </a:t>
            </a:r>
            <a:r>
              <a:rPr lang="en-US" altLang="en-US" dirty="0" err="1"/>
              <a:t>să</a:t>
            </a:r>
            <a:r>
              <a:rPr lang="en-US" altLang="en-US" dirty="0"/>
              <a:t> </a:t>
            </a:r>
            <a:r>
              <a:rPr lang="en-US" altLang="en-US" dirty="0" err="1"/>
              <a:t>denumeşti</a:t>
            </a:r>
            <a:r>
              <a:rPr lang="en-US" altLang="en-US" dirty="0"/>
              <a:t> </a:t>
            </a:r>
            <a:r>
              <a:rPr lang="en-US" altLang="en-US" dirty="0" err="1"/>
              <a:t>variabila</a:t>
            </a:r>
            <a:r>
              <a:rPr lang="en-US" altLang="en-US" dirty="0"/>
              <a:t> cum </a:t>
            </a:r>
            <a:r>
              <a:rPr lang="en-US" altLang="en-US" dirty="0" err="1"/>
              <a:t>vrei</a:t>
            </a:r>
            <a:endParaRPr lang="en-US" altLang="en-US" dirty="0"/>
          </a:p>
          <a:p>
            <a:r>
              <a:rPr lang="en-US" altLang="en-US" dirty="0" err="1"/>
              <a:t>Definirea</a:t>
            </a:r>
            <a:r>
              <a:rPr lang="en-US" altLang="en-US" dirty="0"/>
              <a:t> </a:t>
            </a:r>
            <a:r>
              <a:rPr lang="en-US" altLang="en-US" dirty="0" err="1"/>
              <a:t>tipului</a:t>
            </a:r>
            <a:r>
              <a:rPr lang="en-US" altLang="en-US" dirty="0"/>
              <a:t> de </a:t>
            </a:r>
            <a:r>
              <a:rPr lang="en-US" altLang="en-US" dirty="0" err="1"/>
              <a:t>variabilă</a:t>
            </a:r>
            <a:r>
              <a:rPr lang="en-US" altLang="en-US" dirty="0"/>
              <a:t>:</a:t>
            </a:r>
          </a:p>
          <a:p>
            <a:pPr lvl="1"/>
            <a:r>
              <a:rPr lang="en-US" altLang="en-US" dirty="0" err="1"/>
              <a:t>Variabilă</a:t>
            </a:r>
            <a:r>
              <a:rPr lang="en-US" altLang="en-US" dirty="0"/>
              <a:t> (</a:t>
            </a:r>
            <a:r>
              <a:rPr lang="en-US" altLang="en-US" dirty="0" err="1"/>
              <a:t>Ține</a:t>
            </a:r>
            <a:r>
              <a:rPr lang="en-US" altLang="en-US" dirty="0"/>
              <a:t> un </a:t>
            </a:r>
            <a:r>
              <a:rPr lang="en-US" altLang="en-US" dirty="0" err="1"/>
              <a:t>număr</a:t>
            </a:r>
            <a:r>
              <a:rPr lang="en-US" altLang="en-US" dirty="0"/>
              <a:t>/text) </a:t>
            </a:r>
            <a:r>
              <a:rPr lang="en-US" altLang="en-US" dirty="0">
                <a:sym typeface="Wingdings" pitchFamily="2" charset="2"/>
              </a:rPr>
              <a:t> </a:t>
            </a:r>
            <a:r>
              <a:rPr lang="en-US" altLang="en-US" dirty="0" err="1">
                <a:sym typeface="Wingdings" pitchFamily="2" charset="2"/>
              </a:rPr>
              <a:t>Notă</a:t>
            </a:r>
            <a:r>
              <a:rPr lang="en-US" altLang="en-US" dirty="0">
                <a:sym typeface="Wingdings" pitchFamily="2" charset="2"/>
              </a:rPr>
              <a:t>: nu </a:t>
            </a:r>
            <a:r>
              <a:rPr lang="en-US" altLang="en-US" dirty="0" err="1">
                <a:sym typeface="Wingdings" pitchFamily="2" charset="2"/>
              </a:rPr>
              <a:t>există</a:t>
            </a:r>
            <a:r>
              <a:rPr lang="en-US" altLang="en-US" dirty="0">
                <a:sym typeface="Wingdings" pitchFamily="2" charset="2"/>
              </a:rPr>
              <a:t> </a:t>
            </a:r>
            <a:r>
              <a:rPr lang="en-US" altLang="en-US" dirty="0" err="1">
                <a:sym typeface="Wingdings" pitchFamily="2" charset="2"/>
              </a:rPr>
              <a:t>variabile</a:t>
            </a:r>
            <a:r>
              <a:rPr lang="en-US" altLang="en-US" dirty="0">
                <a:sym typeface="Wingdings" pitchFamily="2" charset="2"/>
              </a:rPr>
              <a:t> </a:t>
            </a:r>
            <a:r>
              <a:rPr lang="en-US" altLang="en-US" dirty="0" err="1">
                <a:sym typeface="Wingdings" pitchFamily="2" charset="2"/>
              </a:rPr>
              <a:t>pentru</a:t>
            </a:r>
            <a:r>
              <a:rPr lang="en-US" altLang="en-US" dirty="0">
                <a:sym typeface="Wingdings" pitchFamily="2" charset="2"/>
              </a:rPr>
              <a:t> Boolean/</a:t>
            </a:r>
            <a:r>
              <a:rPr lang="en-US" altLang="en-US" dirty="0" err="1">
                <a:sym typeface="Wingdings" pitchFamily="2" charset="2"/>
              </a:rPr>
              <a:t>logică</a:t>
            </a:r>
            <a:endParaRPr lang="en-US" altLang="en-US" dirty="0"/>
          </a:p>
          <a:p>
            <a:pPr lvl="1"/>
            <a:r>
              <a:rPr lang="en-US" altLang="en-US" dirty="0" err="1"/>
              <a:t>Listă</a:t>
            </a:r>
            <a:r>
              <a:rPr lang="en-US" altLang="en-US" dirty="0"/>
              <a:t> (</a:t>
            </a:r>
            <a:r>
              <a:rPr lang="en-US" altLang="en-US" dirty="0" err="1"/>
              <a:t>Ține</a:t>
            </a:r>
            <a:r>
              <a:rPr lang="en-US" altLang="en-US" dirty="0"/>
              <a:t> un set de </a:t>
            </a:r>
            <a:r>
              <a:rPr lang="en-US" altLang="en-US" dirty="0" err="1"/>
              <a:t>numere</a:t>
            </a:r>
            <a:r>
              <a:rPr lang="en-US" altLang="en-US" dirty="0"/>
              <a:t>/</a:t>
            </a:r>
            <a:r>
              <a:rPr lang="en-US" altLang="en-US" dirty="0" err="1"/>
              <a:t>texte</a:t>
            </a:r>
            <a:r>
              <a:rPr lang="en-US" altLang="en-US" dirty="0"/>
              <a:t> … [1,2,3, apple, 55])</a:t>
            </a:r>
          </a:p>
          <a:p>
            <a:r>
              <a:rPr lang="en-US" altLang="en-US" dirty="0" err="1"/>
              <a:t>Poți</a:t>
            </a:r>
            <a:r>
              <a:rPr lang="en-US" altLang="en-US" dirty="0"/>
              <a:t> </a:t>
            </a:r>
            <a:r>
              <a:rPr lang="en-US" altLang="en-US" dirty="0" err="1"/>
              <a:t>să</a:t>
            </a:r>
            <a:r>
              <a:rPr lang="en-US" altLang="en-US" dirty="0"/>
              <a:t>….</a:t>
            </a:r>
          </a:p>
          <a:p>
            <a:pPr lvl="1"/>
            <a:r>
              <a:rPr lang="en-US" altLang="en-US" dirty="0" err="1"/>
              <a:t>Scrii</a:t>
            </a:r>
            <a:r>
              <a:rPr lang="en-US" altLang="en-US" dirty="0"/>
              <a:t> – </a:t>
            </a:r>
            <a:r>
              <a:rPr lang="en-US" altLang="en-US" dirty="0" err="1"/>
              <a:t>pui</a:t>
            </a:r>
            <a:r>
              <a:rPr lang="en-US" altLang="en-US" dirty="0"/>
              <a:t> o </a:t>
            </a:r>
            <a:r>
              <a:rPr lang="en-US" altLang="en-US" dirty="0" err="1"/>
              <a:t>valoare</a:t>
            </a:r>
            <a:r>
              <a:rPr lang="en-US" altLang="en-US" dirty="0"/>
              <a:t> </a:t>
            </a:r>
            <a:r>
              <a:rPr lang="en-US" altLang="en-US" dirty="0" err="1"/>
              <a:t>într</a:t>
            </a:r>
            <a:r>
              <a:rPr lang="en-US" altLang="en-US" dirty="0"/>
              <a:t>-o </a:t>
            </a:r>
            <a:r>
              <a:rPr lang="en-US" altLang="en-US" dirty="0" err="1"/>
              <a:t>variabilă</a:t>
            </a:r>
            <a:endParaRPr lang="en-US" altLang="en-US" dirty="0"/>
          </a:p>
          <a:p>
            <a:pPr lvl="1"/>
            <a:r>
              <a:rPr lang="en-US" altLang="en-US" dirty="0" err="1"/>
              <a:t>Citeşti</a:t>
            </a:r>
            <a:r>
              <a:rPr lang="en-US" altLang="en-US" dirty="0"/>
              <a:t> – </a:t>
            </a:r>
            <a:r>
              <a:rPr lang="en-US" altLang="en-US" dirty="0" err="1"/>
              <a:t>obții</a:t>
            </a:r>
            <a:r>
              <a:rPr lang="en-US" altLang="en-US" dirty="0"/>
              <a:t> ultima </a:t>
            </a:r>
            <a:r>
              <a:rPr lang="en-US" altLang="en-US" dirty="0" err="1"/>
              <a:t>valoare</a:t>
            </a:r>
            <a:r>
              <a:rPr lang="en-US" altLang="en-US" dirty="0"/>
              <a:t> </a:t>
            </a:r>
            <a:r>
              <a:rPr lang="en-US" altLang="en-US" dirty="0" err="1"/>
              <a:t>stocată</a:t>
            </a:r>
            <a:r>
              <a:rPr lang="en-US" altLang="en-US" dirty="0"/>
              <a:t> </a:t>
            </a:r>
            <a:r>
              <a:rPr lang="en-US" altLang="en-US" dirty="0" err="1"/>
              <a:t>în</a:t>
            </a:r>
            <a:r>
              <a:rPr lang="en-US" altLang="en-US" dirty="0"/>
              <a:t> </a:t>
            </a:r>
            <a:r>
              <a:rPr lang="en-US" altLang="en-US" dirty="0" err="1"/>
              <a:t>variabilă</a:t>
            </a:r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6C89E0-DA74-590A-071E-6FE1539AA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69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variabilele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un mod </a:t>
            </a:r>
            <a:r>
              <a:rPr lang="en-US" dirty="0" err="1"/>
              <a:t>uşor</a:t>
            </a:r>
            <a:r>
              <a:rPr lang="en-US" dirty="0"/>
              <a:t> de a </a:t>
            </a:r>
            <a:r>
              <a:rPr lang="en-US" dirty="0" err="1"/>
              <a:t>transfera</a:t>
            </a:r>
            <a:r>
              <a:rPr lang="en-US" dirty="0"/>
              <a:t> date </a:t>
            </a:r>
            <a:r>
              <a:rPr lang="en-US" dirty="0" err="1"/>
              <a:t>în</a:t>
            </a:r>
            <a:r>
              <a:rPr lang="en-US" dirty="0"/>
              <a:t> cod</a:t>
            </a:r>
          </a:p>
          <a:p>
            <a:r>
              <a:rPr lang="en-US" dirty="0" err="1"/>
              <a:t>Poți</a:t>
            </a:r>
            <a:r>
              <a:rPr lang="en-US" dirty="0"/>
              <a:t> </a:t>
            </a:r>
            <a:r>
              <a:rPr lang="en-US" dirty="0" err="1"/>
              <a:t>folosi</a:t>
            </a:r>
            <a:r>
              <a:rPr lang="en-US" dirty="0"/>
              <a:t> </a:t>
            </a:r>
            <a:r>
              <a:rPr lang="en-US" dirty="0" err="1"/>
              <a:t>variabile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transfera</a:t>
            </a:r>
            <a:r>
              <a:rPr lang="en-US" dirty="0"/>
              <a:t> date </a:t>
            </a:r>
            <a:r>
              <a:rPr lang="en-US" dirty="0" err="1"/>
              <a:t>într</a:t>
            </a:r>
            <a:r>
              <a:rPr lang="en-US" dirty="0"/>
              <a:t>-un My Block </a:t>
            </a:r>
            <a:r>
              <a:rPr lang="en-US" dirty="0" err="1"/>
              <a:t>fără</a:t>
            </a:r>
            <a:r>
              <a:rPr lang="en-US" dirty="0"/>
              <a:t> un input.</a:t>
            </a:r>
          </a:p>
          <a:p>
            <a:r>
              <a:rPr lang="en-US" dirty="0" err="1"/>
              <a:t>Listele</a:t>
            </a:r>
            <a:r>
              <a:rPr lang="en-US" dirty="0"/>
              <a:t> pot </a:t>
            </a:r>
            <a:r>
              <a:rPr lang="en-US" dirty="0" err="1"/>
              <a:t>stoca</a:t>
            </a:r>
            <a:r>
              <a:rPr lang="en-US" dirty="0"/>
              <a:t> o </a:t>
            </a:r>
            <a:r>
              <a:rPr lang="en-US" dirty="0" err="1"/>
              <a:t>multitudine</a:t>
            </a:r>
            <a:r>
              <a:rPr lang="en-US" dirty="0"/>
              <a:t> de </a:t>
            </a:r>
            <a:r>
              <a:rPr lang="en-US" dirty="0" err="1"/>
              <a:t>valori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pot fi </a:t>
            </a:r>
            <a:r>
              <a:rPr lang="en-US" dirty="0" err="1"/>
              <a:t>accesate</a:t>
            </a:r>
            <a:r>
              <a:rPr lang="en-US" dirty="0"/>
              <a:t> </a:t>
            </a:r>
            <a:r>
              <a:rPr lang="en-US" dirty="0" err="1"/>
              <a:t>separat</a:t>
            </a:r>
            <a:r>
              <a:rPr lang="en-US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4C51A-83EF-57B5-A743-625538A2E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20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Shot 2019-12-24 at 9.40.5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04" y="1635764"/>
            <a:ext cx="3441700" cy="4229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Crearea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variabile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8753" y="1505616"/>
            <a:ext cx="5675931" cy="4654528"/>
          </a:xfrm>
        </p:spPr>
        <p:txBody>
          <a:bodyPr/>
          <a:lstStyle/>
          <a:p>
            <a:r>
              <a:rPr lang="en-US" dirty="0" err="1"/>
              <a:t>Apasă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secțiunea</a:t>
            </a:r>
            <a:r>
              <a:rPr lang="en-US" dirty="0"/>
              <a:t> de </a:t>
            </a:r>
            <a:r>
              <a:rPr lang="en-US" dirty="0" err="1"/>
              <a:t>Variabile</a:t>
            </a:r>
            <a:endParaRPr lang="en-US" dirty="0"/>
          </a:p>
          <a:p>
            <a:r>
              <a:rPr lang="en-US" dirty="0" err="1"/>
              <a:t>Selectează</a:t>
            </a:r>
            <a:r>
              <a:rPr lang="en-US" dirty="0"/>
              <a:t> Make a Variable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dă</a:t>
            </a:r>
            <a:r>
              <a:rPr lang="en-US" dirty="0"/>
              <a:t>-I un </a:t>
            </a:r>
            <a:r>
              <a:rPr lang="en-US" dirty="0" err="1"/>
              <a:t>nume</a:t>
            </a:r>
            <a:endParaRPr lang="en-US" dirty="0"/>
          </a:p>
          <a:p>
            <a:r>
              <a:rPr lang="en-US" dirty="0" err="1"/>
              <a:t>Exemplu</a:t>
            </a:r>
            <a:r>
              <a:rPr lang="en-US" dirty="0"/>
              <a:t>: </a:t>
            </a:r>
            <a:r>
              <a:rPr lang="en-US" dirty="0" err="1"/>
              <a:t>variabila</a:t>
            </a:r>
            <a:r>
              <a:rPr lang="en-US" dirty="0"/>
              <a:t> circumference.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pic>
        <p:nvPicPr>
          <p:cNvPr id="10" name="Picture 9" descr="Screen Shot 2019-12-24 at 10.02.56 PM.png">
            <a:extLst>
              <a:ext uri="{FF2B5EF4-FFF2-40B4-BE49-F238E27FC236}">
                <a16:creationId xmlns:a16="http://schemas.microsoft.com/office/drawing/2014/main" id="{1CC6F7E8-D568-EB43-915C-AA06A543DD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404" y="3429000"/>
            <a:ext cx="4660900" cy="26797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551C74-06AA-2818-26FE-ED835400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276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Introducerea</a:t>
            </a:r>
            <a:r>
              <a:rPr lang="en-US" dirty="0"/>
              <a:t> </a:t>
            </a:r>
            <a:r>
              <a:rPr lang="en-US" dirty="0" err="1"/>
              <a:t>valorilor</a:t>
            </a:r>
            <a:r>
              <a:rPr lang="en-US" dirty="0"/>
              <a:t> </a:t>
            </a:r>
            <a:r>
              <a:rPr lang="en-US" dirty="0" err="1"/>
              <a:t>într</a:t>
            </a:r>
            <a:r>
              <a:rPr lang="en-US" dirty="0"/>
              <a:t>-o </a:t>
            </a:r>
            <a:r>
              <a:rPr lang="en-US" dirty="0" err="1"/>
              <a:t>variabilă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4063571" cy="638978"/>
          </a:xfrm>
        </p:spPr>
        <p:txBody>
          <a:bodyPr>
            <a:normAutofit lnSpcReduction="10000"/>
          </a:bodyPr>
          <a:lstStyle/>
          <a:p>
            <a:r>
              <a:rPr lang="en-US" sz="1900" dirty="0"/>
              <a:t>O </a:t>
            </a:r>
            <a:r>
              <a:rPr lang="en-US" sz="1900" dirty="0" err="1"/>
              <a:t>dată</a:t>
            </a:r>
            <a:r>
              <a:rPr lang="en-US" sz="1900" dirty="0"/>
              <a:t> </a:t>
            </a:r>
            <a:r>
              <a:rPr lang="en-US" sz="1900" dirty="0" err="1"/>
              <a:t>ce</a:t>
            </a:r>
            <a:r>
              <a:rPr lang="en-US" sz="1900" dirty="0"/>
              <a:t> </a:t>
            </a:r>
            <a:r>
              <a:rPr lang="en-US" sz="1900" dirty="0" err="1"/>
              <a:t>ai</a:t>
            </a:r>
            <a:r>
              <a:rPr lang="en-US" sz="1900" dirty="0"/>
              <a:t> </a:t>
            </a:r>
            <a:r>
              <a:rPr lang="en-US" sz="1900" dirty="0" err="1"/>
              <a:t>creat</a:t>
            </a:r>
            <a:r>
              <a:rPr lang="en-US" sz="1900" dirty="0"/>
              <a:t> </a:t>
            </a:r>
            <a:r>
              <a:rPr lang="en-US" sz="1900" dirty="0" err="1"/>
              <a:t>variabila</a:t>
            </a:r>
            <a:r>
              <a:rPr lang="en-US" sz="1900" dirty="0"/>
              <a:t>, </a:t>
            </a:r>
            <a:r>
              <a:rPr lang="en-US" sz="1900" dirty="0" err="1"/>
              <a:t>ea</a:t>
            </a:r>
            <a:r>
              <a:rPr lang="en-US" sz="1900" dirty="0"/>
              <a:t> </a:t>
            </a:r>
            <a:r>
              <a:rPr lang="en-US" sz="1900" dirty="0" err="1"/>
              <a:t>va</a:t>
            </a:r>
            <a:r>
              <a:rPr lang="en-US" sz="1900" dirty="0"/>
              <a:t> </a:t>
            </a:r>
            <a:r>
              <a:rPr lang="en-US" sz="1900" dirty="0" err="1"/>
              <a:t>apărea</a:t>
            </a:r>
            <a:r>
              <a:rPr lang="en-US" sz="1900" dirty="0"/>
              <a:t> </a:t>
            </a:r>
            <a:r>
              <a:rPr lang="en-US" sz="1900" dirty="0" err="1"/>
              <a:t>în</a:t>
            </a:r>
            <a:r>
              <a:rPr lang="en-US" sz="1900" dirty="0"/>
              <a:t> </a:t>
            </a:r>
            <a:r>
              <a:rPr lang="en-US" sz="1900" dirty="0" err="1"/>
              <a:t>lista</a:t>
            </a:r>
            <a:r>
              <a:rPr lang="en-US" sz="1900" dirty="0"/>
              <a:t> de </a:t>
            </a:r>
            <a:r>
              <a:rPr lang="en-US" sz="1900" dirty="0" err="1"/>
              <a:t>variabile</a:t>
            </a:r>
            <a:endParaRPr lang="en-US" sz="19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pic>
        <p:nvPicPr>
          <p:cNvPr id="6" name="Picture 5" descr="Screen Shot 2019-12-24 at 10.03.05 PM.png">
            <a:extLst>
              <a:ext uri="{FF2B5EF4-FFF2-40B4-BE49-F238E27FC236}">
                <a16:creationId xmlns:a16="http://schemas.microsoft.com/office/drawing/2014/main" id="{6F092495-E2D4-414A-A679-DB99144AA3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76" t="19061" r="7106"/>
          <a:stretch/>
        </p:blipFill>
        <p:spPr>
          <a:xfrm>
            <a:off x="312002" y="2068985"/>
            <a:ext cx="2798285" cy="409115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59BABC3-75C7-264D-99CA-956608F4B8EF}"/>
              </a:ext>
            </a:extLst>
          </p:cNvPr>
          <p:cNvSpPr/>
          <p:nvPr/>
        </p:nvSpPr>
        <p:spPr>
          <a:xfrm>
            <a:off x="278950" y="3559260"/>
            <a:ext cx="3004113" cy="638978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Screen Shot 2019-12-24 at 9.49.10 PM.png">
            <a:extLst>
              <a:ext uri="{FF2B5EF4-FFF2-40B4-BE49-F238E27FC236}">
                <a16:creationId xmlns:a16="http://schemas.microsoft.com/office/drawing/2014/main" id="{494728F0-BEBF-134D-879B-A9B4A63510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198238"/>
            <a:ext cx="3903108" cy="874055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AB2475C-189E-2E46-9416-F593BB133EF7}"/>
              </a:ext>
            </a:extLst>
          </p:cNvPr>
          <p:cNvSpPr txBox="1">
            <a:spLocks/>
          </p:cNvSpPr>
          <p:nvPr/>
        </p:nvSpPr>
        <p:spPr>
          <a:xfrm>
            <a:off x="4526280" y="1455253"/>
            <a:ext cx="4063571" cy="256590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exemplul</a:t>
            </a:r>
            <a:r>
              <a:rPr lang="en-US" dirty="0"/>
              <a:t> de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jos</a:t>
            </a:r>
            <a:r>
              <a:rPr lang="en-US" dirty="0"/>
              <a:t>, Circumference e </a:t>
            </a:r>
            <a:r>
              <a:rPr lang="en-US" dirty="0" err="1"/>
              <a:t>valoarea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reprezintă</a:t>
            </a:r>
            <a:r>
              <a:rPr lang="en-US" dirty="0"/>
              <a:t> </a:t>
            </a:r>
            <a:r>
              <a:rPr lang="en-US" dirty="0" err="1"/>
              <a:t>circumferința</a:t>
            </a:r>
            <a:r>
              <a:rPr lang="en-US" dirty="0"/>
              <a:t> </a:t>
            </a:r>
            <a:r>
              <a:rPr lang="en-US" dirty="0" err="1"/>
              <a:t>roții</a:t>
            </a:r>
            <a:r>
              <a:rPr lang="en-US" dirty="0"/>
              <a:t> </a:t>
            </a:r>
            <a:r>
              <a:rPr lang="en-US" dirty="0" err="1"/>
              <a:t>robotului</a:t>
            </a:r>
            <a:r>
              <a:rPr lang="en-US" dirty="0"/>
              <a:t> EV3 Educator (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centimetri</a:t>
            </a:r>
            <a:r>
              <a:rPr lang="en-US" dirty="0"/>
              <a:t>)</a:t>
            </a:r>
          </a:p>
          <a:p>
            <a:r>
              <a:rPr lang="en-US" dirty="0"/>
              <a:t>Circumference = Pi X </a:t>
            </a:r>
            <a:r>
              <a:rPr lang="en-US" dirty="0" err="1"/>
              <a:t>Diametrul</a:t>
            </a:r>
            <a:r>
              <a:rPr lang="en-US" dirty="0"/>
              <a:t> </a:t>
            </a:r>
            <a:r>
              <a:rPr lang="en-US" dirty="0" err="1"/>
              <a:t>Roții</a:t>
            </a:r>
            <a:endParaRPr lang="en-US" dirty="0"/>
          </a:p>
          <a:p>
            <a:r>
              <a:rPr lang="en-US" dirty="0"/>
              <a:t>Circumference = 3.14 X 5.6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ABFCCB9-C251-F249-AD99-0B8B32370E2B}"/>
              </a:ext>
            </a:extLst>
          </p:cNvPr>
          <p:cNvCxnSpPr/>
          <p:nvPr/>
        </p:nvCxnSpPr>
        <p:spPr>
          <a:xfrm>
            <a:off x="4313479" y="1505616"/>
            <a:ext cx="0" cy="4654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2E4703D-7EF4-56E4-B437-C94F50535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779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4EC868C-BE6D-4590-8662-7289C06D2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6665" y="2099701"/>
            <a:ext cx="4201247" cy="15504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CITIREA UNEI VARIABILE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5" y="1505616"/>
            <a:ext cx="3512268" cy="4654528"/>
          </a:xfrm>
        </p:spPr>
        <p:txBody>
          <a:bodyPr/>
          <a:lstStyle/>
          <a:p>
            <a:r>
              <a:rPr lang="en-US" dirty="0" err="1"/>
              <a:t>Acum</a:t>
            </a:r>
            <a:r>
              <a:rPr lang="en-US" dirty="0"/>
              <a:t> </a:t>
            </a:r>
            <a:r>
              <a:rPr lang="en-US" dirty="0" err="1"/>
              <a:t>variabila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folosită</a:t>
            </a:r>
            <a:r>
              <a:rPr lang="en-US" dirty="0"/>
              <a:t> </a:t>
            </a:r>
            <a:r>
              <a:rPr lang="en-US" dirty="0" err="1"/>
              <a:t>oriunde</a:t>
            </a:r>
            <a:r>
              <a:rPr lang="en-US" dirty="0"/>
              <a:t> </a:t>
            </a:r>
            <a:r>
              <a:rPr lang="en-US" dirty="0" err="1"/>
              <a:t>ai</a:t>
            </a:r>
            <a:r>
              <a:rPr lang="en-US" dirty="0"/>
              <a:t> </a:t>
            </a:r>
            <a:r>
              <a:rPr lang="en-US" dirty="0" err="1"/>
              <a:t>pune</a:t>
            </a:r>
            <a:r>
              <a:rPr lang="en-US" dirty="0"/>
              <a:t> o </a:t>
            </a:r>
            <a:r>
              <a:rPr lang="en-US" dirty="0" err="1"/>
              <a:t>valoare</a:t>
            </a:r>
            <a:endParaRPr lang="en-US" dirty="0"/>
          </a:p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exemplul</a:t>
            </a:r>
            <a:r>
              <a:rPr lang="en-US" dirty="0"/>
              <a:t> din </a:t>
            </a:r>
            <a:r>
              <a:rPr lang="en-US" dirty="0" err="1"/>
              <a:t>dreapta</a:t>
            </a:r>
            <a:r>
              <a:rPr lang="en-US" dirty="0"/>
              <a:t>, </a:t>
            </a:r>
            <a:r>
              <a:rPr lang="en-US" dirty="0" err="1"/>
              <a:t>circumferința</a:t>
            </a:r>
            <a:r>
              <a:rPr lang="en-US" dirty="0"/>
              <a:t> e </a:t>
            </a:r>
            <a:r>
              <a:rPr lang="en-US" dirty="0" err="1"/>
              <a:t>folosită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mişte</a:t>
            </a:r>
            <a:r>
              <a:rPr lang="en-US" dirty="0"/>
              <a:t> </a:t>
            </a:r>
            <a:r>
              <a:rPr lang="en-US" dirty="0" err="1"/>
              <a:t>robotul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față</a:t>
            </a:r>
            <a:r>
              <a:rPr lang="en-US" dirty="0"/>
              <a:t> cu 20 cm.</a:t>
            </a:r>
          </a:p>
          <a:p>
            <a:r>
              <a:rPr lang="en-US" dirty="0"/>
              <a:t>De </a:t>
            </a:r>
            <a:r>
              <a:rPr lang="en-US" dirty="0" err="1"/>
              <a:t>exemplu</a:t>
            </a:r>
            <a:r>
              <a:rPr lang="en-US" dirty="0"/>
              <a:t>,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circumferința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fi 10 cm, </a:t>
            </a:r>
            <a:r>
              <a:rPr lang="en-US" dirty="0" err="1"/>
              <a:t>robotul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trebui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facă</a:t>
            </a:r>
            <a:r>
              <a:rPr lang="en-US" dirty="0"/>
              <a:t> 2 </a:t>
            </a:r>
            <a:r>
              <a:rPr lang="en-US" dirty="0" err="1"/>
              <a:t>rotații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se </a:t>
            </a:r>
            <a:r>
              <a:rPr lang="en-US" dirty="0" err="1"/>
              <a:t>mişca</a:t>
            </a:r>
            <a:r>
              <a:rPr lang="en-US" dirty="0"/>
              <a:t> 20 cm.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EA8B771-6F1D-3848-A3B8-2C37C72F59B8}"/>
              </a:ext>
            </a:extLst>
          </p:cNvPr>
          <p:cNvCxnSpPr>
            <a:cxnSpLocks/>
          </p:cNvCxnSpPr>
          <p:nvPr/>
        </p:nvCxnSpPr>
        <p:spPr>
          <a:xfrm flipV="1">
            <a:off x="7425344" y="2429999"/>
            <a:ext cx="0" cy="72883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picture containing fruit&#10;&#10;Description automatically generated">
            <a:extLst>
              <a:ext uri="{FF2B5EF4-FFF2-40B4-BE49-F238E27FC236}">
                <a16:creationId xmlns:a16="http://schemas.microsoft.com/office/drawing/2014/main" id="{F49F07CC-D154-4677-8308-FAB0922A1D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532" y="4704181"/>
            <a:ext cx="4979592" cy="664493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374BD-E76E-CCE3-A0E6-3BF94BD74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360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25F9-5956-8A42-980E-0B4D9FA0B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Totul</a:t>
            </a:r>
            <a:r>
              <a:rPr lang="en-US" dirty="0"/>
              <a:t> </a:t>
            </a:r>
            <a:r>
              <a:rPr lang="en-US" dirty="0" err="1"/>
              <a:t>împreună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42249-D189-444F-AF95-D43866A41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874" y="1505616"/>
            <a:ext cx="8281125" cy="4654528"/>
          </a:xfrm>
        </p:spPr>
        <p:txBody>
          <a:bodyPr/>
          <a:lstStyle/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exemplu</a:t>
            </a:r>
            <a:r>
              <a:rPr lang="en-US" dirty="0"/>
              <a:t>, </a:t>
            </a:r>
            <a:r>
              <a:rPr lang="en-US" dirty="0" err="1"/>
              <a:t>robotul</a:t>
            </a:r>
            <a:r>
              <a:rPr lang="en-US" dirty="0"/>
              <a:t> se </a:t>
            </a:r>
            <a:r>
              <a:rPr lang="en-US" dirty="0" err="1"/>
              <a:t>mişcă</a:t>
            </a:r>
            <a:r>
              <a:rPr lang="en-US" dirty="0"/>
              <a:t> 20cm</a:t>
            </a:r>
          </a:p>
          <a:p>
            <a:r>
              <a:rPr lang="en-US" dirty="0" err="1"/>
              <a:t>Setează</a:t>
            </a:r>
            <a:r>
              <a:rPr lang="en-US" dirty="0"/>
              <a:t> </a:t>
            </a:r>
            <a:r>
              <a:rPr lang="en-US" dirty="0" err="1"/>
              <a:t>variabila</a:t>
            </a:r>
            <a:r>
              <a:rPr lang="en-US" dirty="0"/>
              <a:t> </a:t>
            </a:r>
            <a:r>
              <a:rPr lang="en-US" dirty="0" err="1"/>
              <a:t>circumferință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o </a:t>
            </a:r>
            <a:r>
              <a:rPr lang="en-US" dirty="0" err="1"/>
              <a:t>folosi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program</a:t>
            </a:r>
          </a:p>
          <a:p>
            <a:r>
              <a:rPr lang="en-US" dirty="0" err="1"/>
              <a:t>Foloseşte</a:t>
            </a:r>
            <a:r>
              <a:rPr lang="en-US" dirty="0"/>
              <a:t> </a:t>
            </a:r>
            <a:r>
              <a:rPr lang="en-US" dirty="0" err="1"/>
              <a:t>variabila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blocul</a:t>
            </a:r>
            <a:r>
              <a:rPr lang="en-US" dirty="0"/>
              <a:t> de </a:t>
            </a:r>
            <a:r>
              <a:rPr lang="en-US" dirty="0" err="1"/>
              <a:t>mişcare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4D7176-E4B4-644D-B938-1AF973122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3C129DD6-3E9E-438D-8F35-3E79A997BF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194" y="3259926"/>
            <a:ext cx="7006995" cy="2377992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CFBFD-B63D-6DDB-F731-254265DBB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704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screenshot of a cell phone&#10;&#10;Description automatically generated">
            <a:extLst>
              <a:ext uri="{FF2B5EF4-FFF2-40B4-BE49-F238E27FC236}">
                <a16:creationId xmlns:a16="http://schemas.microsoft.com/office/drawing/2014/main" id="{A656E9D8-1CEC-485C-BE4D-085AEF663B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584" y="2276643"/>
            <a:ext cx="2697531" cy="37514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4063571" cy="638978"/>
          </a:xfrm>
        </p:spPr>
        <p:txBody>
          <a:bodyPr>
            <a:normAutofit lnSpcReduction="10000"/>
          </a:bodyPr>
          <a:lstStyle/>
          <a:p>
            <a:r>
              <a:rPr lang="en-US" sz="1900" dirty="0"/>
              <a:t>Once you have created the variable, it will appear in the menu bar.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9BABC3-75C7-264D-99CA-956608F4B8EF}"/>
              </a:ext>
            </a:extLst>
          </p:cNvPr>
          <p:cNvSpPr/>
          <p:nvPr/>
        </p:nvSpPr>
        <p:spPr>
          <a:xfrm>
            <a:off x="312002" y="4160540"/>
            <a:ext cx="3004113" cy="580575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AB2475C-189E-2E46-9416-F593BB133EF7}"/>
              </a:ext>
            </a:extLst>
          </p:cNvPr>
          <p:cNvSpPr txBox="1">
            <a:spLocks/>
          </p:cNvSpPr>
          <p:nvPr/>
        </p:nvSpPr>
        <p:spPr>
          <a:xfrm>
            <a:off x="4526280" y="1455253"/>
            <a:ext cx="4063571" cy="2565904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 the example below, counter is initialized to 1. The change by 2 will add 2 to the counter. </a:t>
            </a:r>
          </a:p>
          <a:p>
            <a:r>
              <a:rPr lang="en-US" dirty="0"/>
              <a:t>The display block will show a 3 on the screen since 1 + 2 = 3</a:t>
            </a:r>
          </a:p>
          <a:p>
            <a:r>
              <a:rPr lang="en-US" dirty="0"/>
              <a:t>Note that you can change by a negative number as well – this will subtract from the variable. </a:t>
            </a:r>
          </a:p>
          <a:p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ABFCCB9-C251-F249-AD99-0B8B32370E2B}"/>
              </a:ext>
            </a:extLst>
          </p:cNvPr>
          <p:cNvCxnSpPr/>
          <p:nvPr/>
        </p:nvCxnSpPr>
        <p:spPr>
          <a:xfrm>
            <a:off x="4313479" y="1505616"/>
            <a:ext cx="0" cy="4654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A screenshot of a cell phone&#10;&#10;Description automatically generated">
            <a:extLst>
              <a:ext uri="{FF2B5EF4-FFF2-40B4-BE49-F238E27FC236}">
                <a16:creationId xmlns:a16="http://schemas.microsoft.com/office/drawing/2014/main" id="{2B3D115E-73A5-40E0-8A9B-FE11FDD203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606" y="4152368"/>
            <a:ext cx="2786917" cy="1789971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4C09E5-A408-7795-58CA-D893FECE9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8778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1800</TotalTime>
  <Words>867</Words>
  <Application>Microsoft Office PowerPoint</Application>
  <PresentationFormat>On-screen Show (4:3)</PresentationFormat>
  <Paragraphs>97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Gill Sans MT</vt:lpstr>
      <vt:lpstr>Helvetica Neue</vt:lpstr>
      <vt:lpstr>Wingdings 2</vt:lpstr>
      <vt:lpstr>Dividend</vt:lpstr>
      <vt:lpstr>VARIABilele</vt:lpstr>
      <vt:lpstr>Obiectivele lecției</vt:lpstr>
      <vt:lpstr>Variabile</vt:lpstr>
      <vt:lpstr>De ce variabilele?</vt:lpstr>
      <vt:lpstr>Crearea unei variabile</vt:lpstr>
      <vt:lpstr>Introducerea valorilor într-o variabilă</vt:lpstr>
      <vt:lpstr>CITIREA UNEI VARIABILE</vt:lpstr>
      <vt:lpstr>Totul împreună</vt:lpstr>
      <vt:lpstr>Changing Variables</vt:lpstr>
      <vt:lpstr>provocări</vt:lpstr>
      <vt:lpstr>Soluție: Numărarea Clicurilor</vt:lpstr>
      <vt:lpstr>sOluție: numărarea liniilor</vt:lpstr>
      <vt:lpstr>Variabile non-numerice</vt:lpstr>
      <vt:lpstr>CREDITe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marinela</cp:lastModifiedBy>
  <cp:revision>152</cp:revision>
  <dcterms:created xsi:type="dcterms:W3CDTF">2016-07-04T02:35:12Z</dcterms:created>
  <dcterms:modified xsi:type="dcterms:W3CDTF">2023-08-18T05:21:25Z</dcterms:modified>
</cp:coreProperties>
</file>