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11"/>
  </p:notesMasterIdLst>
  <p:handoutMasterIdLst>
    <p:handoutMasterId r:id="rId12"/>
  </p:handoutMasterIdLst>
  <p:sldIdLst>
    <p:sldId id="275" r:id="rId2"/>
    <p:sldId id="257" r:id="rId3"/>
    <p:sldId id="294" r:id="rId4"/>
    <p:sldId id="295" r:id="rId5"/>
    <p:sldId id="296" r:id="rId6"/>
    <p:sldId id="297" r:id="rId7"/>
    <p:sldId id="322" r:id="rId8"/>
    <p:sldId id="328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C342"/>
    <a:srgbClr val="FFD500"/>
    <a:srgbClr val="FFB31D"/>
    <a:srgbClr val="0EAE9F"/>
    <a:srgbClr val="13B09B"/>
    <a:srgbClr val="0290F8"/>
    <a:srgbClr val="FE59D0"/>
    <a:srgbClr val="F55455"/>
    <a:srgbClr val="FF9732"/>
    <a:srgbClr val="02B6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7" autoAdjust="0"/>
    <p:restoredTop sz="94613"/>
  </p:normalViewPr>
  <p:slideViewPr>
    <p:cSldViewPr snapToGrid="0" snapToObjects="1">
      <p:cViewPr varScale="1">
        <p:scale>
          <a:sx n="85" d="100"/>
          <a:sy n="85" d="100"/>
        </p:scale>
        <p:origin x="138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84534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0ACEFA37-9AAB-134F-861B-787B4FD61FDA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274644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46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70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179FC2-EDE5-7041-8D26-9544D1322D59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602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E8680-9CF6-8842-B928-67F2DD4FA1BC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9266CD0-F9F6-A44C-8D27-8DC3E4719381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970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AF71145-BDB0-AC44-93F7-FD00E03AEE9A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3147141-0373-3D4A-8021-056C52A82BDE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79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153D24-8AA8-7749-869B-6EC9F6725E3D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82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32F5421-3F20-4F41-9C61-91159336077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C5AED7A-5F4C-BF4B-BF80-3298530A25BE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749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19DC26-CBBF-DF48-8299-DBF30C6F1E6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670C4A-B368-0242-998B-48C98EC36A66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522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6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1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8B0CBC2-58ED-3F4E-AABF-2ED999BF1983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1067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urmărire</a:t>
            </a:r>
            <a:r>
              <a:rPr lang="ro-RO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 a </a:t>
            </a:r>
            <a:r>
              <a:rPr lang="en-US" dirty="0" err="1">
                <a:solidFill>
                  <a:srgbClr val="FF0000"/>
                </a:solidFill>
              </a:rPr>
              <a:t>liniei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proporționale</a:t>
            </a:r>
            <a:r>
              <a:rPr lang="ro-RO" dirty="0">
                <a:solidFill>
                  <a:srgbClr val="FF0000"/>
                </a:solidFill>
              </a:rPr>
              <a:t> (proportional line follower)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de</a:t>
            </a:r>
            <a:r>
              <a:rPr lang="en-US" dirty="0"/>
              <a:t> SANJAY AND ARVIND SESHAN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845E43A-D53C-79F8-D860-D7AF59422928}"/>
              </a:ext>
            </a:extLst>
          </p:cNvPr>
          <p:cNvSpPr/>
          <p:nvPr/>
        </p:nvSpPr>
        <p:spPr>
          <a:xfrm>
            <a:off x="2621721" y="5901635"/>
            <a:ext cx="3900558" cy="331304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This lesson uses SPIKE 3 software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Obiectivele</a:t>
            </a:r>
            <a:r>
              <a:rPr lang="en-US" dirty="0"/>
              <a:t> </a:t>
            </a:r>
            <a:r>
              <a:rPr lang="en-US" dirty="0" err="1"/>
              <a:t>lecției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7"/>
            <a:ext cx="8831580" cy="2409220"/>
          </a:xfrm>
        </p:spPr>
        <p:txBody>
          <a:bodyPr/>
          <a:lstStyle/>
          <a:p>
            <a:r>
              <a:rPr lang="en-US" dirty="0" err="1"/>
              <a:t>Învață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creezi</a:t>
            </a:r>
            <a:r>
              <a:rPr lang="en-US" dirty="0"/>
              <a:t> un </a:t>
            </a:r>
            <a:r>
              <a:rPr lang="en-US" dirty="0" err="1"/>
              <a:t>urmăritor</a:t>
            </a:r>
            <a:r>
              <a:rPr lang="en-US" dirty="0"/>
              <a:t> de </a:t>
            </a:r>
            <a:r>
              <a:rPr lang="en-US" dirty="0" err="1"/>
              <a:t>linie</a:t>
            </a:r>
            <a:r>
              <a:rPr lang="en-US" dirty="0"/>
              <a:t> </a:t>
            </a:r>
            <a:r>
              <a:rPr lang="en-US" dirty="0" err="1"/>
              <a:t>proporțională</a:t>
            </a:r>
            <a:r>
              <a:rPr lang="ro-RO" dirty="0"/>
              <a:t> (proportional line follower)</a:t>
            </a:r>
            <a:endParaRPr lang="en-US" dirty="0"/>
          </a:p>
          <a:p>
            <a:r>
              <a:rPr lang="en-US" dirty="0" err="1"/>
              <a:t>Aflați</a:t>
            </a:r>
            <a:r>
              <a:rPr lang="en-US" dirty="0"/>
              <a:t> cum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calculați</a:t>
            </a:r>
            <a:r>
              <a:rPr lang="en-US" dirty="0"/>
              <a:t> </a:t>
            </a:r>
            <a:r>
              <a:rPr lang="en-US" dirty="0" err="1"/>
              <a:t>eroarea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corectarea</a:t>
            </a:r>
            <a:r>
              <a:rPr lang="ro-RO" dirty="0"/>
              <a:t> </a:t>
            </a:r>
            <a:endParaRPr lang="en-US" dirty="0"/>
          </a:p>
          <a:p>
            <a:r>
              <a:rPr lang="en-US" dirty="0" err="1"/>
              <a:t>Aflați</a:t>
            </a:r>
            <a:r>
              <a:rPr lang="en-US" dirty="0"/>
              <a:t> cum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utilizați</a:t>
            </a:r>
            <a:r>
              <a:rPr lang="en-US" dirty="0"/>
              <a:t> </a:t>
            </a:r>
            <a:r>
              <a:rPr lang="en-US" dirty="0" err="1"/>
              <a:t>variabilele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blocurile</a:t>
            </a:r>
            <a:r>
              <a:rPr lang="en-US" dirty="0"/>
              <a:t> </a:t>
            </a:r>
            <a:r>
              <a:rPr lang="en-US" dirty="0" err="1"/>
              <a:t>matematice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4AAE4-28AB-4B08-8A92-91AD24C9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Cât</a:t>
            </a:r>
            <a:r>
              <a:rPr lang="en-US" dirty="0"/>
              <a:t> de </a:t>
            </a:r>
            <a:r>
              <a:rPr lang="en-US" dirty="0" err="1"/>
              <a:t>departe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de </a:t>
            </a:r>
            <a:r>
              <a:rPr lang="en-US" dirty="0" err="1"/>
              <a:t>linie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Citirile</a:t>
            </a:r>
            <a:r>
              <a:rPr lang="en-US" dirty="0"/>
              <a:t> </a:t>
            </a:r>
            <a:r>
              <a:rPr lang="en-US" dirty="0" err="1"/>
              <a:t>senzorului</a:t>
            </a:r>
            <a:r>
              <a:rPr lang="en-US" dirty="0"/>
              <a:t> de </a:t>
            </a:r>
            <a:r>
              <a:rPr lang="en-US" dirty="0" err="1"/>
              <a:t>lumină</a:t>
            </a:r>
            <a:r>
              <a:rPr lang="en-US" dirty="0"/>
              <a:t> </a:t>
            </a:r>
            <a:r>
              <a:rPr lang="en-US" dirty="0" err="1"/>
              <a:t>reflectată</a:t>
            </a:r>
            <a:r>
              <a:rPr lang="ro-RO" dirty="0"/>
              <a:t> (reflected light sensor)</a:t>
            </a:r>
            <a:r>
              <a:rPr lang="en-US" dirty="0"/>
              <a:t> </a:t>
            </a:r>
            <a:r>
              <a:rPr lang="en-US" dirty="0" err="1"/>
              <a:t>arată</a:t>
            </a:r>
            <a:r>
              <a:rPr lang="en-US" dirty="0"/>
              <a:t> </a:t>
            </a:r>
            <a:r>
              <a:rPr lang="en-US" dirty="0" err="1"/>
              <a:t>cât</a:t>
            </a:r>
            <a:r>
              <a:rPr lang="en-US" dirty="0"/>
              <a:t> de „</a:t>
            </a:r>
            <a:r>
              <a:rPr lang="en-US" dirty="0" err="1"/>
              <a:t>întunecată</a:t>
            </a:r>
            <a:r>
              <a:rPr lang="en-US" dirty="0"/>
              <a:t>”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medie</a:t>
            </a:r>
            <a:r>
              <a:rPr lang="en-US" dirty="0"/>
              <a:t> zona </a:t>
            </a:r>
            <a:r>
              <a:rPr lang="en-US" dirty="0" err="1"/>
              <a:t>măsurată</a:t>
            </a:r>
            <a:endParaRPr lang="ro-RO" dirty="0"/>
          </a:p>
          <a:p>
            <a:r>
              <a:rPr lang="it-IT" dirty="0"/>
              <a:t>Citirile calibrate ar trebui să varieze de la 100 (doar pe alb) la 0 (doar pe negru)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95841A-7A69-4C5A-A151-ACB2FAD9A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373624" y="4263124"/>
            <a:ext cx="5974373" cy="0"/>
          </a:xfrm>
          <a:prstGeom prst="line">
            <a:avLst/>
          </a:prstGeom>
          <a:ln w="4667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413957" y="3017214"/>
            <a:ext cx="290147" cy="29014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extBox 7"/>
          <p:cNvSpPr txBox="1"/>
          <p:nvPr/>
        </p:nvSpPr>
        <p:spPr>
          <a:xfrm>
            <a:off x="4252164" y="3036241"/>
            <a:ext cx="220624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Light Sensor Measured Area: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50540" y="4127880"/>
            <a:ext cx="47481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Line</a:t>
            </a:r>
          </a:p>
        </p:txBody>
      </p:sp>
      <p:sp>
        <p:nvSpPr>
          <p:cNvPr id="10" name="Oval 9"/>
          <p:cNvSpPr/>
          <p:nvPr/>
        </p:nvSpPr>
        <p:spPr>
          <a:xfrm>
            <a:off x="1476259" y="3711329"/>
            <a:ext cx="290147" cy="29014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extBox 11"/>
          <p:cNvSpPr txBox="1"/>
          <p:nvPr/>
        </p:nvSpPr>
        <p:spPr>
          <a:xfrm>
            <a:off x="1055264" y="3366708"/>
            <a:ext cx="117872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Reading = 100</a:t>
            </a:r>
          </a:p>
        </p:txBody>
      </p:sp>
      <p:sp>
        <p:nvSpPr>
          <p:cNvPr id="13" name="Oval 12"/>
          <p:cNvSpPr/>
          <p:nvPr/>
        </p:nvSpPr>
        <p:spPr>
          <a:xfrm>
            <a:off x="2395054" y="4110329"/>
            <a:ext cx="290147" cy="29014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TextBox 13"/>
          <p:cNvSpPr txBox="1"/>
          <p:nvPr/>
        </p:nvSpPr>
        <p:spPr>
          <a:xfrm>
            <a:off x="1974060" y="3765708"/>
            <a:ext cx="100239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Reading = 0</a:t>
            </a:r>
          </a:p>
        </p:txBody>
      </p:sp>
      <p:sp>
        <p:nvSpPr>
          <p:cNvPr id="15" name="Oval 14"/>
          <p:cNvSpPr/>
          <p:nvPr/>
        </p:nvSpPr>
        <p:spPr>
          <a:xfrm>
            <a:off x="3390394" y="3932286"/>
            <a:ext cx="290147" cy="29014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extBox 15"/>
          <p:cNvSpPr txBox="1"/>
          <p:nvPr/>
        </p:nvSpPr>
        <p:spPr>
          <a:xfrm>
            <a:off x="2969400" y="3587664"/>
            <a:ext cx="10905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Reading = 50</a:t>
            </a:r>
          </a:p>
        </p:txBody>
      </p:sp>
      <p:sp>
        <p:nvSpPr>
          <p:cNvPr id="17" name="Oval 16"/>
          <p:cNvSpPr/>
          <p:nvPr/>
        </p:nvSpPr>
        <p:spPr>
          <a:xfrm>
            <a:off x="4458268" y="4008069"/>
            <a:ext cx="290147" cy="29014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extBox 17"/>
          <p:cNvSpPr txBox="1"/>
          <p:nvPr/>
        </p:nvSpPr>
        <p:spPr>
          <a:xfrm>
            <a:off x="4037274" y="3663448"/>
            <a:ext cx="10905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Reading = 25</a:t>
            </a:r>
          </a:p>
        </p:txBody>
      </p:sp>
      <p:sp>
        <p:nvSpPr>
          <p:cNvPr id="19" name="Oval 18"/>
          <p:cNvSpPr/>
          <p:nvPr/>
        </p:nvSpPr>
        <p:spPr>
          <a:xfrm>
            <a:off x="5651012" y="3877680"/>
            <a:ext cx="290147" cy="29014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" name="TextBox 19"/>
          <p:cNvSpPr txBox="1"/>
          <p:nvPr/>
        </p:nvSpPr>
        <p:spPr>
          <a:xfrm>
            <a:off x="5230018" y="3533058"/>
            <a:ext cx="10905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Reading = 75</a:t>
            </a:r>
          </a:p>
        </p:txBody>
      </p:sp>
    </p:spTree>
    <p:extLst>
      <p:ext uri="{BB962C8B-B14F-4D97-AF65-F5344CB8AC3E}">
        <p14:creationId xmlns:p14="http://schemas.microsoft.com/office/powerpoint/2010/main" val="221080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Urm</a:t>
            </a:r>
            <a:r>
              <a:rPr lang="ro-RO" dirty="0"/>
              <a:t>ărirea </a:t>
            </a:r>
            <a:r>
              <a:rPr lang="en-US" dirty="0" err="1"/>
              <a:t>lini</a:t>
            </a:r>
            <a:r>
              <a:rPr lang="ro-RO" dirty="0"/>
              <a:t>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Calcularea</a:t>
            </a:r>
            <a:r>
              <a:rPr lang="en-US" b="1" dirty="0"/>
              <a:t> </a:t>
            </a:r>
            <a:r>
              <a:rPr lang="en-US" b="1" dirty="0" err="1"/>
              <a:t>unei</a:t>
            </a:r>
            <a:r>
              <a:rPr lang="en-US" b="1" dirty="0"/>
              <a:t> </a:t>
            </a:r>
            <a:r>
              <a:rPr lang="en-US" b="1" dirty="0" err="1"/>
              <a:t>erori</a:t>
            </a:r>
            <a:r>
              <a:rPr lang="en-US" b="1" dirty="0"/>
              <a:t> </a:t>
            </a:r>
            <a:r>
              <a:rPr lang="en-US" dirty="0">
                <a:sym typeface="Wingdings"/>
              </a:rPr>
              <a:t></a:t>
            </a:r>
            <a:r>
              <a:rPr lang="pt-BR" dirty="0">
                <a:sym typeface="Wingdings"/>
              </a:rPr>
              <a:t> cât de departe este robotul de o țintă</a:t>
            </a:r>
            <a:endParaRPr lang="en-US" dirty="0">
              <a:sym typeface="Wingdings"/>
            </a:endParaRPr>
          </a:p>
          <a:p>
            <a:pPr lvl="1"/>
            <a:r>
              <a:rPr lang="en-US" dirty="0" err="1">
                <a:sym typeface="Wingdings"/>
              </a:rPr>
              <a:t>Roboții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urmează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marginea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liniei</a:t>
            </a:r>
            <a:r>
              <a:rPr lang="en-US" dirty="0">
                <a:sym typeface="Wingdings"/>
              </a:rPr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ținta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trebui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să</a:t>
            </a:r>
            <a:r>
              <a:rPr lang="en-US" dirty="0">
                <a:sym typeface="Wingdings" panose="05000000000000000000" pitchFamily="2" charset="2"/>
              </a:rPr>
              <a:t> fie o </a:t>
            </a:r>
            <a:r>
              <a:rPr lang="en-US" dirty="0" err="1">
                <a:sym typeface="Wingdings" panose="05000000000000000000" pitchFamily="2" charset="2"/>
              </a:rPr>
              <a:t>citire</a:t>
            </a:r>
            <a:r>
              <a:rPr lang="en-US" dirty="0">
                <a:sym typeface="Wingdings" panose="05000000000000000000" pitchFamily="2" charset="2"/>
              </a:rPr>
              <a:t> a </a:t>
            </a:r>
            <a:r>
              <a:rPr lang="en-US" dirty="0" err="1">
                <a:sym typeface="Wingdings" panose="05000000000000000000" pitchFamily="2" charset="2"/>
              </a:rPr>
              <a:t>senzorului</a:t>
            </a:r>
            <a:r>
              <a:rPr lang="en-US" dirty="0">
                <a:sym typeface="Wingdings" panose="05000000000000000000" pitchFamily="2" charset="2"/>
              </a:rPr>
              <a:t> de 50</a:t>
            </a:r>
          </a:p>
          <a:p>
            <a:pPr lvl="1"/>
            <a:r>
              <a:rPr lang="pt-BR" dirty="0">
                <a:sym typeface="Wingdings"/>
              </a:rPr>
              <a:t>Eroare ar trebui să indice cât de departe este valoarea senzorului de o citire de</a:t>
            </a:r>
            <a:r>
              <a:rPr lang="ro-RO" dirty="0">
                <a:sym typeface="Wingdings"/>
              </a:rPr>
              <a:t> </a:t>
            </a:r>
            <a:r>
              <a:rPr lang="en-US" dirty="0">
                <a:sym typeface="Wingdings"/>
              </a:rPr>
              <a:t>50</a:t>
            </a:r>
          </a:p>
          <a:p>
            <a:r>
              <a:rPr lang="en-US" b="1" dirty="0" err="1">
                <a:sym typeface="Wingdings"/>
              </a:rPr>
              <a:t>Făcând</a:t>
            </a:r>
            <a:r>
              <a:rPr lang="en-US" b="1" dirty="0">
                <a:sym typeface="Wingdings"/>
              </a:rPr>
              <a:t> o </a:t>
            </a:r>
            <a:r>
              <a:rPr lang="en-US" b="1" dirty="0" err="1">
                <a:sym typeface="Wingdings"/>
              </a:rPr>
              <a:t>corectare</a:t>
            </a:r>
            <a:r>
              <a:rPr lang="en-US" b="1" dirty="0">
                <a:sym typeface="Wingdings"/>
              </a:rPr>
              <a:t> </a:t>
            </a:r>
            <a:r>
              <a:rPr lang="en-US" dirty="0">
                <a:sym typeface="Wingdings"/>
              </a:rPr>
              <a:t></a:t>
            </a:r>
            <a:r>
              <a:rPr lang="en-US" dirty="0" err="1">
                <a:sym typeface="Wingdings"/>
              </a:rPr>
              <a:t>faceți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robotul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să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ia</a:t>
            </a:r>
            <a:r>
              <a:rPr lang="en-US" dirty="0">
                <a:sym typeface="Wingdings"/>
              </a:rPr>
              <a:t> o </a:t>
            </a:r>
            <a:r>
              <a:rPr lang="en-US" dirty="0" err="1">
                <a:sym typeface="Wingdings"/>
              </a:rPr>
              <a:t>acțiune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proporțională</a:t>
            </a:r>
            <a:r>
              <a:rPr lang="en-US" dirty="0">
                <a:sym typeface="Wingdings"/>
              </a:rPr>
              <a:t> cu </a:t>
            </a:r>
            <a:r>
              <a:rPr lang="en-US" dirty="0" err="1">
                <a:sym typeface="Wingdings"/>
              </a:rPr>
              <a:t>eroarea</a:t>
            </a:r>
            <a:r>
              <a:rPr lang="en-US" dirty="0">
                <a:sym typeface="Wingdings"/>
              </a:rPr>
              <a:t>. </a:t>
            </a:r>
            <a:r>
              <a:rPr lang="en-US" dirty="0" err="1">
                <a:sym typeface="Wingdings"/>
              </a:rPr>
              <a:t>Trebuie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să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înmulțiți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eroarea</a:t>
            </a:r>
            <a:r>
              <a:rPr lang="en-US" dirty="0">
                <a:sym typeface="Wingdings"/>
              </a:rPr>
              <a:t> cu un factor de </a:t>
            </a:r>
            <a:r>
              <a:rPr lang="en-US" dirty="0" err="1">
                <a:sym typeface="Wingdings"/>
              </a:rPr>
              <a:t>scalare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pentru</a:t>
            </a:r>
            <a:r>
              <a:rPr lang="en-US" dirty="0">
                <a:sym typeface="Wingdings"/>
              </a:rPr>
              <a:t> a </a:t>
            </a:r>
            <a:r>
              <a:rPr lang="en-US" dirty="0" err="1">
                <a:sym typeface="Wingdings"/>
              </a:rPr>
              <a:t>determina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corecția</a:t>
            </a:r>
            <a:r>
              <a:rPr lang="en-US" dirty="0">
                <a:sym typeface="Wingdings"/>
              </a:rPr>
              <a:t>.</a:t>
            </a:r>
          </a:p>
          <a:p>
            <a:pPr lvl="1"/>
            <a:r>
              <a:rPr lang="en-US" dirty="0" err="1">
                <a:sym typeface="Wingdings"/>
              </a:rPr>
              <a:t>Pentru</a:t>
            </a:r>
            <a:r>
              <a:rPr lang="en-US" dirty="0">
                <a:sym typeface="Wingdings"/>
              </a:rPr>
              <a:t> a </a:t>
            </a:r>
            <a:r>
              <a:rPr lang="en-US" dirty="0" err="1">
                <a:sym typeface="Wingdings"/>
              </a:rPr>
              <a:t>urma</a:t>
            </a:r>
            <a:r>
              <a:rPr lang="en-US" dirty="0">
                <a:sym typeface="Wingdings"/>
              </a:rPr>
              <a:t> o </a:t>
            </a:r>
            <a:r>
              <a:rPr lang="en-US" dirty="0" err="1">
                <a:sym typeface="Wingdings"/>
              </a:rPr>
              <a:t>linie</a:t>
            </a:r>
            <a:r>
              <a:rPr lang="en-US" dirty="0">
                <a:sym typeface="Wingdings"/>
              </a:rPr>
              <a:t>, un robot </a:t>
            </a:r>
            <a:r>
              <a:rPr lang="en-US" dirty="0" err="1">
                <a:sym typeface="Wingdings"/>
              </a:rPr>
              <a:t>trebuie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să</a:t>
            </a:r>
            <a:r>
              <a:rPr lang="en-US" dirty="0">
                <a:sym typeface="Wingdings"/>
              </a:rPr>
              <a:t> se </a:t>
            </a:r>
            <a:r>
              <a:rPr lang="en-US" dirty="0" err="1">
                <a:sym typeface="Wingdings"/>
              </a:rPr>
              <a:t>întoarcă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spre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marginea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lin</a:t>
            </a:r>
            <a:r>
              <a:rPr lang="ro-RO" dirty="0">
                <a:sym typeface="Wingdings"/>
              </a:rPr>
              <a:t>iei</a:t>
            </a:r>
            <a:endParaRPr lang="en-US" dirty="0">
              <a:sym typeface="Wingdings"/>
            </a:endParaRPr>
          </a:p>
          <a:p>
            <a:pPr lvl="1"/>
            <a:r>
              <a:rPr lang="en-US" dirty="0" err="1">
                <a:sym typeface="Wingdings"/>
              </a:rPr>
              <a:t>Robotul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trebuie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să</a:t>
            </a:r>
            <a:r>
              <a:rPr lang="en-US" dirty="0">
                <a:sym typeface="Wingdings"/>
              </a:rPr>
              <a:t> se </a:t>
            </a:r>
            <a:r>
              <a:rPr lang="en-US" dirty="0" err="1">
                <a:sym typeface="Wingdings"/>
              </a:rPr>
              <a:t>întoarcă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mai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brusc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dacă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este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departe</a:t>
            </a:r>
            <a:r>
              <a:rPr lang="en-US" dirty="0">
                <a:sym typeface="Wingdings"/>
              </a:rPr>
              <a:t> de o </a:t>
            </a:r>
            <a:r>
              <a:rPr lang="en-US" dirty="0" err="1">
                <a:sym typeface="Wingdings"/>
              </a:rPr>
              <a:t>linie</a:t>
            </a:r>
            <a:endParaRPr lang="en-US" dirty="0">
              <a:sym typeface="Wingdings"/>
            </a:endParaRPr>
          </a:p>
          <a:p>
            <a:pPr lvl="1"/>
            <a:r>
              <a:rPr lang="en-US" dirty="0">
                <a:sym typeface="Wingdings"/>
              </a:rPr>
              <a:t>Cum </a:t>
            </a:r>
            <a:r>
              <a:rPr lang="en-US" dirty="0" err="1">
                <a:sym typeface="Wingdings"/>
              </a:rPr>
              <a:t>faceți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acest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lucru</a:t>
            </a:r>
            <a:r>
              <a:rPr lang="en-US" dirty="0">
                <a:sym typeface="Wingdings"/>
              </a:rPr>
              <a:t>: </a:t>
            </a:r>
            <a:r>
              <a:rPr lang="en-US" dirty="0" err="1">
                <a:sym typeface="Wingdings"/>
              </a:rPr>
              <a:t>trebuie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să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ajustați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intrarea</a:t>
            </a:r>
            <a:r>
              <a:rPr lang="en-US" dirty="0">
                <a:sym typeface="Wingdings"/>
              </a:rPr>
              <a:t> de </a:t>
            </a:r>
            <a:r>
              <a:rPr lang="en-US" dirty="0" err="1">
                <a:sym typeface="Wingdings"/>
              </a:rPr>
              <a:t>direcție</a:t>
            </a:r>
            <a:r>
              <a:rPr lang="ro-RO" dirty="0">
                <a:sym typeface="Wingdings"/>
              </a:rPr>
              <a:t> (steering input)</a:t>
            </a:r>
            <a:r>
              <a:rPr lang="en-US" dirty="0">
                <a:sym typeface="Wingdings"/>
              </a:rPr>
              <a:t> pe un bloc de </a:t>
            </a:r>
            <a:r>
              <a:rPr lang="en-US" dirty="0" err="1">
                <a:sym typeface="Wingdings"/>
              </a:rPr>
              <a:t>mișcare</a:t>
            </a:r>
            <a:endParaRPr lang="en-US" dirty="0">
              <a:sym typeface="Wingdings"/>
            </a:endParaRP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7078B6-788E-4991-AD96-456182383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9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Cum </a:t>
            </a:r>
            <a:r>
              <a:rPr lang="ro-RO" dirty="0"/>
              <a:t>faci</a:t>
            </a:r>
            <a:r>
              <a:rPr lang="en-US" dirty="0"/>
              <a:t> un </a:t>
            </a:r>
            <a:r>
              <a:rPr lang="en-US" dirty="0" err="1"/>
              <a:t>urmăritor</a:t>
            </a:r>
            <a:r>
              <a:rPr lang="en-US" dirty="0"/>
              <a:t> de </a:t>
            </a:r>
            <a:r>
              <a:rPr lang="en-US" dirty="0" err="1"/>
              <a:t>linie</a:t>
            </a:r>
            <a:r>
              <a:rPr lang="en-US" dirty="0"/>
              <a:t> </a:t>
            </a:r>
            <a:r>
              <a:rPr lang="en-US" dirty="0" err="1"/>
              <a:t>proporțională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" y="1411041"/>
            <a:ext cx="8245366" cy="3621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Pseudocod</a:t>
            </a:r>
            <a:r>
              <a:rPr lang="en-US" dirty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Calculați</a:t>
            </a:r>
            <a:r>
              <a:rPr lang="en-US" dirty="0"/>
              <a:t> </a:t>
            </a:r>
            <a:r>
              <a:rPr lang="en-US" dirty="0" err="1"/>
              <a:t>eroarea</a:t>
            </a:r>
            <a:r>
              <a:rPr lang="en-US" dirty="0"/>
              <a:t> = </a:t>
            </a:r>
            <a:r>
              <a:rPr lang="en-US" dirty="0" err="1"/>
              <a:t>Distanța</a:t>
            </a:r>
            <a:r>
              <a:rPr lang="en-US" dirty="0"/>
              <a:t> de la </a:t>
            </a:r>
            <a:r>
              <a:rPr lang="en-US" dirty="0" err="1"/>
              <a:t>linie</a:t>
            </a:r>
            <a:r>
              <a:rPr lang="en-US" dirty="0"/>
              <a:t> = </a:t>
            </a:r>
            <a:r>
              <a:rPr lang="it-IT" dirty="0"/>
              <a:t>(Citirea senzorului de lumină - Citirea țintă)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Scalați</a:t>
            </a:r>
            <a:r>
              <a:rPr lang="en-US" dirty="0"/>
              <a:t> </a:t>
            </a:r>
            <a:r>
              <a:rPr lang="en-US" dirty="0" err="1"/>
              <a:t>eroarea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determina</a:t>
            </a:r>
            <a:r>
              <a:rPr lang="en-US" dirty="0"/>
              <a:t> o </a:t>
            </a:r>
            <a:r>
              <a:rPr lang="ro-RO" dirty="0"/>
              <a:t>sumă</a:t>
            </a:r>
            <a:r>
              <a:rPr lang="en-US" dirty="0"/>
              <a:t> de </a:t>
            </a:r>
            <a:r>
              <a:rPr lang="en-US" dirty="0" err="1"/>
              <a:t>corecție</a:t>
            </a:r>
            <a:r>
              <a:rPr lang="en-US" dirty="0"/>
              <a:t>. </a:t>
            </a:r>
            <a:r>
              <a:rPr lang="en-US" dirty="0" err="1"/>
              <a:t>Ajustați</a:t>
            </a:r>
            <a:r>
              <a:rPr lang="en-US" dirty="0"/>
              <a:t> </a:t>
            </a:r>
            <a:r>
              <a:rPr lang="en-US" dirty="0" err="1"/>
              <a:t>factorul</a:t>
            </a:r>
            <a:r>
              <a:rPr lang="en-US" dirty="0"/>
              <a:t> de </a:t>
            </a:r>
            <a:r>
              <a:rPr lang="en-US" dirty="0" err="1"/>
              <a:t>scalare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vă</a:t>
            </a:r>
            <a:r>
              <a:rPr lang="en-US" dirty="0"/>
              <a:t> face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urmeze</a:t>
            </a:r>
            <a:r>
              <a:rPr lang="en-US" dirty="0"/>
              <a:t> </a:t>
            </a:r>
            <a:r>
              <a:rPr lang="en-US" dirty="0" err="1"/>
              <a:t>linia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lin.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Utilizați</a:t>
            </a:r>
            <a:r>
              <a:rPr lang="en-US" dirty="0"/>
              <a:t> </a:t>
            </a:r>
            <a:r>
              <a:rPr lang="en-US" dirty="0" err="1"/>
              <a:t>valoarea</a:t>
            </a:r>
            <a:r>
              <a:rPr lang="en-US" dirty="0"/>
              <a:t> de </a:t>
            </a:r>
            <a:r>
              <a:rPr lang="en-US" dirty="0" err="1"/>
              <a:t>corecție</a:t>
            </a:r>
            <a:r>
              <a:rPr lang="en-US" dirty="0"/>
              <a:t> (</a:t>
            </a:r>
            <a:r>
              <a:rPr lang="en-US" dirty="0" err="1"/>
              <a:t>calculată</a:t>
            </a:r>
            <a:r>
              <a:rPr lang="en-US" dirty="0"/>
              <a:t> la Pasul 2)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regla</a:t>
            </a:r>
            <a:r>
              <a:rPr lang="en-US" dirty="0"/>
              <a:t> </a:t>
            </a:r>
            <a:r>
              <a:rPr lang="en-US" dirty="0" err="1"/>
              <a:t>virajul</a:t>
            </a:r>
            <a:r>
              <a:rPr lang="en-US" dirty="0"/>
              <a:t> </a:t>
            </a:r>
            <a:r>
              <a:rPr lang="en-US" dirty="0" err="1"/>
              <a:t>robotului</a:t>
            </a:r>
            <a:r>
              <a:rPr lang="en-US" dirty="0"/>
              <a:t> </a:t>
            </a: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linie</a:t>
            </a:r>
            <a:r>
              <a:rPr lang="en-US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F259BA-EE85-4452-A35F-E3473DB2F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10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EB46A0E-77AF-3B1F-EB19-2007EA7F0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8386" y="1823094"/>
            <a:ext cx="4254719" cy="7112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provocare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37160" y="6333000"/>
            <a:ext cx="4870585" cy="365125"/>
          </a:xfr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66FE06F2-FE8D-4024-9019-A3B1AEDAA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833770"/>
              </p:ext>
            </p:extLst>
          </p:nvPr>
        </p:nvGraphicFramePr>
        <p:xfrm>
          <a:off x="192947" y="1305252"/>
          <a:ext cx="8729177" cy="44246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237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05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5110">
                <a:tc>
                  <a:txBody>
                    <a:bodyPr/>
                    <a:lstStyle/>
                    <a:p>
                      <a:pPr algn="ctr"/>
                      <a:r>
                        <a:rPr lang="ro-RO" sz="1400" b="1" dirty="0"/>
                        <a:t>Calculul unei erori</a:t>
                      </a:r>
                      <a:endParaRPr lang="en-US" sz="14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20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9988">
                <a:tc>
                  <a:txBody>
                    <a:bodyPr/>
                    <a:lstStyle/>
                    <a:p>
                      <a:r>
                        <a:rPr lang="en-US" sz="1400" dirty="0" err="1"/>
                        <a:t>Distanța</a:t>
                      </a:r>
                      <a:r>
                        <a:rPr lang="en-US" sz="1400" dirty="0"/>
                        <a:t> de la </a:t>
                      </a:r>
                      <a:r>
                        <a:rPr lang="en-US" sz="1400" dirty="0" err="1"/>
                        <a:t>linie</a:t>
                      </a:r>
                      <a:r>
                        <a:rPr lang="ro-RO" sz="1400" dirty="0"/>
                        <a:t> </a:t>
                      </a:r>
                      <a:r>
                        <a:rPr lang="en-US" sz="1400" dirty="0"/>
                        <a:t>=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(Light sensor reading - Target Reading)</a:t>
                      </a:r>
                      <a:endParaRPr lang="en-US" sz="1400" baseline="0" dirty="0"/>
                    </a:p>
                    <a:p>
                      <a:endParaRPr lang="en-US" sz="1400" baseline="0" dirty="0"/>
                    </a:p>
                    <a:p>
                      <a:endParaRPr lang="en-US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11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/>
                        <a:t>Calcul</a:t>
                      </a:r>
                      <a:r>
                        <a:rPr lang="ro-RO" sz="1400" b="1" dirty="0"/>
                        <a:t>ul unei </a:t>
                      </a:r>
                      <a:r>
                        <a:rPr lang="en-US" sz="1400" b="1" dirty="0" err="1"/>
                        <a:t>corecți</a:t>
                      </a:r>
                      <a:r>
                        <a:rPr lang="ro-RO" sz="1400" b="1" dirty="0"/>
                        <a:t>i</a:t>
                      </a:r>
                      <a:endParaRPr lang="en-US" sz="14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C342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2074227"/>
                  </a:ext>
                </a:extLst>
              </a:tr>
              <a:tr h="1076221">
                <a:tc>
                  <a:txBody>
                    <a:bodyPr/>
                    <a:lstStyle/>
                    <a:p>
                      <a:r>
                        <a:rPr lang="en-US" sz="1400" dirty="0" err="1"/>
                        <a:t>Scalați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eroarea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pentru</a:t>
                      </a:r>
                      <a:r>
                        <a:rPr lang="en-US" sz="1400" dirty="0"/>
                        <a:t> a </a:t>
                      </a:r>
                      <a:r>
                        <a:rPr lang="en-US" sz="1400" dirty="0" err="1"/>
                        <a:t>determina</a:t>
                      </a:r>
                      <a:r>
                        <a:rPr lang="en-US" sz="1400" dirty="0"/>
                        <a:t> o </a:t>
                      </a:r>
                      <a:r>
                        <a:rPr lang="en-US" sz="1400" dirty="0" err="1"/>
                        <a:t>sumă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corecție</a:t>
                      </a:r>
                      <a:r>
                        <a:rPr lang="en-US" sz="1400" dirty="0"/>
                        <a:t>. </a:t>
                      </a:r>
                      <a:r>
                        <a:rPr lang="en-US" sz="1400" dirty="0" err="1"/>
                        <a:t>Utilizați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acest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lucru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pentru</a:t>
                      </a:r>
                      <a:r>
                        <a:rPr lang="en-US" sz="1400" dirty="0"/>
                        <a:t> a </a:t>
                      </a:r>
                      <a:r>
                        <a:rPr lang="en-US" sz="1400" dirty="0" err="1"/>
                        <a:t>regla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intrarea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direcției</a:t>
                      </a:r>
                      <a:r>
                        <a:rPr lang="en-US" sz="1400" dirty="0"/>
                        <a:t> pe </a:t>
                      </a:r>
                      <a:r>
                        <a:rPr lang="en-US" sz="1400" dirty="0" err="1"/>
                        <a:t>blocul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mișcare</a:t>
                      </a:r>
                      <a:r>
                        <a:rPr lang="en-US" sz="1400" dirty="0"/>
                        <a:t>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91293876"/>
                  </a:ext>
                </a:extLst>
              </a:tr>
              <a:tr h="53811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Aplicarea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corecției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C342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2391517"/>
                  </a:ext>
                </a:extLst>
              </a:tr>
              <a:tr h="538111">
                <a:tc>
                  <a:txBody>
                    <a:bodyPr/>
                    <a:lstStyle/>
                    <a:p>
                      <a:r>
                        <a:rPr lang="en-US" sz="1400" dirty="0" err="1"/>
                        <a:t>Utilizați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corecția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pentru</a:t>
                      </a:r>
                      <a:r>
                        <a:rPr lang="en-US" sz="1400" dirty="0"/>
                        <a:t> a </a:t>
                      </a:r>
                      <a:r>
                        <a:rPr lang="en-US" sz="1400" dirty="0" err="1"/>
                        <a:t>controla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direcția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robotului</a:t>
                      </a:r>
                      <a:endParaRPr lang="en-US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452497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E2EA14E5-C740-E702-6F16-3B741D4DD7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424" y="3366754"/>
            <a:ext cx="3671641" cy="79117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D7DCE36-DEBA-214A-5A96-77E1BD1209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4758" y="4877614"/>
            <a:ext cx="1984235" cy="5829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EB54EB0-3B5D-83CF-A832-09D3985F79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2608" y="4670497"/>
            <a:ext cx="2132541" cy="997232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914901-8372-28EF-8B8F-4F532FF3D9B6}"/>
              </a:ext>
            </a:extLst>
          </p:cNvPr>
          <p:cNvCxnSpPr>
            <a:cxnSpLocks/>
          </p:cNvCxnSpPr>
          <p:nvPr/>
        </p:nvCxnSpPr>
        <p:spPr>
          <a:xfrm flipV="1">
            <a:off x="5797685" y="5038929"/>
            <a:ext cx="0" cy="25291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4AE8C77-77D2-0DD7-F997-1F8B555BD89B}"/>
              </a:ext>
            </a:extLst>
          </p:cNvPr>
          <p:cNvCxnSpPr>
            <a:cxnSpLocks/>
          </p:cNvCxnSpPr>
          <p:nvPr/>
        </p:nvCxnSpPr>
        <p:spPr>
          <a:xfrm>
            <a:off x="6339192" y="5162145"/>
            <a:ext cx="457201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01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C0C13BA-1E03-194F-913A-E629691B5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Proportional Line Follower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1F35D7-2FD3-104E-B68F-A9AC37834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BF0DBB46-16D1-4E32-90B5-029ACDD15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36E3EE-8B3F-1942-B29B-357FFC35C4A9}"/>
              </a:ext>
            </a:extLst>
          </p:cNvPr>
          <p:cNvSpPr txBox="1"/>
          <p:nvPr/>
        </p:nvSpPr>
        <p:spPr>
          <a:xfrm>
            <a:off x="6239884" y="1902744"/>
            <a:ext cx="2682240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Part 1: </a:t>
            </a:r>
            <a:r>
              <a:rPr lang="en-US" sz="1400" dirty="0" err="1"/>
              <a:t>Calculați</a:t>
            </a:r>
            <a:r>
              <a:rPr lang="en-US" sz="1400" dirty="0"/>
              <a:t> </a:t>
            </a:r>
            <a:r>
              <a:rPr lang="en-US" sz="1400" dirty="0" err="1"/>
              <a:t>eroarea</a:t>
            </a:r>
            <a:endParaRPr lang="en-US" sz="1400" dirty="0"/>
          </a:p>
          <a:p>
            <a:r>
              <a:rPr lang="en-US" sz="1400" dirty="0" err="1"/>
              <a:t>Scopul</a:t>
            </a:r>
            <a:r>
              <a:rPr lang="en-US" sz="1400" dirty="0"/>
              <a:t> </a:t>
            </a:r>
            <a:r>
              <a:rPr lang="en-US" sz="1400" dirty="0" err="1"/>
              <a:t>nostru</a:t>
            </a:r>
            <a:r>
              <a:rPr lang="en-US" sz="1400" dirty="0"/>
              <a:t> </a:t>
            </a:r>
            <a:r>
              <a:rPr lang="en-US" sz="1400" dirty="0" err="1"/>
              <a:t>este</a:t>
            </a:r>
            <a:r>
              <a:rPr lang="en-US" sz="1400" dirty="0"/>
              <a:t> </a:t>
            </a:r>
            <a:r>
              <a:rPr lang="en-US" sz="1400" dirty="0" err="1"/>
              <a:t>să</a:t>
            </a:r>
            <a:r>
              <a:rPr lang="en-US" sz="1400" dirty="0"/>
              <a:t> </a:t>
            </a:r>
            <a:r>
              <a:rPr lang="en-US" sz="1400" dirty="0" err="1"/>
              <a:t>rămânem</a:t>
            </a:r>
            <a:r>
              <a:rPr lang="en-US" sz="1400" dirty="0"/>
              <a:t> la </a:t>
            </a:r>
            <a:r>
              <a:rPr lang="en-US" sz="1400" dirty="0" err="1"/>
              <a:t>marginea</a:t>
            </a:r>
            <a:r>
              <a:rPr lang="en-US" sz="1400" dirty="0"/>
              <a:t> </a:t>
            </a:r>
            <a:r>
              <a:rPr lang="en-US" sz="1400" dirty="0" err="1"/>
              <a:t>liniei</a:t>
            </a:r>
            <a:r>
              <a:rPr lang="en-US" sz="1400" dirty="0"/>
              <a:t> (light sensor = 50)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1FDEE6-CACC-BD46-AFDE-D458019D5CB6}"/>
              </a:ext>
            </a:extLst>
          </p:cNvPr>
          <p:cNvSpPr txBox="1"/>
          <p:nvPr/>
        </p:nvSpPr>
        <p:spPr>
          <a:xfrm>
            <a:off x="6239884" y="2641408"/>
            <a:ext cx="268224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Part 2: </a:t>
            </a:r>
            <a:r>
              <a:rPr lang="en-US" sz="1400" dirty="0" err="1"/>
              <a:t>Aplica</a:t>
            </a:r>
            <a:r>
              <a:rPr lang="en-US" sz="1400" dirty="0"/>
              <a:t> </a:t>
            </a:r>
            <a:r>
              <a:rPr lang="en-US" sz="1400" dirty="0" err="1"/>
              <a:t>corectia</a:t>
            </a:r>
            <a:endParaRPr lang="en-US" sz="1400" dirty="0"/>
          </a:p>
          <a:p>
            <a:r>
              <a:rPr lang="en-US" sz="1400" dirty="0" err="1"/>
              <a:t>Eroarea</a:t>
            </a:r>
            <a:r>
              <a:rPr lang="en-US" sz="1400" dirty="0"/>
              <a:t> din </a:t>
            </a:r>
            <a:r>
              <a:rPr lang="en-US" sz="1400" dirty="0" err="1"/>
              <a:t>partea</a:t>
            </a:r>
            <a:r>
              <a:rPr lang="en-US" sz="1400" dirty="0"/>
              <a:t> 1 </a:t>
            </a:r>
            <a:r>
              <a:rPr lang="en-US" sz="1400" dirty="0" err="1"/>
              <a:t>este</a:t>
            </a:r>
            <a:r>
              <a:rPr lang="en-US" sz="1400" dirty="0"/>
              <a:t> </a:t>
            </a:r>
            <a:r>
              <a:rPr lang="en-US" sz="1400" dirty="0" err="1"/>
              <a:t>înmulțită</a:t>
            </a:r>
            <a:r>
              <a:rPr lang="en-US" sz="1400" dirty="0"/>
              <a:t> cu o </a:t>
            </a:r>
            <a:r>
              <a:rPr lang="en-US" sz="1400" dirty="0" err="1"/>
              <a:t>constantă</a:t>
            </a:r>
            <a:r>
              <a:rPr lang="en-US" sz="1400" dirty="0"/>
              <a:t> a </a:t>
            </a:r>
            <a:r>
              <a:rPr lang="en-US" sz="1400" dirty="0" err="1"/>
              <a:t>proporționalității</a:t>
            </a:r>
            <a:r>
              <a:rPr lang="en-US" sz="1400" dirty="0"/>
              <a:t> (0,5). </a:t>
            </a:r>
            <a:r>
              <a:rPr lang="ro-RO" sz="1400" dirty="0"/>
              <a:t> </a:t>
            </a:r>
            <a:r>
              <a:rPr lang="en-US" sz="1400" dirty="0"/>
              <a:t>Ace</a:t>
            </a:r>
            <a:r>
              <a:rPr lang="ro-RO" sz="1400" dirty="0"/>
              <a:t>a</a:t>
            </a:r>
            <a:r>
              <a:rPr lang="en-US" sz="1400" dirty="0" err="1"/>
              <a:t>sta</a:t>
            </a:r>
            <a:r>
              <a:rPr lang="en-US" sz="1400" dirty="0"/>
              <a:t> </a:t>
            </a:r>
            <a:r>
              <a:rPr lang="en-US" sz="1400" dirty="0" err="1"/>
              <a:t>va</a:t>
            </a:r>
            <a:r>
              <a:rPr lang="en-US" sz="1400" dirty="0"/>
              <a:t> fi </a:t>
            </a:r>
            <a:r>
              <a:rPr lang="en-US" sz="1400" dirty="0" err="1"/>
              <a:t>diferit</a:t>
            </a:r>
            <a:r>
              <a:rPr lang="ro-RO" sz="1400" dirty="0"/>
              <a:t>ă</a:t>
            </a:r>
            <a:r>
              <a:rPr lang="en-US" sz="1400" dirty="0"/>
              <a:t> </a:t>
            </a:r>
            <a:r>
              <a:rPr lang="en-US" sz="1400" dirty="0" err="1"/>
              <a:t>pentru</a:t>
            </a:r>
            <a:r>
              <a:rPr lang="en-US" sz="1400" dirty="0"/>
              <a:t> </a:t>
            </a:r>
            <a:r>
              <a:rPr lang="en-US" sz="1400" dirty="0" err="1"/>
              <a:t>fiecare</a:t>
            </a:r>
            <a:r>
              <a:rPr lang="en-US" sz="1400" dirty="0"/>
              <a:t> robot/</a:t>
            </a:r>
            <a:r>
              <a:rPr lang="en-US" sz="1400" dirty="0" err="1"/>
              <a:t>aplicație</a:t>
            </a:r>
            <a:r>
              <a:rPr lang="en-US" sz="1400" dirty="0"/>
              <a:t>. </a:t>
            </a:r>
            <a:r>
              <a:rPr lang="en-US" sz="1400" dirty="0" err="1"/>
              <a:t>Consultați</a:t>
            </a:r>
            <a:r>
              <a:rPr lang="en-US" sz="1400" dirty="0"/>
              <a:t> </a:t>
            </a:r>
            <a:r>
              <a:rPr lang="ro-RO" sz="1400" dirty="0"/>
              <a:t>următorul slide </a:t>
            </a:r>
            <a:r>
              <a:rPr lang="en-US" sz="1400" dirty="0" err="1"/>
              <a:t>pentru</a:t>
            </a:r>
            <a:r>
              <a:rPr lang="en-US" sz="1400" dirty="0"/>
              <a:t> a </a:t>
            </a:r>
            <a:r>
              <a:rPr lang="en-US" sz="1400" dirty="0" err="1"/>
              <a:t>afla</a:t>
            </a:r>
            <a:r>
              <a:rPr lang="en-US" sz="1400" dirty="0"/>
              <a:t> cum </a:t>
            </a:r>
            <a:r>
              <a:rPr lang="en-US" sz="1400" dirty="0" err="1"/>
              <a:t>să</a:t>
            </a:r>
            <a:r>
              <a:rPr lang="en-US" sz="1400" dirty="0"/>
              <a:t> </a:t>
            </a:r>
            <a:r>
              <a:rPr lang="en-US" sz="1400" dirty="0" err="1"/>
              <a:t>reglați</a:t>
            </a:r>
            <a:r>
              <a:rPr lang="en-US" sz="1400" dirty="0"/>
              <a:t> </a:t>
            </a:r>
            <a:r>
              <a:rPr lang="en-US" sz="1400" dirty="0" err="1"/>
              <a:t>acest</a:t>
            </a:r>
            <a:r>
              <a:rPr lang="en-US" sz="1400" dirty="0"/>
              <a:t> </a:t>
            </a:r>
            <a:r>
              <a:rPr lang="en-US" sz="1400" dirty="0" err="1"/>
              <a:t>număr</a:t>
            </a:r>
            <a:r>
              <a:rPr lang="en-US" sz="1400" dirty="0"/>
              <a:t>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1B6A47-50AC-074D-A841-07ED54D58B67}"/>
              </a:ext>
            </a:extLst>
          </p:cNvPr>
          <p:cNvSpPr/>
          <p:nvPr/>
        </p:nvSpPr>
        <p:spPr>
          <a:xfrm>
            <a:off x="6239884" y="1902744"/>
            <a:ext cx="2682240" cy="2339102"/>
          </a:xfrm>
          <a:prstGeom prst="rect">
            <a:avLst/>
          </a:prstGeom>
          <a:noFill/>
          <a:ln w="190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4ABCAC-227F-E601-2B6C-8222529673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659" y="1602033"/>
            <a:ext cx="4559534" cy="404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534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8BCB5-E4FB-1743-B265-2FD167AE5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Pași de bază</a:t>
            </a:r>
            <a:r>
              <a:rPr lang="en-US" dirty="0"/>
              <a:t>: Tuning the Constant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D03BF9FA-538C-D643-A6D2-6C972D90F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" y="1309195"/>
            <a:ext cx="8238707" cy="4532805"/>
          </a:xfrm>
        </p:spPr>
        <p:txBody>
          <a:bodyPr>
            <a:noAutofit/>
          </a:bodyPr>
          <a:lstStyle/>
          <a:p>
            <a:r>
              <a:rPr lang="en-US" sz="2000" dirty="0" err="1"/>
              <a:t>Rețineți</a:t>
            </a:r>
            <a:r>
              <a:rPr lang="en-US" sz="2000" dirty="0"/>
              <a:t>, </a:t>
            </a:r>
            <a:r>
              <a:rPr lang="en-US" sz="2000" dirty="0" err="1"/>
              <a:t>constanta</a:t>
            </a:r>
            <a:r>
              <a:rPr lang="en-US" sz="2000" dirty="0"/>
              <a:t> 0,5 din slide-</a:t>
            </a:r>
            <a:r>
              <a:rPr lang="en-US" sz="2000" dirty="0" err="1"/>
              <a:t>ul</a:t>
            </a:r>
            <a:r>
              <a:rPr lang="en-US" sz="2000" dirty="0"/>
              <a:t> anterior </a:t>
            </a:r>
            <a:r>
              <a:rPr lang="en-US" sz="2000" dirty="0" err="1"/>
              <a:t>este</a:t>
            </a:r>
            <a:r>
              <a:rPr lang="en-US" sz="2000" dirty="0"/>
              <a:t> </a:t>
            </a:r>
            <a:r>
              <a:rPr lang="en-US" sz="2000" dirty="0" err="1"/>
              <a:t>specifică</a:t>
            </a:r>
            <a:r>
              <a:rPr lang="en-US" sz="2000" dirty="0"/>
              <a:t> </a:t>
            </a:r>
            <a:r>
              <a:rPr lang="en-US" sz="2000" dirty="0" err="1"/>
              <a:t>robotului</a:t>
            </a:r>
            <a:r>
              <a:rPr lang="en-US" sz="2000" dirty="0"/>
              <a:t> </a:t>
            </a:r>
            <a:r>
              <a:rPr lang="en-US" sz="2000" dirty="0" err="1"/>
              <a:t>nostru</a:t>
            </a:r>
            <a:r>
              <a:rPr lang="en-US" sz="2000" dirty="0"/>
              <a:t> - </a:t>
            </a:r>
            <a:r>
              <a:rPr lang="en-US" sz="2000" dirty="0" err="1"/>
              <a:t>trebuie</a:t>
            </a:r>
            <a:r>
              <a:rPr lang="en-US" sz="2000" dirty="0"/>
              <a:t> </a:t>
            </a:r>
            <a:r>
              <a:rPr lang="en-US" sz="2000" dirty="0" err="1"/>
              <a:t>să</a:t>
            </a:r>
            <a:r>
              <a:rPr lang="en-US" sz="2000" dirty="0"/>
              <a:t> </a:t>
            </a:r>
            <a:r>
              <a:rPr lang="en-US" sz="2000" dirty="0" err="1"/>
              <a:t>reglați</a:t>
            </a:r>
            <a:r>
              <a:rPr lang="en-US" sz="2000" dirty="0"/>
              <a:t> </a:t>
            </a:r>
            <a:r>
              <a:rPr lang="en-US" sz="2000" dirty="0" err="1"/>
              <a:t>această</a:t>
            </a:r>
            <a:r>
              <a:rPr lang="en-US" sz="2000" dirty="0"/>
              <a:t> </a:t>
            </a:r>
            <a:r>
              <a:rPr lang="en-US" sz="2000" dirty="0" err="1"/>
              <a:t>valoare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</a:t>
            </a:r>
            <a:r>
              <a:rPr lang="en-US" sz="2000" dirty="0" err="1"/>
              <a:t>dvs</a:t>
            </a:r>
            <a:r>
              <a:rPr lang="ro-RO" sz="2000" dirty="0"/>
              <a:t>. </a:t>
            </a:r>
          </a:p>
          <a:p>
            <a:r>
              <a:rPr lang="en-US" sz="2000" dirty="0" err="1"/>
              <a:t>Această</a:t>
            </a:r>
            <a:r>
              <a:rPr lang="en-US" sz="2000" dirty="0"/>
              <a:t> </a:t>
            </a:r>
            <a:r>
              <a:rPr lang="en-US" sz="2000" dirty="0" err="1"/>
              <a:t>constantă</a:t>
            </a:r>
            <a:r>
              <a:rPr lang="en-US" sz="2000" dirty="0"/>
              <a:t> se </a:t>
            </a:r>
            <a:r>
              <a:rPr lang="en-US" sz="2000" dirty="0" err="1"/>
              <a:t>numește</a:t>
            </a:r>
            <a:r>
              <a:rPr lang="en-US" sz="2000" dirty="0"/>
              <a:t> </a:t>
            </a:r>
            <a:r>
              <a:rPr lang="en-US" sz="2000" dirty="0" err="1"/>
              <a:t>constantă</a:t>
            </a:r>
            <a:r>
              <a:rPr lang="en-US" sz="2000" dirty="0"/>
              <a:t> </a:t>
            </a:r>
            <a:r>
              <a:rPr lang="en-US" sz="2000" dirty="0" err="1"/>
              <a:t>proporțională</a:t>
            </a:r>
            <a:r>
              <a:rPr lang="en-US" sz="2000" dirty="0"/>
              <a:t> </a:t>
            </a:r>
            <a:r>
              <a:rPr lang="en-US" sz="2000" dirty="0" err="1"/>
              <a:t>sau</a:t>
            </a:r>
            <a:r>
              <a:rPr lang="en-US" sz="2000" dirty="0"/>
              <a:t> </a:t>
            </a:r>
            <a:r>
              <a:rPr lang="en-US" sz="2000" dirty="0" err="1"/>
              <a:t>constantă</a:t>
            </a:r>
            <a:r>
              <a:rPr lang="en-US" sz="2000" dirty="0"/>
              <a:t> a </a:t>
            </a:r>
            <a:r>
              <a:rPr lang="en-US" sz="2000" dirty="0" err="1"/>
              <a:t>proporționalității</a:t>
            </a:r>
            <a:r>
              <a:rPr lang="ro-RO" sz="2000" dirty="0"/>
              <a:t> (</a:t>
            </a:r>
            <a:r>
              <a:rPr lang="en-GB" sz="2000" dirty="0"/>
              <a:t>the Proportional Constant</a:t>
            </a:r>
            <a:r>
              <a:rPr lang="ro-RO" sz="2000" dirty="0"/>
              <a:t> </a:t>
            </a:r>
            <a:r>
              <a:rPr lang="en-GB" sz="2000" dirty="0"/>
              <a:t>or Constant of Proportionality</a:t>
            </a:r>
            <a:r>
              <a:rPr lang="ro-RO" sz="2000" dirty="0"/>
              <a:t>).</a:t>
            </a:r>
            <a:endParaRPr lang="en-US" sz="2000" dirty="0"/>
          </a:p>
          <a:p>
            <a:r>
              <a:rPr lang="en-US" sz="2000" dirty="0" err="1"/>
              <a:t>Cel</a:t>
            </a:r>
            <a:r>
              <a:rPr lang="en-US" sz="2000" dirty="0"/>
              <a:t> </a:t>
            </a:r>
            <a:r>
              <a:rPr lang="en-US" sz="2000" dirty="0" err="1"/>
              <a:t>mai</a:t>
            </a:r>
            <a:r>
              <a:rPr lang="en-US" sz="2000" dirty="0"/>
              <a:t> </a:t>
            </a:r>
            <a:r>
              <a:rPr lang="en-US" sz="2000" dirty="0" err="1"/>
              <a:t>comun</a:t>
            </a:r>
            <a:r>
              <a:rPr lang="en-US" sz="2000" dirty="0"/>
              <a:t> mod de a </a:t>
            </a:r>
            <a:r>
              <a:rPr lang="en-US" sz="2000" dirty="0" err="1"/>
              <a:t>vă</a:t>
            </a:r>
            <a:r>
              <a:rPr lang="en-US" sz="2000" dirty="0"/>
              <a:t> </a:t>
            </a:r>
            <a:r>
              <a:rPr lang="en-US" sz="2000" dirty="0" err="1"/>
              <a:t>regla</a:t>
            </a:r>
            <a:r>
              <a:rPr lang="en-US" sz="2000" dirty="0"/>
              <a:t> </a:t>
            </a:r>
            <a:r>
              <a:rPr lang="en-US" sz="2000" dirty="0" err="1"/>
              <a:t>constanta</a:t>
            </a:r>
            <a:r>
              <a:rPr lang="en-US" sz="2000" dirty="0"/>
              <a:t> </a:t>
            </a:r>
            <a:r>
              <a:rPr lang="en-US" sz="2000" dirty="0" err="1"/>
              <a:t>este</a:t>
            </a:r>
            <a:r>
              <a:rPr lang="en-US" sz="2000" dirty="0"/>
              <a:t> </a:t>
            </a:r>
            <a:r>
              <a:rPr lang="en-US" sz="2000" dirty="0" err="1"/>
              <a:t>încercarea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eroarea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Acest</a:t>
            </a:r>
            <a:r>
              <a:rPr lang="en-US" sz="2000" dirty="0"/>
              <a:t> </a:t>
            </a:r>
            <a:r>
              <a:rPr lang="en-US" sz="2000" dirty="0" err="1"/>
              <a:t>lucru</a:t>
            </a:r>
            <a:r>
              <a:rPr lang="en-US" sz="2000" dirty="0"/>
              <a:t> </a:t>
            </a:r>
            <a:r>
              <a:rPr lang="en-US" sz="2000" dirty="0" err="1"/>
              <a:t>poate</a:t>
            </a:r>
            <a:r>
              <a:rPr lang="en-US" sz="2000" dirty="0"/>
              <a:t> dura </a:t>
            </a:r>
            <a:r>
              <a:rPr lang="ro-RO" sz="2000" dirty="0"/>
              <a:t>ceva </a:t>
            </a:r>
            <a:r>
              <a:rPr lang="en-US" sz="2000" dirty="0" err="1"/>
              <a:t>timp.</a:t>
            </a:r>
            <a:r>
              <a:rPr lang="en-US" sz="2000" dirty="0"/>
              <a:t> </a:t>
            </a:r>
            <a:r>
              <a:rPr lang="en-US" sz="2000" dirty="0" err="1"/>
              <a:t>Iată</a:t>
            </a:r>
            <a:r>
              <a:rPr lang="en-US" sz="2000" dirty="0"/>
              <a:t> </a:t>
            </a:r>
            <a:r>
              <a:rPr lang="en-US" sz="2000" dirty="0" err="1"/>
              <a:t>câteva</a:t>
            </a:r>
            <a:r>
              <a:rPr lang="en-US" sz="2000" dirty="0"/>
              <a:t> </a:t>
            </a:r>
            <a:r>
              <a:rPr lang="en-US" sz="2000" dirty="0" err="1"/>
              <a:t>sfaturi</a:t>
            </a:r>
            <a:r>
              <a:rPr lang="en-US" sz="2000" dirty="0"/>
              <a:t>:</a:t>
            </a:r>
          </a:p>
          <a:p>
            <a:pPr lvl="1"/>
            <a:r>
              <a:rPr lang="pt-BR" sz="1800" dirty="0"/>
              <a:t>Începeți cu constanta1.0 ajustată inițial cu ±0.5</a:t>
            </a:r>
            <a:endParaRPr lang="ro-RO" sz="1800" dirty="0"/>
          </a:p>
          <a:p>
            <a:pPr lvl="1"/>
            <a:r>
              <a:rPr lang="es-ES" sz="1800" dirty="0" err="1"/>
              <a:t>Ajustați</a:t>
            </a:r>
            <a:r>
              <a:rPr lang="es-ES" sz="1800" dirty="0"/>
              <a:t> </a:t>
            </a:r>
            <a:r>
              <a:rPr lang="es-ES" sz="1800" dirty="0" err="1"/>
              <a:t>până</a:t>
            </a:r>
            <a:r>
              <a:rPr lang="es-ES" sz="1800" dirty="0"/>
              <a:t> la un </a:t>
            </a:r>
            <a:r>
              <a:rPr lang="es-ES" sz="1800" dirty="0" err="1"/>
              <a:t>punct</a:t>
            </a:r>
            <a:r>
              <a:rPr lang="es-ES" sz="1800" dirty="0"/>
              <a:t> </a:t>
            </a:r>
            <a:r>
              <a:rPr lang="es-ES" sz="1800" dirty="0" err="1"/>
              <a:t>în</a:t>
            </a:r>
            <a:r>
              <a:rPr lang="es-ES" sz="1800" dirty="0"/>
              <a:t> care </a:t>
            </a:r>
            <a:r>
              <a:rPr lang="es-ES" sz="1800" dirty="0" err="1"/>
              <a:t>controlerul</a:t>
            </a:r>
            <a:r>
              <a:rPr lang="es-ES" sz="1800" dirty="0"/>
              <a:t> este </a:t>
            </a:r>
            <a:r>
              <a:rPr lang="es-ES" sz="1800" dirty="0" err="1"/>
              <a:t>destul</a:t>
            </a:r>
            <a:r>
              <a:rPr lang="es-ES" sz="1800" dirty="0"/>
              <a:t> de </a:t>
            </a:r>
            <a:r>
              <a:rPr lang="es-ES" sz="1800" dirty="0" err="1"/>
              <a:t>neted</a:t>
            </a:r>
            <a:endParaRPr lang="en-US" sz="1800" dirty="0"/>
          </a:p>
          <a:p>
            <a:pPr lvl="1"/>
            <a:r>
              <a:rPr lang="en-US" sz="1800" dirty="0" err="1"/>
              <a:t>Reglați</a:t>
            </a:r>
            <a:r>
              <a:rPr lang="en-US" sz="1800" dirty="0"/>
              <a:t> ±0,1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reglaj</a:t>
            </a:r>
            <a:r>
              <a:rPr lang="en-US" sz="1800" dirty="0"/>
              <a:t> fin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ACC767-F690-2B48-B3B2-EB44A2210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8CD6CE-BF95-4310-B5D6-D0FBCDF39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9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1422</TotalTime>
  <Words>747</Words>
  <Application>Microsoft Office PowerPoint</Application>
  <PresentationFormat>On-screen Show (4:3)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Gill Sans MT</vt:lpstr>
      <vt:lpstr>Helvetica Neue</vt:lpstr>
      <vt:lpstr>Wingdings 2</vt:lpstr>
      <vt:lpstr>Dividend</vt:lpstr>
      <vt:lpstr>urmărirea a liniei proporționale (proportional line follower)</vt:lpstr>
      <vt:lpstr>Obiectivele lecției</vt:lpstr>
      <vt:lpstr>Cât de departe este robotul de linie?</vt:lpstr>
      <vt:lpstr>Urmărirea liniei</vt:lpstr>
      <vt:lpstr>Cum faci un urmăritor de linie proporțională?</vt:lpstr>
      <vt:lpstr>provocare</vt:lpstr>
      <vt:lpstr>Proportional Line Follower</vt:lpstr>
      <vt:lpstr>Pași de bază: Tuning the Constant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User1</cp:lastModifiedBy>
  <cp:revision>156</cp:revision>
  <dcterms:created xsi:type="dcterms:W3CDTF">2016-07-04T02:35:12Z</dcterms:created>
  <dcterms:modified xsi:type="dcterms:W3CDTF">2023-08-20T12:15:11Z</dcterms:modified>
</cp:coreProperties>
</file>