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10"/>
  </p:notesMasterIdLst>
  <p:handoutMasterIdLst>
    <p:handoutMasterId r:id="rId11"/>
  </p:handoutMasterIdLst>
  <p:sldIdLst>
    <p:sldId id="275" r:id="rId2"/>
    <p:sldId id="257" r:id="rId3"/>
    <p:sldId id="280" r:id="rId4"/>
    <p:sldId id="281" r:id="rId5"/>
    <p:sldId id="282" r:id="rId6"/>
    <p:sldId id="283" r:id="rId7"/>
    <p:sldId id="285" r:id="rId8"/>
    <p:sldId id="28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B09B"/>
    <a:srgbClr val="0EAE9F"/>
    <a:srgbClr val="FFD500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/>
    <p:restoredTop sz="94613"/>
  </p:normalViewPr>
  <p:slideViewPr>
    <p:cSldViewPr snapToGrid="0" snapToObjects="1">
      <p:cViewPr varScale="1">
        <p:scale>
          <a:sx n="85" d="100"/>
          <a:sy n="85" d="100"/>
        </p:scale>
        <p:origin x="797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84534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1D4C4550-B993-514A-89FC-7E76556707F2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422221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397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616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B93BBD-C28F-D44F-A008-ECC773F9984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907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5125C3-34F9-214F-B069-97BEE4DCC85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2512896-626A-E648-9004-4BC7E080A1F5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458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AB8E975-2599-0F4B-8204-194400079CD3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25F40192-B2F4-4D45-99C4-70CB7F887A0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0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58FE8F-2A8E-374E-8A62-E4F131C5CABF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66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9F7E589-81EF-4442-AFCD-0FAB7250BB9E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18AA589-4FA2-4F4A-8D87-D4FCE0C0C34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213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F19255-691C-D541-89FC-68284122815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25E204-3E01-DC48-A240-698C066B2051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1203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5/12/2023)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3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530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8B03308-BEC2-934F-95F1-5FB747484541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8300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396" y="3133839"/>
            <a:ext cx="8584534" cy="590322"/>
          </a:xfrm>
        </p:spPr>
        <p:txBody>
          <a:bodyPr>
            <a:normAutofit fontScale="90000"/>
          </a:bodyPr>
          <a:lstStyle/>
          <a:p>
            <a:r>
              <a:rPr lang="ro-RO" dirty="0"/>
              <a:t>Urmăritorul de linie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SANJAY AND ARVIND SESHAN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5152E6F-A835-FDD9-B225-C75A97379F61}"/>
              </a:ext>
            </a:extLst>
          </p:cNvPr>
          <p:cNvSpPr/>
          <p:nvPr/>
        </p:nvSpPr>
        <p:spPr>
          <a:xfrm>
            <a:off x="2621721" y="5901635"/>
            <a:ext cx="3958373" cy="331304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/>
              <a:t>Această lecție utilizează softul SPI</a:t>
            </a:r>
            <a:r>
              <a:rPr lang="en-US" dirty="0"/>
              <a:t>KE 3 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Obiectivele lecției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7"/>
            <a:ext cx="8831580" cy="2409220"/>
          </a:xfrm>
        </p:spPr>
        <p:txBody>
          <a:bodyPr/>
          <a:lstStyle/>
          <a:p>
            <a:r>
              <a:rPr lang="ro-RO" dirty="0"/>
              <a:t>Să învățăm cum putem face un robot să urmărească o linie utilizând </a:t>
            </a:r>
            <a:r>
              <a:rPr lang="en-US" dirty="0"/>
              <a:t>Color Mode </a:t>
            </a:r>
            <a:r>
              <a:rPr lang="ro-RO" dirty="0"/>
              <a:t>de pe senzorul de culoare</a:t>
            </a:r>
            <a:r>
              <a:rPr lang="en-US" dirty="0"/>
              <a:t> </a:t>
            </a:r>
          </a:p>
          <a:p>
            <a:r>
              <a:rPr lang="ro-RO" dirty="0"/>
              <a:t>Să învățăm cum putem face robotul să urmărească o linie până când senzorul este activat</a:t>
            </a:r>
            <a:endParaRPr lang="en-US" dirty="0"/>
          </a:p>
          <a:p>
            <a:r>
              <a:rPr lang="ro-RO" dirty="0"/>
              <a:t>Să învățăm cum putem face robotul să urmărească o linie o anumită distanță</a:t>
            </a:r>
            <a:r>
              <a:rPr lang="en-US" dirty="0"/>
              <a:t> </a:t>
            </a:r>
          </a:p>
          <a:p>
            <a:r>
              <a:rPr lang="ro-RO" dirty="0"/>
              <a:t>Să învățăm cum putem combina senzorii, comenzile LOOP și SWITCH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4AAE4-28AB-4B08-8A92-91AD24C92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8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29B0A-0C2B-4C29-B933-0308CA82A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Robo</a:t>
            </a:r>
            <a:r>
              <a:rPr lang="ro-RO" dirty="0"/>
              <a:t>ții urmăresc linia pe marginea acesteia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B5F751-91E3-4C43-81E0-90C074B0C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99712-62E2-4555-B6E2-016992615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BE563E-FBA4-4DCA-B098-CF6742910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8740" y="1293540"/>
            <a:ext cx="1245518" cy="48768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052FDCE-29B2-4CD6-9F3A-CFBF88BE8D84}"/>
              </a:ext>
            </a:extLst>
          </p:cNvPr>
          <p:cNvGrpSpPr>
            <a:grpSpLocks/>
          </p:cNvGrpSpPr>
          <p:nvPr/>
        </p:nvGrpSpPr>
        <p:grpSpPr bwMode="auto">
          <a:xfrm>
            <a:off x="1383359" y="1330360"/>
            <a:ext cx="463551" cy="4759325"/>
            <a:chOff x="2145" y="1178"/>
            <a:chExt cx="292" cy="2998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88686928-213C-4DFE-8C31-98F39D9F7D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2688"/>
              <a:ext cx="277" cy="1488"/>
              <a:chOff x="2160" y="2688"/>
              <a:chExt cx="277" cy="1488"/>
            </a:xfrm>
          </p:grpSpPr>
          <p:sp>
            <p:nvSpPr>
              <p:cNvPr id="33" name="Line 6">
                <a:extLst>
                  <a:ext uri="{FF2B5EF4-FFF2-40B4-BE49-F238E27FC236}">
                    <a16:creationId xmlns:a16="http://schemas.microsoft.com/office/drawing/2014/main" id="{E255E291-E39A-42E2-8067-0C2863739D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60" y="3456"/>
                <a:ext cx="277" cy="72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lc="http://schemas.openxmlformats.org/drawingml/2006/lockedCanvas"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4" name="Line 7">
                <a:extLst>
                  <a:ext uri="{FF2B5EF4-FFF2-40B4-BE49-F238E27FC236}">
                    <a16:creationId xmlns:a16="http://schemas.microsoft.com/office/drawing/2014/main" id="{8B7823CD-6808-43A2-BB2B-D196582EA1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160" y="2688"/>
                <a:ext cx="277" cy="72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lc="http://schemas.openxmlformats.org/drawingml/2006/lockedCanvas"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77324617-E0B3-4021-922E-10E0EDA55D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5" y="1178"/>
              <a:ext cx="187" cy="1510"/>
              <a:chOff x="2097" y="2618"/>
              <a:chExt cx="187" cy="1510"/>
            </a:xfrm>
          </p:grpSpPr>
          <p:sp>
            <p:nvSpPr>
              <p:cNvPr id="31" name="Line 9">
                <a:extLst>
                  <a:ext uri="{FF2B5EF4-FFF2-40B4-BE49-F238E27FC236}">
                    <a16:creationId xmlns:a16="http://schemas.microsoft.com/office/drawing/2014/main" id="{62A9325C-1A45-42F5-858A-78C36ED3FE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97" y="3408"/>
                <a:ext cx="187" cy="72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lc="http://schemas.openxmlformats.org/drawingml/2006/lockedCanvas"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2" name="Line 10">
                <a:extLst>
                  <a:ext uri="{FF2B5EF4-FFF2-40B4-BE49-F238E27FC236}">
                    <a16:creationId xmlns:a16="http://schemas.microsoft.com/office/drawing/2014/main" id="{17ACBBAC-F09B-45DF-B141-6B985D8ABB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112" y="2618"/>
                <a:ext cx="172" cy="790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lc="http://schemas.openxmlformats.org/drawingml/2006/lockedCanvas"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6D03EF6E-2E34-4357-A2CC-08061BDBC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3862" y="1293540"/>
            <a:ext cx="1101225" cy="48768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49221F0-3424-4EC5-90F3-38385CA919CD}"/>
              </a:ext>
            </a:extLst>
          </p:cNvPr>
          <p:cNvGrpSpPr>
            <a:grpSpLocks/>
          </p:cNvGrpSpPr>
          <p:nvPr/>
        </p:nvGrpSpPr>
        <p:grpSpPr bwMode="auto">
          <a:xfrm>
            <a:off x="7210555" y="1387203"/>
            <a:ext cx="563563" cy="4783138"/>
            <a:chOff x="2143" y="1211"/>
            <a:chExt cx="355" cy="3013"/>
          </a:xfrm>
          <a:solidFill>
            <a:srgbClr val="000000"/>
          </a:solidFill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F9E27AF-93B4-4CAC-8A60-6415DC31FE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3" y="2736"/>
              <a:ext cx="355" cy="1488"/>
              <a:chOff x="2143" y="2736"/>
              <a:chExt cx="355" cy="1488"/>
            </a:xfrm>
            <a:grpFill/>
          </p:grpSpPr>
          <p:sp>
            <p:nvSpPr>
              <p:cNvPr id="27" name="Line 15">
                <a:extLst>
                  <a:ext uri="{FF2B5EF4-FFF2-40B4-BE49-F238E27FC236}">
                    <a16:creationId xmlns:a16="http://schemas.microsoft.com/office/drawing/2014/main" id="{291E0A6F-D04B-49FD-AA3D-62D05D2490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50" y="3456"/>
                <a:ext cx="248" cy="768"/>
              </a:xfrm>
              <a:prstGeom prst="line">
                <a:avLst/>
              </a:prstGeom>
              <a:grp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8" name="Line 16">
                <a:extLst>
                  <a:ext uri="{FF2B5EF4-FFF2-40B4-BE49-F238E27FC236}">
                    <a16:creationId xmlns:a16="http://schemas.microsoft.com/office/drawing/2014/main" id="{4D98CA0A-3D11-44C8-84B7-570FE5A6AA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143" y="2736"/>
                <a:ext cx="355" cy="768"/>
              </a:xfrm>
              <a:prstGeom prst="line">
                <a:avLst/>
              </a:prstGeom>
              <a:grp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648F04BD-3D84-4C52-A87B-2DF57134DA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3" y="1211"/>
              <a:ext cx="355" cy="1525"/>
              <a:chOff x="2095" y="2651"/>
              <a:chExt cx="355" cy="1525"/>
            </a:xfrm>
            <a:grpFill/>
          </p:grpSpPr>
          <p:sp>
            <p:nvSpPr>
              <p:cNvPr id="25" name="Line 18">
                <a:extLst>
                  <a:ext uri="{FF2B5EF4-FFF2-40B4-BE49-F238E27FC236}">
                    <a16:creationId xmlns:a16="http://schemas.microsoft.com/office/drawing/2014/main" id="{B7EC6298-3A0E-4C7F-8277-73BEB752F4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95" y="3456"/>
                <a:ext cx="355" cy="720"/>
              </a:xfrm>
              <a:prstGeom prst="line">
                <a:avLst/>
              </a:prstGeom>
              <a:grp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6" name="Line 19">
                <a:extLst>
                  <a:ext uri="{FF2B5EF4-FFF2-40B4-BE49-F238E27FC236}">
                    <a16:creationId xmlns:a16="http://schemas.microsoft.com/office/drawing/2014/main" id="{A715F2D2-8C70-4F4C-A825-02AD5C888D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202" y="2651"/>
                <a:ext cx="248" cy="805"/>
              </a:xfrm>
              <a:prstGeom prst="line">
                <a:avLst/>
              </a:prstGeom>
              <a:grp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</p:grpSp>
      <p:sp>
        <p:nvSpPr>
          <p:cNvPr id="10" name="TextBox 2">
            <a:extLst>
              <a:ext uri="{FF2B5EF4-FFF2-40B4-BE49-F238E27FC236}">
                <a16:creationId xmlns:a16="http://schemas.microsoft.com/office/drawing/2014/main" id="{0301EBE1-0B09-4533-AE60-FD2577AC81A5}"/>
              </a:ext>
            </a:extLst>
          </p:cNvPr>
          <p:cNvSpPr txBox="1"/>
          <p:nvPr/>
        </p:nvSpPr>
        <p:spPr>
          <a:xfrm>
            <a:off x="3297021" y="1418933"/>
            <a:ext cx="26321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o-RO" sz="2400" dirty="0"/>
              <a:t>Robotul trebuie să aleagă în ce parte să ajusteze direcția atunci când senzorul de culoare vede o culoare diferită</a:t>
            </a:r>
            <a:r>
              <a:rPr lang="en-US" sz="2400" dirty="0"/>
              <a:t>.</a:t>
            </a:r>
          </a:p>
          <a:p>
            <a:pPr algn="ctr"/>
            <a:endParaRPr lang="en-US" sz="2400" dirty="0"/>
          </a:p>
          <a:p>
            <a:pPr algn="ctr"/>
            <a:r>
              <a:rPr lang="ro-RO" sz="2400" dirty="0"/>
              <a:t>Răspunsul depinde de pe ce parte a liniei robotul urmărește linia</a:t>
            </a:r>
            <a:r>
              <a:rPr lang="en-US" sz="2400" dirty="0"/>
              <a:t>!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5CAD1244-B8BA-4EC2-A562-FD5DC9B7FC31}"/>
              </a:ext>
            </a:extLst>
          </p:cNvPr>
          <p:cNvSpPr txBox="1"/>
          <p:nvPr/>
        </p:nvSpPr>
        <p:spPr>
          <a:xfrm>
            <a:off x="1838569" y="1482640"/>
            <a:ext cx="104866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RO" dirty="0">
                <a:solidFill>
                  <a:srgbClr val="FFFF00"/>
                </a:solidFill>
              </a:rPr>
              <a:t>Dacă este pe negru ajustează direcția spre stanga.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ro-RO" dirty="0">
                <a:solidFill>
                  <a:srgbClr val="FFFF00"/>
                </a:solidFill>
              </a:rPr>
              <a:t>Dacă este pe alb ajustează direcția spre dreapta</a:t>
            </a:r>
            <a:r>
              <a:rPr lang="en-US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12" name="TextBox 25">
            <a:extLst>
              <a:ext uri="{FF2B5EF4-FFF2-40B4-BE49-F238E27FC236}">
                <a16:creationId xmlns:a16="http://schemas.microsoft.com/office/drawing/2014/main" id="{AD21C47C-DDEF-4FF8-B161-7905BFDD9684}"/>
              </a:ext>
            </a:extLst>
          </p:cNvPr>
          <p:cNvSpPr txBox="1"/>
          <p:nvPr/>
        </p:nvSpPr>
        <p:spPr>
          <a:xfrm>
            <a:off x="6530142" y="1320835"/>
            <a:ext cx="104866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RO" dirty="0">
                <a:solidFill>
                  <a:srgbClr val="FFFF00"/>
                </a:solidFill>
              </a:rPr>
              <a:t>Dacă este pe negru ajustează direcția spre dreapta.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ro-RO" dirty="0">
                <a:solidFill>
                  <a:srgbClr val="FFFF00"/>
                </a:solidFill>
              </a:rPr>
              <a:t>Dacă este pe alb ajustează direcția spre stanga</a:t>
            </a:r>
            <a:r>
              <a:rPr lang="en-US" dirty="0">
                <a:solidFill>
                  <a:srgbClr val="FFFF00"/>
                </a:solidFill>
              </a:rPr>
              <a:t>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D625A78-00E9-4BF8-926C-6D095355B9D0}"/>
              </a:ext>
            </a:extLst>
          </p:cNvPr>
          <p:cNvGrpSpPr/>
          <p:nvPr/>
        </p:nvGrpSpPr>
        <p:grpSpPr>
          <a:xfrm>
            <a:off x="1268460" y="5467304"/>
            <a:ext cx="660559" cy="790597"/>
            <a:chOff x="6310708" y="2223671"/>
            <a:chExt cx="809489" cy="898563"/>
          </a:xfrm>
        </p:grpSpPr>
        <p:sp>
          <p:nvSpPr>
            <p:cNvPr id="19" name="Rounded Rectangle 27">
              <a:extLst>
                <a:ext uri="{FF2B5EF4-FFF2-40B4-BE49-F238E27FC236}">
                  <a16:creationId xmlns:a16="http://schemas.microsoft.com/office/drawing/2014/main" id="{BB6E42CF-8C67-46A6-AFA6-F4BA96B98058}"/>
                </a:ext>
              </a:extLst>
            </p:cNvPr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rgbClr val="FFD50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Rounded Rectangle 28">
              <a:extLst>
                <a:ext uri="{FF2B5EF4-FFF2-40B4-BE49-F238E27FC236}">
                  <a16:creationId xmlns:a16="http://schemas.microsoft.com/office/drawing/2014/main" id="{F0BF445D-8279-4F06-B73E-419B8132E1DE}"/>
                </a:ext>
              </a:extLst>
            </p:cNvPr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solidFill>
              <a:srgbClr val="0EAE9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  <p:sp>
          <p:nvSpPr>
            <p:cNvPr id="21" name="Rounded Rectangle 29">
              <a:extLst>
                <a:ext uri="{FF2B5EF4-FFF2-40B4-BE49-F238E27FC236}">
                  <a16:creationId xmlns:a16="http://schemas.microsoft.com/office/drawing/2014/main" id="{18FA7E84-3F48-491C-B796-CE4DA3673221}"/>
                </a:ext>
              </a:extLst>
            </p:cNvPr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solidFill>
              <a:srgbClr val="0EAE9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A2DFA45-8FA0-4A26-B6EB-A9EF54F2705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B20A370-70AB-4AC4-914C-1CD9B8F7F35B}"/>
              </a:ext>
            </a:extLst>
          </p:cNvPr>
          <p:cNvGrpSpPr/>
          <p:nvPr/>
        </p:nvGrpSpPr>
        <p:grpSpPr>
          <a:xfrm>
            <a:off x="7214982" y="5467304"/>
            <a:ext cx="660559" cy="790597"/>
            <a:chOff x="6310708" y="2223671"/>
            <a:chExt cx="809489" cy="898563"/>
          </a:xfrm>
        </p:grpSpPr>
        <p:sp>
          <p:nvSpPr>
            <p:cNvPr id="15" name="Rounded Rectangle 32">
              <a:extLst>
                <a:ext uri="{FF2B5EF4-FFF2-40B4-BE49-F238E27FC236}">
                  <a16:creationId xmlns:a16="http://schemas.microsoft.com/office/drawing/2014/main" id="{C6F88416-9121-419E-ABF9-2113BFB1E95C}"/>
                </a:ext>
              </a:extLst>
            </p:cNvPr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rgbClr val="FFD50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Rounded Rectangle 33">
              <a:extLst>
                <a:ext uri="{FF2B5EF4-FFF2-40B4-BE49-F238E27FC236}">
                  <a16:creationId xmlns:a16="http://schemas.microsoft.com/office/drawing/2014/main" id="{57A5BBD3-DB76-4A13-A729-507F08DF2755}"/>
                </a:ext>
              </a:extLst>
            </p:cNvPr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solidFill>
              <a:srgbClr val="0EAE9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  <p:sp>
          <p:nvSpPr>
            <p:cNvPr id="17" name="Rounded Rectangle 34">
              <a:extLst>
                <a:ext uri="{FF2B5EF4-FFF2-40B4-BE49-F238E27FC236}">
                  <a16:creationId xmlns:a16="http://schemas.microsoft.com/office/drawing/2014/main" id="{2560AA54-1978-4B01-973A-69CD6C90B8E7}"/>
                </a:ext>
              </a:extLst>
            </p:cNvPr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solidFill>
              <a:srgbClr val="0EAE9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D92EF25-0354-4D0D-9181-40233CFAD77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88983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0EA0D-C822-40A5-B401-30004DDA4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Pe ce parte a </a:t>
            </a:r>
            <a:r>
              <a:rPr lang="ro-RO"/>
              <a:t>liniei este </a:t>
            </a:r>
            <a:r>
              <a:rPr lang="ro-RO" dirty="0"/>
              <a:t>indicat să incepi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06B896-4924-4D49-8220-3AC6DEA40F80}"/>
              </a:ext>
            </a:extLst>
          </p:cNvPr>
          <p:cNvSpPr/>
          <p:nvPr/>
        </p:nvSpPr>
        <p:spPr>
          <a:xfrm>
            <a:off x="1167883" y="1210508"/>
            <a:ext cx="381000" cy="4998092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5649E89-76E8-49D1-AB46-AF964F31D4B9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409183" y="1170821"/>
            <a:ext cx="914400" cy="3810000"/>
            <a:chOff x="3581400" y="1219200"/>
            <a:chExt cx="914400" cy="3810000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45B53C5-C5F8-4AEB-9A96-70B7D36A41C3}"/>
                </a:ext>
              </a:extLst>
            </p:cNvPr>
            <p:cNvCxnSpPr/>
            <p:nvPr/>
          </p:nvCxnSpPr>
          <p:spPr>
            <a:xfrm rot="10800000">
              <a:off x="3657600" y="4343400"/>
              <a:ext cx="838200" cy="685800"/>
            </a:xfrm>
            <a:prstGeom prst="line">
              <a:avLst/>
            </a:prstGeom>
            <a:ln w="444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A8F67BC-47F2-42BC-8838-C54B95AF5D5E}"/>
                </a:ext>
              </a:extLst>
            </p:cNvPr>
            <p:cNvCxnSpPr/>
            <p:nvPr/>
          </p:nvCxnSpPr>
          <p:spPr>
            <a:xfrm rot="5400000" flipH="1" flipV="1">
              <a:off x="3619500" y="3543300"/>
              <a:ext cx="838200" cy="762000"/>
            </a:xfrm>
            <a:prstGeom prst="line">
              <a:avLst/>
            </a:prstGeom>
            <a:ln w="444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6DDB1283-EDBD-4DDC-B0D8-0802B9F699A3}"/>
                </a:ext>
              </a:extLst>
            </p:cNvPr>
            <p:cNvCxnSpPr/>
            <p:nvPr/>
          </p:nvCxnSpPr>
          <p:spPr>
            <a:xfrm rot="10800000">
              <a:off x="3581400" y="2743200"/>
              <a:ext cx="838200" cy="762000"/>
            </a:xfrm>
            <a:prstGeom prst="line">
              <a:avLst/>
            </a:prstGeom>
            <a:ln w="444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D7A52A48-F9B0-44E4-941B-26CC125DD02A}"/>
                </a:ext>
              </a:extLst>
            </p:cNvPr>
            <p:cNvCxnSpPr/>
            <p:nvPr/>
          </p:nvCxnSpPr>
          <p:spPr>
            <a:xfrm flipV="1">
              <a:off x="3657600" y="1981200"/>
              <a:ext cx="838200" cy="762000"/>
            </a:xfrm>
            <a:prstGeom prst="line">
              <a:avLst/>
            </a:prstGeom>
            <a:ln w="444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C7C17BB-45F4-4C1C-AF74-41F43790BDD0}"/>
                </a:ext>
              </a:extLst>
            </p:cNvPr>
            <p:cNvCxnSpPr/>
            <p:nvPr/>
          </p:nvCxnSpPr>
          <p:spPr>
            <a:xfrm rot="10800000">
              <a:off x="3657600" y="1219200"/>
              <a:ext cx="838200" cy="762000"/>
            </a:xfrm>
            <a:prstGeom prst="line">
              <a:avLst/>
            </a:prstGeom>
            <a:ln w="444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F947EA4C-EF49-4576-B025-6A48D20C976D}"/>
              </a:ext>
            </a:extLst>
          </p:cNvPr>
          <p:cNvSpPr/>
          <p:nvPr/>
        </p:nvSpPr>
        <p:spPr>
          <a:xfrm>
            <a:off x="3208350" y="1224908"/>
            <a:ext cx="381000" cy="4983692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CE04F20-04E6-4504-B97A-7859BE4D9A59}"/>
              </a:ext>
            </a:extLst>
          </p:cNvPr>
          <p:cNvCxnSpPr/>
          <p:nvPr/>
        </p:nvCxnSpPr>
        <p:spPr>
          <a:xfrm rot="16200000" flipV="1">
            <a:off x="3421075" y="1174108"/>
            <a:ext cx="762000" cy="762000"/>
          </a:xfrm>
          <a:prstGeom prst="line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FD14C71-DEAD-4EA9-8EC2-D11C19599FA3}"/>
              </a:ext>
            </a:extLst>
          </p:cNvPr>
          <p:cNvCxnSpPr/>
          <p:nvPr/>
        </p:nvCxnSpPr>
        <p:spPr>
          <a:xfrm rot="5400000" flipH="1" flipV="1">
            <a:off x="3338525" y="3529958"/>
            <a:ext cx="838200" cy="762000"/>
          </a:xfrm>
          <a:prstGeom prst="line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8BFE727-725D-4901-9F58-E263EEE326FC}"/>
              </a:ext>
            </a:extLst>
          </p:cNvPr>
          <p:cNvCxnSpPr/>
          <p:nvPr/>
        </p:nvCxnSpPr>
        <p:spPr>
          <a:xfrm rot="10800000">
            <a:off x="3300425" y="4342758"/>
            <a:ext cx="838200" cy="762000"/>
          </a:xfrm>
          <a:prstGeom prst="line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3436F71-ED34-4849-9C0E-A3CCF65542F2}"/>
              </a:ext>
            </a:extLst>
          </p:cNvPr>
          <p:cNvCxnSpPr/>
          <p:nvPr/>
        </p:nvCxnSpPr>
        <p:spPr>
          <a:xfrm flipV="1">
            <a:off x="3360750" y="1901183"/>
            <a:ext cx="838200" cy="762000"/>
          </a:xfrm>
          <a:prstGeom prst="line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0513AEF1-EEB7-4549-B088-316BF1365083}"/>
              </a:ext>
            </a:extLst>
          </p:cNvPr>
          <p:cNvSpPr/>
          <p:nvPr/>
        </p:nvSpPr>
        <p:spPr>
          <a:xfrm>
            <a:off x="8511959" y="1174107"/>
            <a:ext cx="381000" cy="4998092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9985C9B-2EBB-4819-B372-EF8F16A60F41}"/>
              </a:ext>
            </a:extLst>
          </p:cNvPr>
          <p:cNvCxnSpPr/>
          <p:nvPr/>
        </p:nvCxnSpPr>
        <p:spPr>
          <a:xfrm flipH="1">
            <a:off x="5175034" y="4374507"/>
            <a:ext cx="814388" cy="768350"/>
          </a:xfrm>
          <a:prstGeom prst="line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B2EEA2C-0DE8-4A63-AD84-05410684A73E}"/>
              </a:ext>
            </a:extLst>
          </p:cNvPr>
          <p:cNvCxnSpPr/>
          <p:nvPr/>
        </p:nvCxnSpPr>
        <p:spPr>
          <a:xfrm flipH="1">
            <a:off x="6011647" y="4298307"/>
            <a:ext cx="990600" cy="0"/>
          </a:xfrm>
          <a:prstGeom prst="line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20A4B3B-02F6-4EF7-BA40-0FA751EEFF85}"/>
              </a:ext>
            </a:extLst>
          </p:cNvPr>
          <p:cNvCxnSpPr/>
          <p:nvPr/>
        </p:nvCxnSpPr>
        <p:spPr>
          <a:xfrm flipH="1" flipV="1">
            <a:off x="7113372" y="4298307"/>
            <a:ext cx="714375" cy="685800"/>
          </a:xfrm>
          <a:prstGeom prst="line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5">
            <a:extLst>
              <a:ext uri="{FF2B5EF4-FFF2-40B4-BE49-F238E27FC236}">
                <a16:creationId xmlns:a16="http://schemas.microsoft.com/office/drawing/2014/main" id="{2BA26A68-D970-4FD9-949D-61B4261094A7}"/>
              </a:ext>
            </a:extLst>
          </p:cNvPr>
          <p:cNvSpPr txBox="1"/>
          <p:nvPr/>
        </p:nvSpPr>
        <p:spPr>
          <a:xfrm>
            <a:off x="2969923" y="2332632"/>
            <a:ext cx="9760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800" dirty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n-US" sz="8800" dirty="0">
              <a:solidFill>
                <a:srgbClr val="008000"/>
              </a:solidFill>
            </a:endParaRPr>
          </a:p>
        </p:txBody>
      </p:sp>
      <p:sp>
        <p:nvSpPr>
          <p:cNvPr id="18" name="TextBox 63">
            <a:extLst>
              <a:ext uri="{FF2B5EF4-FFF2-40B4-BE49-F238E27FC236}">
                <a16:creationId xmlns:a16="http://schemas.microsoft.com/office/drawing/2014/main" id="{A35BC96B-B480-46E6-AC0E-520542E563D3}"/>
              </a:ext>
            </a:extLst>
          </p:cNvPr>
          <p:cNvSpPr txBox="1"/>
          <p:nvPr/>
        </p:nvSpPr>
        <p:spPr>
          <a:xfrm>
            <a:off x="7810212" y="3399774"/>
            <a:ext cx="97608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5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US" sz="11500" dirty="0">
              <a:solidFill>
                <a:srgbClr val="FF0000"/>
              </a:solidFill>
            </a:endParaRPr>
          </a:p>
        </p:txBody>
      </p:sp>
      <p:sp>
        <p:nvSpPr>
          <p:cNvPr id="19" name="TextBox 65">
            <a:extLst>
              <a:ext uri="{FF2B5EF4-FFF2-40B4-BE49-F238E27FC236}">
                <a16:creationId xmlns:a16="http://schemas.microsoft.com/office/drawing/2014/main" id="{FF9C5DEF-5F63-42A0-888E-606CB9DDBCED}"/>
              </a:ext>
            </a:extLst>
          </p:cNvPr>
          <p:cNvSpPr txBox="1"/>
          <p:nvPr/>
        </p:nvSpPr>
        <p:spPr>
          <a:xfrm>
            <a:off x="251041" y="2235784"/>
            <a:ext cx="9760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800" dirty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n-US" sz="8800" dirty="0">
              <a:solidFill>
                <a:srgbClr val="008000"/>
              </a:solidFill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9C356AA-7039-4487-8D0C-3B0F3B098DE7}"/>
              </a:ext>
            </a:extLst>
          </p:cNvPr>
          <p:cNvGrpSpPr/>
          <p:nvPr/>
        </p:nvGrpSpPr>
        <p:grpSpPr>
          <a:xfrm>
            <a:off x="1098181" y="5047747"/>
            <a:ext cx="660559" cy="790597"/>
            <a:chOff x="6310708" y="2223671"/>
            <a:chExt cx="809489" cy="898563"/>
          </a:xfrm>
        </p:grpSpPr>
        <p:sp>
          <p:nvSpPr>
            <p:cNvPr id="31" name="Rounded Rectangle 48">
              <a:extLst>
                <a:ext uri="{FF2B5EF4-FFF2-40B4-BE49-F238E27FC236}">
                  <a16:creationId xmlns:a16="http://schemas.microsoft.com/office/drawing/2014/main" id="{BB8BD371-6112-4E4E-BCC7-12125EA92A6B}"/>
                </a:ext>
              </a:extLst>
            </p:cNvPr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rgbClr val="FFD50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2" name="Rounded Rectangle 49">
              <a:extLst>
                <a:ext uri="{FF2B5EF4-FFF2-40B4-BE49-F238E27FC236}">
                  <a16:creationId xmlns:a16="http://schemas.microsoft.com/office/drawing/2014/main" id="{CC2FD5CC-13CA-4EA3-AC8F-186CD6190647}"/>
                </a:ext>
              </a:extLst>
            </p:cNvPr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  <p:sp>
          <p:nvSpPr>
            <p:cNvPr id="33" name="Rounded Rectangle 58">
              <a:extLst>
                <a:ext uri="{FF2B5EF4-FFF2-40B4-BE49-F238E27FC236}">
                  <a16:creationId xmlns:a16="http://schemas.microsoft.com/office/drawing/2014/main" id="{91BF1FC8-4E2D-4E50-AEC0-0C7E0D57A2F7}"/>
                </a:ext>
              </a:extLst>
            </p:cNvPr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6C220EC8-D1CB-4810-8470-03CADAE3DEE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1C4F901-20E6-4823-A201-D9755B14DAE7}"/>
              </a:ext>
            </a:extLst>
          </p:cNvPr>
          <p:cNvGrpSpPr/>
          <p:nvPr/>
        </p:nvGrpSpPr>
        <p:grpSpPr>
          <a:xfrm>
            <a:off x="3589350" y="5149321"/>
            <a:ext cx="660559" cy="790597"/>
            <a:chOff x="6310708" y="2223671"/>
            <a:chExt cx="809489" cy="898563"/>
          </a:xfrm>
        </p:grpSpPr>
        <p:sp>
          <p:nvSpPr>
            <p:cNvPr id="27" name="Rounded Rectangle 67">
              <a:extLst>
                <a:ext uri="{FF2B5EF4-FFF2-40B4-BE49-F238E27FC236}">
                  <a16:creationId xmlns:a16="http://schemas.microsoft.com/office/drawing/2014/main" id="{8B0C8A07-0E5C-49B0-BC32-392CE2A31D67}"/>
                </a:ext>
              </a:extLst>
            </p:cNvPr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rgbClr val="FFD50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8" name="Rounded Rectangle 68">
              <a:extLst>
                <a:ext uri="{FF2B5EF4-FFF2-40B4-BE49-F238E27FC236}">
                  <a16:creationId xmlns:a16="http://schemas.microsoft.com/office/drawing/2014/main" id="{538D9839-7750-484A-B612-50B8CC887D47}"/>
                </a:ext>
              </a:extLst>
            </p:cNvPr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solidFill>
              <a:srgbClr val="0EAE9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effectLst/>
              </a:endParaRPr>
            </a:p>
          </p:txBody>
        </p:sp>
        <p:sp>
          <p:nvSpPr>
            <p:cNvPr id="29" name="Rounded Rectangle 69">
              <a:extLst>
                <a:ext uri="{FF2B5EF4-FFF2-40B4-BE49-F238E27FC236}">
                  <a16:creationId xmlns:a16="http://schemas.microsoft.com/office/drawing/2014/main" id="{2A227BD3-23F2-4A6A-A1CA-4FF39E0171AE}"/>
                </a:ext>
              </a:extLst>
            </p:cNvPr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solidFill>
              <a:srgbClr val="13B09B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D4B9439D-1D0B-47D9-8867-D1094F8480C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72DBA8A-7A21-4ECC-BB7E-7FD476FFF3F0}"/>
              </a:ext>
            </a:extLst>
          </p:cNvPr>
          <p:cNvGrpSpPr/>
          <p:nvPr/>
        </p:nvGrpSpPr>
        <p:grpSpPr>
          <a:xfrm>
            <a:off x="7497467" y="5104759"/>
            <a:ext cx="660559" cy="790597"/>
            <a:chOff x="6310708" y="2223671"/>
            <a:chExt cx="809489" cy="898563"/>
          </a:xfrm>
        </p:grpSpPr>
        <p:sp>
          <p:nvSpPr>
            <p:cNvPr id="23" name="Rounded Rectangle 72">
              <a:extLst>
                <a:ext uri="{FF2B5EF4-FFF2-40B4-BE49-F238E27FC236}">
                  <a16:creationId xmlns:a16="http://schemas.microsoft.com/office/drawing/2014/main" id="{D4E647DE-75D7-4CA5-8C8F-C9AF8EBB0807}"/>
                </a:ext>
              </a:extLst>
            </p:cNvPr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rgbClr val="FFD50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Rounded Rectangle 73">
              <a:extLst>
                <a:ext uri="{FF2B5EF4-FFF2-40B4-BE49-F238E27FC236}">
                  <a16:creationId xmlns:a16="http://schemas.microsoft.com/office/drawing/2014/main" id="{57D76B5F-7637-4EBC-B57B-1D8239654E7A}"/>
                </a:ext>
              </a:extLst>
            </p:cNvPr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solidFill>
              <a:srgbClr val="0EAE9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  <p:sp>
          <p:nvSpPr>
            <p:cNvPr id="25" name="Rounded Rectangle 74">
              <a:extLst>
                <a:ext uri="{FF2B5EF4-FFF2-40B4-BE49-F238E27FC236}">
                  <a16:creationId xmlns:a16="http://schemas.microsoft.com/office/drawing/2014/main" id="{0BEB2AB8-380E-4FF2-BF6A-169966CCFB2E}"/>
                </a:ext>
              </a:extLst>
            </p:cNvPr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solidFill>
              <a:srgbClr val="13B09B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55B99734-1349-46D5-9E02-FC0E0FC30D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27C2405-2F07-41DF-B7DB-B5BEAEA13135}"/>
              </a:ext>
            </a:extLst>
          </p:cNvPr>
          <p:cNvCxnSpPr/>
          <p:nvPr/>
        </p:nvCxnSpPr>
        <p:spPr bwMode="auto">
          <a:xfrm rot="16200000" flipV="1">
            <a:off x="3328280" y="2694821"/>
            <a:ext cx="838200" cy="762000"/>
          </a:xfrm>
          <a:prstGeom prst="line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2">
            <a:extLst>
              <a:ext uri="{FF2B5EF4-FFF2-40B4-BE49-F238E27FC236}">
                <a16:creationId xmlns:a16="http://schemas.microsoft.com/office/drawing/2014/main" id="{672B8672-7934-4236-B8E6-A4F353F20C67}"/>
              </a:ext>
            </a:extLst>
          </p:cNvPr>
          <p:cNvSpPr txBox="1"/>
          <p:nvPr/>
        </p:nvSpPr>
        <p:spPr>
          <a:xfrm>
            <a:off x="4903498" y="1998002"/>
            <a:ext cx="26321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o-RO" sz="1600" dirty="0"/>
              <a:t>Dacă scrii un urmăritor de linie care să urmărească linia pe partea dreaptă, robotul trebuie să înceapă pe partea dreaptă a liniei.</a:t>
            </a:r>
            <a:endParaRPr lang="en-US" sz="16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802995-A47F-D3EA-A656-62501DFAD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42" name="Slide Number Placeholder 41">
            <a:extLst>
              <a:ext uri="{FF2B5EF4-FFF2-40B4-BE49-F238E27FC236}">
                <a16:creationId xmlns:a16="http://schemas.microsoft.com/office/drawing/2014/main" id="{E14445DA-7609-2CFA-449E-D3EDFD3E7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48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802CC-AD0E-48AD-B48F-C4D688357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provocare</a:t>
            </a:r>
            <a:r>
              <a:rPr lang="en-US" dirty="0"/>
              <a:t>: </a:t>
            </a:r>
            <a:r>
              <a:rPr lang="ro-RO" dirty="0"/>
              <a:t>urmărește o linie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95DAA-7064-4F58-B1C9-C2581C0E8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Scrie un program care să urmărească marginea dreaptă a liniei negre </a:t>
            </a:r>
          </a:p>
          <a:p>
            <a:r>
              <a:rPr lang="ro-RO" dirty="0"/>
              <a:t>Dacă senzorul vede negru, întoarce dreapta.</a:t>
            </a:r>
            <a:endParaRPr lang="en-US" dirty="0"/>
          </a:p>
          <a:p>
            <a:r>
              <a:rPr lang="ro-RO" dirty="0"/>
              <a:t>Dacă senzorul vede alb, întoarce stânga.</a:t>
            </a:r>
            <a:endParaRPr lang="en-US" dirty="0"/>
          </a:p>
          <a:p>
            <a:r>
              <a:rPr lang="en-US" dirty="0"/>
              <a:t>U</a:t>
            </a:r>
            <a:r>
              <a:rPr lang="ro-RO" dirty="0"/>
              <a:t>tilizează block-ul IF/ELSE pentru ca robotul să execute aceste decizii</a:t>
            </a:r>
          </a:p>
          <a:p>
            <a:r>
              <a:rPr lang="ro-RO" dirty="0"/>
              <a:t>Repetă urmăritorul de linie la infinit</a:t>
            </a:r>
            <a:endParaRPr lang="en-US" dirty="0"/>
          </a:p>
          <a:p>
            <a:r>
              <a:rPr lang="ro-RO" dirty="0"/>
              <a:t>Utilizează modul </a:t>
            </a:r>
            <a:r>
              <a:rPr lang="en-US" dirty="0"/>
              <a:t>Color Mode </a:t>
            </a:r>
            <a:r>
              <a:rPr lang="ro-RO" dirty="0"/>
              <a:t>sau </a:t>
            </a:r>
            <a:r>
              <a:rPr lang="en-US" dirty="0"/>
              <a:t>Reflected Light Mode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6863EC-39D2-42E7-A564-290DE2D64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2235A9-B22B-4DC6-85A3-72BFABF13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FC6819F-99D3-47C8-B508-587928FD4076}"/>
              </a:ext>
            </a:extLst>
          </p:cNvPr>
          <p:cNvSpPr/>
          <p:nvPr/>
        </p:nvSpPr>
        <p:spPr>
          <a:xfrm>
            <a:off x="7087266" y="1267932"/>
            <a:ext cx="381000" cy="4983692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C05C7BC-5C77-45AF-BB54-56C791B639CD}"/>
              </a:ext>
            </a:extLst>
          </p:cNvPr>
          <p:cNvGrpSpPr/>
          <p:nvPr/>
        </p:nvGrpSpPr>
        <p:grpSpPr>
          <a:xfrm>
            <a:off x="7246689" y="5080237"/>
            <a:ext cx="660559" cy="790597"/>
            <a:chOff x="6310708" y="2223671"/>
            <a:chExt cx="809489" cy="898563"/>
          </a:xfrm>
        </p:grpSpPr>
        <p:sp>
          <p:nvSpPr>
            <p:cNvPr id="10" name="Rounded Rectangle 67">
              <a:extLst>
                <a:ext uri="{FF2B5EF4-FFF2-40B4-BE49-F238E27FC236}">
                  <a16:creationId xmlns:a16="http://schemas.microsoft.com/office/drawing/2014/main" id="{D319E5D7-CF9E-4E3E-907E-A78DEDCBD1BF}"/>
                </a:ext>
              </a:extLst>
            </p:cNvPr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rgbClr val="FFD50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1" name="Rounded Rectangle 68">
              <a:extLst>
                <a:ext uri="{FF2B5EF4-FFF2-40B4-BE49-F238E27FC236}">
                  <a16:creationId xmlns:a16="http://schemas.microsoft.com/office/drawing/2014/main" id="{357FC7D4-9D38-430E-818D-6D7A8564D2DC}"/>
                </a:ext>
              </a:extLst>
            </p:cNvPr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solidFill>
              <a:srgbClr val="0EAE9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  <p:sp>
          <p:nvSpPr>
            <p:cNvPr id="12" name="Rounded Rectangle 69">
              <a:extLst>
                <a:ext uri="{FF2B5EF4-FFF2-40B4-BE49-F238E27FC236}">
                  <a16:creationId xmlns:a16="http://schemas.microsoft.com/office/drawing/2014/main" id="{F4CBB500-08A8-47A4-AAD3-2556E6CCCA09}"/>
                </a:ext>
              </a:extLst>
            </p:cNvPr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solidFill>
              <a:srgbClr val="0EAE9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effectLst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EEE3495-7700-4971-AB7C-F98647AB0A0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C753C04F-6B43-455A-939B-EA990B57BCAC}"/>
              </a:ext>
            </a:extLst>
          </p:cNvPr>
          <p:cNvSpPr/>
          <p:nvPr/>
        </p:nvSpPr>
        <p:spPr>
          <a:xfrm>
            <a:off x="146842" y="5268500"/>
            <a:ext cx="50601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Not</a:t>
            </a:r>
            <a:r>
              <a:rPr lang="ro-RO" sz="1400" dirty="0"/>
              <a:t>ă</a:t>
            </a:r>
            <a:r>
              <a:rPr lang="en-US" sz="1400" dirty="0"/>
              <a:t>:  </a:t>
            </a:r>
            <a:r>
              <a:rPr lang="ro-RO" sz="1400" dirty="0"/>
              <a:t>Pentru a urmări linia cu </a:t>
            </a:r>
            <a:r>
              <a:rPr lang="en-US" sz="1400" dirty="0"/>
              <a:t>Advanced Driving Base (ADB)</a:t>
            </a:r>
            <a:r>
              <a:rPr lang="ro-RO" sz="1400" dirty="0"/>
              <a:t> în modul </a:t>
            </a:r>
            <a:r>
              <a:rPr lang="en-US" sz="1400" dirty="0"/>
              <a:t>Color Mode</a:t>
            </a:r>
            <a:r>
              <a:rPr lang="ro-RO" sz="1400" dirty="0"/>
              <a:t>, va trebui să faci modificări la design-ul robotului deoarece senzorul de culoare nu recunoaște negru de la înălțimea din construcția inițială</a:t>
            </a:r>
            <a:r>
              <a:rPr lang="en-US" sz="1400" dirty="0"/>
              <a:t>. </a:t>
            </a:r>
            <a:r>
              <a:rPr lang="ro-RO" sz="1400" dirty="0"/>
              <a:t>Vezi lecția cu Senzorul de culoare.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5710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9DDE9116-3ED4-76A6-B946-078CE8CD6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37" y="1584991"/>
            <a:ext cx="7150467" cy="452143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A56F41E-6C9E-42C6-BF61-FB65DC2A7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Urmăritor de linie </a:t>
            </a:r>
            <a:r>
              <a:rPr lang="en-US" dirty="0"/>
              <a:t>– color &amp; Reflected mode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55BAC-5DA9-4CB5-B027-17AE06BCB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0926" y="4266992"/>
            <a:ext cx="3037968" cy="12142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o-RO" dirty="0"/>
              <a:t>Când senzorul vede negru, robotul întoarce dreapta.</a:t>
            </a:r>
            <a:endParaRPr lang="en-US" dirty="0"/>
          </a:p>
          <a:p>
            <a:pPr marL="0" indent="0">
              <a:buNone/>
            </a:pPr>
            <a:r>
              <a:rPr lang="ro-RO" dirty="0"/>
              <a:t>Când senzorul vede alb, robotul întoarce stânga.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5EF474-0ABE-4482-8918-ABE444C6F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AB8C34-542F-4DC5-8B7A-7D7C0C080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6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5F3309-7D8A-4DCE-830D-D0ADBE3F49A1}"/>
              </a:ext>
            </a:extLst>
          </p:cNvPr>
          <p:cNvSpPr/>
          <p:nvPr/>
        </p:nvSpPr>
        <p:spPr>
          <a:xfrm>
            <a:off x="237700" y="1140006"/>
            <a:ext cx="86844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i="1" dirty="0">
                <a:solidFill>
                  <a:srgbClr val="FF0000"/>
                </a:solidFill>
              </a:rPr>
              <a:t>Programul urmărește marginea dreaptă a liniei negre utilizând modul </a:t>
            </a:r>
            <a:r>
              <a:rPr lang="en-US" i="1" dirty="0">
                <a:solidFill>
                  <a:srgbClr val="FF0000"/>
                </a:solidFill>
              </a:rPr>
              <a:t>Color Mode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63EF06-CEE4-4107-A5E8-336A24705330}"/>
              </a:ext>
            </a:extLst>
          </p:cNvPr>
          <p:cNvSpPr/>
          <p:nvPr/>
        </p:nvSpPr>
        <p:spPr>
          <a:xfrm>
            <a:off x="4029515" y="2895487"/>
            <a:ext cx="40879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i="1" dirty="0">
                <a:solidFill>
                  <a:srgbClr val="FF0000"/>
                </a:solidFill>
              </a:rPr>
              <a:t>Utilizarea modului R</a:t>
            </a:r>
            <a:r>
              <a:rPr lang="en-US" i="1" dirty="0" err="1">
                <a:solidFill>
                  <a:srgbClr val="FF0000"/>
                </a:solidFill>
              </a:rPr>
              <a:t>eflected</a:t>
            </a:r>
            <a:r>
              <a:rPr lang="en-US" i="1" dirty="0">
                <a:solidFill>
                  <a:srgbClr val="FF0000"/>
                </a:solidFill>
              </a:rPr>
              <a:t> light mode</a:t>
            </a:r>
            <a:r>
              <a:rPr lang="ro-RO" i="1" dirty="0">
                <a:solidFill>
                  <a:srgbClr val="FF0000"/>
                </a:solidFill>
              </a:rPr>
              <a:t> va fi substituit în această condiție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65639B-7ABF-4A97-9D8D-FEBA072CEEAD}"/>
              </a:ext>
            </a:extLst>
          </p:cNvPr>
          <p:cNvSpPr/>
          <p:nvPr/>
        </p:nvSpPr>
        <p:spPr>
          <a:xfrm>
            <a:off x="1154627" y="3588981"/>
            <a:ext cx="7038109" cy="583685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59FD6B7-0251-4E9E-96BD-4A906E3BEE8D}"/>
              </a:ext>
            </a:extLst>
          </p:cNvPr>
          <p:cNvCxnSpPr>
            <a:cxnSpLocks/>
          </p:cNvCxnSpPr>
          <p:nvPr/>
        </p:nvCxnSpPr>
        <p:spPr>
          <a:xfrm flipH="1">
            <a:off x="3975080" y="4012651"/>
            <a:ext cx="107511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393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41C39-8AC1-4513-9F84-59C9BC024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Extensi</a:t>
            </a:r>
            <a:r>
              <a:rPr lang="ro-RO" dirty="0"/>
              <a:t>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E9D7B-D915-4274-902A-2E8C16E03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SCHIMBAREA CONDIȚIILOR DE IEȘIRE</a:t>
            </a:r>
            <a:endParaRPr lang="en-US" dirty="0"/>
          </a:p>
          <a:p>
            <a:pPr lvl="1"/>
            <a:r>
              <a:rPr lang="ro-RO" dirty="0"/>
              <a:t>Ce se întâmplă dacă nu dorești ca robotul tău să urmărească linia la infinit? Ce faci dacă dorești ca robotul tău să urmărească linia până când senzorul de presiune e apăsat?</a:t>
            </a:r>
            <a:endParaRPr lang="en-US" dirty="0"/>
          </a:p>
          <a:p>
            <a:pPr lvl="1"/>
            <a:r>
              <a:rPr lang="en-US" dirty="0" err="1"/>
              <a:t>Combin</a:t>
            </a:r>
            <a:r>
              <a:rPr lang="ro-RO" dirty="0"/>
              <a:t>ă această lecție cu lecția despre block-ul REPEAT</a:t>
            </a:r>
            <a:r>
              <a:rPr lang="en-US" dirty="0"/>
              <a:t> </a:t>
            </a:r>
            <a:r>
              <a:rPr lang="ro-RO" dirty="0"/>
              <a:t>pentru a rezolva această problemă.</a:t>
            </a:r>
            <a:r>
              <a:rPr lang="en-US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5CCEB-3AB8-40D0-8C5B-F0E312870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DA7554-5886-409D-878E-089660176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6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de SPIKE Prime a fost realizată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ro-RO" sz="1600" dirty="0"/>
              <a:t>.</a:t>
            </a:r>
          </a:p>
          <a:p>
            <a:r>
              <a:rPr lang="ro-RO" sz="1600" dirty="0"/>
              <a:t>Mai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296</TotalTime>
  <Words>613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Gill Sans MT</vt:lpstr>
      <vt:lpstr>Helvetica Neue</vt:lpstr>
      <vt:lpstr>Wingdings 2</vt:lpstr>
      <vt:lpstr>Zapf Dingbats</vt:lpstr>
      <vt:lpstr>Dividend</vt:lpstr>
      <vt:lpstr>Urmăritorul de linie </vt:lpstr>
      <vt:lpstr>Obiectivele lecției</vt:lpstr>
      <vt:lpstr>Roboții urmăresc linia pe marginea acesteia</vt:lpstr>
      <vt:lpstr>Pe ce parte a liniei este indicat să incepi</vt:lpstr>
      <vt:lpstr>provocare: urmărește o linie</vt:lpstr>
      <vt:lpstr>Urmăritor de linie – color &amp; Reflected mode</vt:lpstr>
      <vt:lpstr>Extensii</vt:lpstr>
      <vt:lpstr>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management</dc:title>
  <dc:creator>Srinivasan Seshan</dc:creator>
  <cp:lastModifiedBy>Adnim</cp:lastModifiedBy>
  <cp:revision>63</cp:revision>
  <dcterms:created xsi:type="dcterms:W3CDTF">2019-12-31T03:18:51Z</dcterms:created>
  <dcterms:modified xsi:type="dcterms:W3CDTF">2023-08-19T11:08:51Z</dcterms:modified>
</cp:coreProperties>
</file>