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0"/>
  </p:notesMasterIdLst>
  <p:handoutMasterIdLst>
    <p:handoutMasterId r:id="rId11"/>
  </p:handoutMasterIdLst>
  <p:sldIdLst>
    <p:sldId id="275" r:id="rId2"/>
    <p:sldId id="285" r:id="rId3"/>
    <p:sldId id="281" r:id="rId4"/>
    <p:sldId id="288" r:id="rId5"/>
    <p:sldId id="290" r:id="rId6"/>
    <p:sldId id="291" r:id="rId7"/>
    <p:sldId id="289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3"/>
  </p:normalViewPr>
  <p:slideViewPr>
    <p:cSldViewPr snapToGrid="0" snapToObjects="1">
      <p:cViewPr varScale="1">
        <p:scale>
          <a:sx n="131" d="100"/>
          <a:sy n="131" d="100"/>
        </p:scale>
        <p:origin x="104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84534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EFA3B46D-3B48-D546-9AC4-7825DCC753CA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29045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43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016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348E7B7-CB10-7744-8E9A-D5F6A3373FBB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914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72F8D7-D7EF-8E43-91DE-2156A853280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C2147DD-19F3-FF4F-9373-B96ECA94D5D6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58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359A308-5F24-6F4D-8E04-D575FF0C1DA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5BD43B1C-BD0A-5640-9BAB-EC4805C6003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81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C535C26-74DD-274B-8F61-3669E39E0C38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409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8E1A308-C5F4-EB4E-A48C-AABF967150AD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95DF6165-D6B9-C44B-9A82-176A80358F6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268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BF509C-BB89-7245-8CD9-18D8CE6B7D6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533EDE0-9BCD-D748-AAB1-0EDD1924432F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3371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6/20/2023)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8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72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BE8481C-FE8B-5747-A1E0-AE6DE15FDA87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88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INTRODUCEREA EVENIMENTELOR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 SANJAY ŞI ARVIND SESHAN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2F472CD-003D-8757-8417-730D453AAD1F}"/>
              </a:ext>
            </a:extLst>
          </p:cNvPr>
          <p:cNvSpPr/>
          <p:nvPr/>
        </p:nvSpPr>
        <p:spPr>
          <a:xfrm>
            <a:off x="2621721" y="5642617"/>
            <a:ext cx="3900558" cy="590321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lecție</a:t>
            </a:r>
            <a:r>
              <a:rPr lang="en-US" dirty="0"/>
              <a:t> </a:t>
            </a:r>
            <a:r>
              <a:rPr lang="en-US" dirty="0" err="1"/>
              <a:t>foloseşte</a:t>
            </a:r>
            <a:r>
              <a:rPr lang="en-US" dirty="0"/>
              <a:t> </a:t>
            </a:r>
            <a:r>
              <a:rPr lang="en-US" dirty="0" err="1"/>
              <a:t>programul</a:t>
            </a:r>
            <a:r>
              <a:rPr lang="en-US" dirty="0"/>
              <a:t> SPIKE3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OBIECTIVELE LECȚIEI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err="1"/>
              <a:t>Învață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e un </a:t>
            </a:r>
            <a:r>
              <a:rPr lang="en-US" dirty="0" err="1"/>
              <a:t>eveniment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cum se </a:t>
            </a:r>
            <a:r>
              <a:rPr lang="en-US" dirty="0" err="1"/>
              <a:t>foloseşte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 err="1"/>
              <a:t>Învață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putea</a:t>
            </a:r>
            <a:r>
              <a:rPr lang="en-US" dirty="0"/>
              <a:t>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evenimentele</a:t>
            </a:r>
            <a:endParaRPr lang="en-US" dirty="0"/>
          </a:p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948992-CABE-4C0B-B03A-CB4D7C68E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91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 SUNT EVENIMENTELE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Evenimentele</a:t>
            </a:r>
            <a:r>
              <a:rPr lang="en-US" dirty="0"/>
              <a:t> permit </a:t>
            </a:r>
            <a:r>
              <a:rPr lang="en-US" dirty="0" err="1"/>
              <a:t>rularea</a:t>
            </a:r>
            <a:r>
              <a:rPr lang="en-US" dirty="0"/>
              <a:t> a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blocuri</a:t>
            </a:r>
            <a:r>
              <a:rPr lang="en-US" dirty="0"/>
              <a:t> de </a:t>
            </a:r>
            <a:r>
              <a:rPr lang="en-US" dirty="0" err="1"/>
              <a:t>instrucțiuni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acelaşi</a:t>
            </a:r>
            <a:r>
              <a:rPr lang="en-US" dirty="0"/>
              <a:t> </a:t>
            </a:r>
            <a:r>
              <a:rPr lang="en-US" dirty="0" err="1"/>
              <a:t>timp.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en-US" dirty="0" err="1"/>
              <a:t>ai</a:t>
            </a:r>
            <a:r>
              <a:rPr lang="en-US" dirty="0"/>
              <a:t> un robot cu </a:t>
            </a:r>
            <a:r>
              <a:rPr lang="en-US" dirty="0" err="1"/>
              <a:t>unul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brațe</a:t>
            </a:r>
            <a:r>
              <a:rPr lang="en-US" dirty="0"/>
              <a:t> </a:t>
            </a:r>
            <a:r>
              <a:rPr lang="en-US" dirty="0" err="1"/>
              <a:t>conectate</a:t>
            </a:r>
            <a:r>
              <a:rPr lang="en-US" dirty="0"/>
              <a:t> la </a:t>
            </a:r>
            <a:r>
              <a:rPr lang="en-US" dirty="0" err="1"/>
              <a:t>motoare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vrei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întorci</a:t>
            </a:r>
            <a:r>
              <a:rPr lang="en-US" dirty="0"/>
              <a:t> </a:t>
            </a:r>
            <a:r>
              <a:rPr lang="en-US" dirty="0" err="1"/>
              <a:t>brațele</a:t>
            </a:r>
            <a:r>
              <a:rPr lang="en-US" dirty="0"/>
              <a:t> </a:t>
            </a:r>
            <a:r>
              <a:rPr lang="en-US" dirty="0" err="1"/>
              <a:t>acestea</a:t>
            </a:r>
            <a:r>
              <a:rPr lang="en-US" dirty="0"/>
              <a:t> </a:t>
            </a:r>
            <a:r>
              <a:rPr lang="en-US" dirty="0" err="1"/>
              <a:t>cât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se </a:t>
            </a:r>
            <a:r>
              <a:rPr lang="en-US" dirty="0" err="1"/>
              <a:t>mişcă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completa</a:t>
            </a:r>
            <a:r>
              <a:rPr lang="en-US" dirty="0"/>
              <a:t> o </a:t>
            </a:r>
            <a:r>
              <a:rPr lang="en-US" dirty="0" err="1"/>
              <a:t>misiune</a:t>
            </a:r>
            <a:r>
              <a:rPr lang="en-US" dirty="0"/>
              <a:t>.</a:t>
            </a:r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F6D7F-ECB9-4E2F-8F50-8AAC5B76F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5119818" y="3932528"/>
            <a:ext cx="20714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Robot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ridică</a:t>
            </a:r>
            <a:r>
              <a:rPr lang="en-US" dirty="0"/>
              <a:t> o </a:t>
            </a:r>
            <a:r>
              <a:rPr lang="en-US" dirty="0" err="1"/>
              <a:t>greutate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se </a:t>
            </a:r>
            <a:r>
              <a:rPr lang="en-US" dirty="0" err="1"/>
              <a:t>mişcă</a:t>
            </a:r>
            <a:r>
              <a:rPr lang="en-US" dirty="0"/>
              <a:t> </a:t>
            </a:r>
            <a:r>
              <a:rPr lang="en-US" dirty="0" err="1"/>
              <a:t>inainte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acelaşi</a:t>
            </a:r>
            <a:r>
              <a:rPr lang="en-US" dirty="0"/>
              <a:t> </a:t>
            </a:r>
            <a:r>
              <a:rPr lang="en-US" dirty="0" err="1"/>
              <a:t>timp.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610205" y="4157733"/>
            <a:ext cx="1696452" cy="1227220"/>
            <a:chOff x="1323474" y="3380874"/>
            <a:chExt cx="1696452" cy="1227220"/>
          </a:xfrm>
          <a:solidFill>
            <a:schemeClr val="accent2"/>
          </a:solidFill>
        </p:grpSpPr>
        <p:sp>
          <p:nvSpPr>
            <p:cNvPr id="61" name="Rectangle 60"/>
            <p:cNvSpPr/>
            <p:nvPr/>
          </p:nvSpPr>
          <p:spPr>
            <a:xfrm>
              <a:off x="1323474" y="3380874"/>
              <a:ext cx="1696452" cy="818147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1419727" y="4199021"/>
              <a:ext cx="397042" cy="409073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473695" y="4199020"/>
              <a:ext cx="397042" cy="409073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545678" y="4651548"/>
            <a:ext cx="334513" cy="584358"/>
            <a:chOff x="3249164" y="3608942"/>
            <a:chExt cx="334513" cy="584358"/>
          </a:xfrm>
        </p:grpSpPr>
        <p:grpSp>
          <p:nvGrpSpPr>
            <p:cNvPr id="65" name="Group 64"/>
            <p:cNvGrpSpPr/>
            <p:nvPr/>
          </p:nvGrpSpPr>
          <p:grpSpPr>
            <a:xfrm>
              <a:off x="3249164" y="3608942"/>
              <a:ext cx="334513" cy="584358"/>
              <a:chOff x="2971800" y="3051810"/>
              <a:chExt cx="334513" cy="584358"/>
            </a:xfrm>
          </p:grpSpPr>
          <p:sp>
            <p:nvSpPr>
              <p:cNvPr id="67" name="Block Arc 66"/>
              <p:cNvSpPr/>
              <p:nvPr/>
            </p:nvSpPr>
            <p:spPr>
              <a:xfrm>
                <a:off x="2971800" y="3051810"/>
                <a:ext cx="334513" cy="457200"/>
              </a:xfrm>
              <a:prstGeom prst="blockArc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971800" y="3256120"/>
                <a:ext cx="334513" cy="380048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6" name="Rectangle 65"/>
            <p:cNvSpPr/>
            <p:nvPr/>
          </p:nvSpPr>
          <p:spPr>
            <a:xfrm>
              <a:off x="3362543" y="3887546"/>
              <a:ext cx="140252" cy="18535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9" name="Straight Connector 68"/>
          <p:cNvCxnSpPr>
            <a:cxnSpLocks/>
          </p:cNvCxnSpPr>
          <p:nvPr/>
        </p:nvCxnSpPr>
        <p:spPr>
          <a:xfrm>
            <a:off x="2306657" y="4808599"/>
            <a:ext cx="1046143" cy="1672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ight Arrow 69"/>
          <p:cNvSpPr/>
          <p:nvPr/>
        </p:nvSpPr>
        <p:spPr>
          <a:xfrm>
            <a:off x="1405502" y="5491992"/>
            <a:ext cx="2307433" cy="457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4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08021 -0.09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0.11876 -0.00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7" y="-4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6 3.33333E-6 L 0.01841 -0.09445 " pathEditMode="relative" rAng="0" ptsTypes="AA">
                                      <p:cBhvr>
                                        <p:cTn id="10" dur="17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17CF4-7649-704F-BBB1-184122A8B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BLOCURI DE EVENIMENTE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F0889-D57A-4C43-8490-E7E14EEDC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75" y="1505616"/>
            <a:ext cx="5794554" cy="4654528"/>
          </a:xfrm>
        </p:spPr>
        <p:txBody>
          <a:bodyPr/>
          <a:lstStyle/>
          <a:p>
            <a:r>
              <a:rPr lang="en-US" dirty="0" err="1"/>
              <a:t>Evenimentele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activate de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conditiții</a:t>
            </a:r>
            <a:r>
              <a:rPr lang="en-US" dirty="0"/>
              <a:t> (ex. </a:t>
            </a:r>
            <a:r>
              <a:rPr lang="en-US" dirty="0" err="1"/>
              <a:t>valori</a:t>
            </a:r>
            <a:r>
              <a:rPr lang="en-US" dirty="0"/>
              <a:t> de </a:t>
            </a:r>
            <a:r>
              <a:rPr lang="en-US" dirty="0" err="1"/>
              <a:t>senzori</a:t>
            </a:r>
            <a:r>
              <a:rPr lang="en-US" dirty="0"/>
              <a:t>, </a:t>
            </a:r>
            <a:r>
              <a:rPr lang="en-US" dirty="0" err="1"/>
              <a:t>apariția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mesaje</a:t>
            </a:r>
            <a:r>
              <a:rPr lang="en-US" dirty="0"/>
              <a:t>,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programul</a:t>
            </a:r>
            <a:r>
              <a:rPr lang="en-US" dirty="0"/>
              <a:t> </a:t>
            </a:r>
            <a:r>
              <a:rPr lang="en-US" dirty="0" err="1"/>
              <a:t>începe</a:t>
            </a:r>
            <a:r>
              <a:rPr lang="en-US" dirty="0"/>
              <a:t>)</a:t>
            </a:r>
          </a:p>
          <a:p>
            <a:r>
              <a:rPr lang="en-US" dirty="0" err="1">
                <a:highlight>
                  <a:srgbClr val="FFFF00"/>
                </a:highlight>
              </a:rPr>
              <a:t>Acest</a:t>
            </a:r>
            <a:r>
              <a:rPr lang="en-US" dirty="0">
                <a:highlight>
                  <a:srgbClr val="FFFF00"/>
                </a:highlight>
              </a:rPr>
              <a:t> slide </a:t>
            </a:r>
            <a:r>
              <a:rPr lang="en-US" dirty="0" err="1">
                <a:highlight>
                  <a:srgbClr val="FFFF00"/>
                </a:highlight>
              </a:rPr>
              <a:t>conține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toate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blocurile</a:t>
            </a:r>
            <a:r>
              <a:rPr lang="en-US" dirty="0">
                <a:highlight>
                  <a:srgbClr val="FFFF00"/>
                </a:highlight>
              </a:rPr>
              <a:t> cu </a:t>
            </a:r>
            <a:r>
              <a:rPr lang="en-US" dirty="0" err="1">
                <a:highlight>
                  <a:srgbClr val="FFFF00"/>
                </a:highlight>
              </a:rPr>
              <a:t>evenimente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994AA6-9526-3C45-A94D-7233528F4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956849-C4F3-4223-83E7-FF9DB455B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C5EC21-3A90-1AC8-8498-46FDF283DA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6413"/>
          <a:stretch/>
        </p:blipFill>
        <p:spPr>
          <a:xfrm>
            <a:off x="4138729" y="2827078"/>
            <a:ext cx="1998000" cy="2989191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F05C46D0-7379-2CB0-1820-679D7AF35D1C}"/>
              </a:ext>
            </a:extLst>
          </p:cNvPr>
          <p:cNvGrpSpPr/>
          <p:nvPr/>
        </p:nvGrpSpPr>
        <p:grpSpPr>
          <a:xfrm>
            <a:off x="6623606" y="1951794"/>
            <a:ext cx="1998000" cy="3868809"/>
            <a:chOff x="6472282" y="1951794"/>
            <a:chExt cx="1998000" cy="3868809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1AC9CF8-D40C-1FE8-B7A9-18C5666E99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43587"/>
            <a:stretch/>
          </p:blipFill>
          <p:spPr>
            <a:xfrm>
              <a:off x="6472282" y="1951794"/>
              <a:ext cx="1998000" cy="3868809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3293AEF-3F80-30E5-6CA9-AA180EB9DE4F}"/>
                </a:ext>
              </a:extLst>
            </p:cNvPr>
            <p:cNvSpPr/>
            <p:nvPr/>
          </p:nvSpPr>
          <p:spPr>
            <a:xfrm>
              <a:off x="8343900" y="1951794"/>
              <a:ext cx="126382" cy="12975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8418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29E16-5F0D-3344-9781-E9D5C8A9C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începe</a:t>
            </a:r>
            <a:r>
              <a:rPr lang="en-US" dirty="0"/>
              <a:t> </a:t>
            </a:r>
            <a:r>
              <a:rPr lang="en-US" dirty="0" err="1"/>
              <a:t>programul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96A0E-D01A-A545-B0D4-F7A597FF9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75" y="2295204"/>
            <a:ext cx="4522802" cy="3864939"/>
          </a:xfrm>
        </p:spPr>
        <p:txBody>
          <a:bodyPr>
            <a:normAutofit/>
          </a:bodyPr>
          <a:lstStyle/>
          <a:p>
            <a:r>
              <a:rPr lang="en-US" dirty="0" err="1"/>
              <a:t>Acest</a:t>
            </a:r>
            <a:r>
              <a:rPr lang="en-US" dirty="0"/>
              <a:t> bloc e </a:t>
            </a:r>
            <a:r>
              <a:rPr lang="en-US" dirty="0" err="1"/>
              <a:t>folosit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începe</a:t>
            </a:r>
            <a:r>
              <a:rPr lang="en-US" dirty="0"/>
              <a:t> </a:t>
            </a:r>
            <a:r>
              <a:rPr lang="en-US" dirty="0" err="1"/>
              <a:t>programul</a:t>
            </a:r>
            <a:r>
              <a:rPr lang="en-US" dirty="0"/>
              <a:t>.</a:t>
            </a:r>
          </a:p>
          <a:p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blocuri</a:t>
            </a:r>
            <a:r>
              <a:rPr lang="en-US" dirty="0"/>
              <a:t> de </a:t>
            </a:r>
            <a:r>
              <a:rPr lang="en-US" dirty="0" err="1"/>
              <a:t>acest</a:t>
            </a:r>
            <a:r>
              <a:rPr lang="en-US" dirty="0"/>
              <a:t> tip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proiectul</a:t>
            </a:r>
            <a:r>
              <a:rPr lang="en-US" dirty="0"/>
              <a:t> </a:t>
            </a:r>
            <a:r>
              <a:rPr lang="en-US" dirty="0" err="1"/>
              <a:t>tău</a:t>
            </a:r>
            <a:r>
              <a:rPr lang="en-US" dirty="0"/>
              <a:t>, </a:t>
            </a:r>
            <a:r>
              <a:rPr lang="en-US" dirty="0" err="1"/>
              <a:t>poți</a:t>
            </a:r>
            <a:r>
              <a:rPr lang="en-US" dirty="0"/>
              <a:t> </a:t>
            </a:r>
            <a:r>
              <a:rPr lang="en-US" dirty="0" err="1"/>
              <a:t>avea</a:t>
            </a:r>
            <a:r>
              <a:rPr lang="en-US" dirty="0"/>
              <a:t> 2 </a:t>
            </a:r>
            <a:r>
              <a:rPr lang="en-US" dirty="0" err="1"/>
              <a:t>secvențe</a:t>
            </a:r>
            <a:r>
              <a:rPr lang="en-US" dirty="0"/>
              <a:t> de cod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începe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programul</a:t>
            </a:r>
            <a:r>
              <a:rPr lang="en-US" dirty="0"/>
              <a:t> </a:t>
            </a:r>
            <a:r>
              <a:rPr lang="en-US" dirty="0" err="1"/>
              <a:t>începe</a:t>
            </a:r>
            <a:r>
              <a:rPr lang="en-US" dirty="0"/>
              <a:t>.</a:t>
            </a:r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exemplul</a:t>
            </a:r>
            <a:r>
              <a:rPr lang="en-US" dirty="0"/>
              <a:t> din </a:t>
            </a:r>
            <a:r>
              <a:rPr lang="en-US" dirty="0" err="1"/>
              <a:t>dreapta</a:t>
            </a:r>
            <a:r>
              <a:rPr lang="en-US" dirty="0"/>
              <a:t>, </a:t>
            </a:r>
            <a:r>
              <a:rPr lang="en-US" dirty="0" err="1"/>
              <a:t>robotul</a:t>
            </a:r>
            <a:r>
              <a:rPr lang="en-US" dirty="0"/>
              <a:t> se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mişca</a:t>
            </a:r>
            <a:r>
              <a:rPr lang="en-US" dirty="0"/>
              <a:t> </a:t>
            </a:r>
            <a:r>
              <a:rPr lang="en-US" dirty="0" err="1"/>
              <a:t>drept</a:t>
            </a:r>
            <a:r>
              <a:rPr lang="en-US" dirty="0"/>
              <a:t> </a:t>
            </a:r>
            <a:r>
              <a:rPr lang="en-US" dirty="0" err="1"/>
              <a:t>înainte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2 </a:t>
            </a:r>
            <a:r>
              <a:rPr lang="en-US" dirty="0" err="1"/>
              <a:t>rotații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acelaşi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activa</a:t>
            </a:r>
            <a:r>
              <a:rPr lang="en-US" dirty="0"/>
              <a:t> </a:t>
            </a:r>
            <a:r>
              <a:rPr lang="en-US" dirty="0" err="1"/>
              <a:t>Motorul</a:t>
            </a:r>
            <a:r>
              <a:rPr lang="en-US" dirty="0"/>
              <a:t> D </a:t>
            </a:r>
            <a:r>
              <a:rPr lang="en-US" dirty="0" err="1"/>
              <a:t>pentru</a:t>
            </a:r>
            <a:r>
              <a:rPr lang="en-US" dirty="0"/>
              <a:t> o </a:t>
            </a:r>
            <a:r>
              <a:rPr lang="en-US" dirty="0" err="1"/>
              <a:t>rotație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5256EC-E8CD-DA44-BC0B-2C7E9F7B6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0398FD-9BC6-4583-A171-2ADB0C0C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B616CE-150A-2249-B2D2-705FC32EE6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4521" b="91233"/>
          <a:stretch/>
        </p:blipFill>
        <p:spPr>
          <a:xfrm>
            <a:off x="175260" y="1181968"/>
            <a:ext cx="2645422" cy="104024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D6BE31-E363-34EC-CA4C-BB31555FB1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4698" y="1702089"/>
            <a:ext cx="3962604" cy="3568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783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01E860A-AA2C-42E5-16E2-59058BE0C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9255" y="2894775"/>
            <a:ext cx="5436808" cy="31473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34AA2D-0EE9-B44F-944D-BBB24A336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TRIMITEREA MESAJELOR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8017C-D105-D748-80EC-F72755D20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75" y="1244152"/>
            <a:ext cx="3239942" cy="4920488"/>
          </a:xfrm>
        </p:spPr>
        <p:txBody>
          <a:bodyPr>
            <a:normAutofit/>
          </a:bodyPr>
          <a:lstStyle/>
          <a:p>
            <a:r>
              <a:rPr lang="en-US" dirty="0" err="1"/>
              <a:t>Mesajele</a:t>
            </a:r>
            <a:r>
              <a:rPr lang="en-US" dirty="0"/>
              <a:t> pot </a:t>
            </a:r>
            <a:r>
              <a:rPr lang="en-US" dirty="0" err="1"/>
              <a:t>activa</a:t>
            </a:r>
            <a:r>
              <a:rPr lang="en-US" dirty="0"/>
              <a:t> </a:t>
            </a:r>
            <a:r>
              <a:rPr lang="en-US" dirty="0" err="1"/>
              <a:t>evenilente</a:t>
            </a:r>
            <a:r>
              <a:rPr lang="en-US" dirty="0"/>
              <a:t> </a:t>
            </a:r>
            <a:r>
              <a:rPr lang="en-US" dirty="0" err="1"/>
              <a:t>oricând</a:t>
            </a:r>
            <a:r>
              <a:rPr lang="en-US" dirty="0"/>
              <a:t>(</a:t>
            </a:r>
            <a:r>
              <a:rPr lang="en-US" dirty="0" err="1"/>
              <a:t>până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mijlocul</a:t>
            </a:r>
            <a:r>
              <a:rPr lang="en-US" dirty="0"/>
              <a:t> </a:t>
            </a:r>
            <a:r>
              <a:rPr lang="en-US" dirty="0" err="1"/>
              <a:t>codului</a:t>
            </a:r>
            <a:r>
              <a:rPr lang="en-US" dirty="0"/>
              <a:t>)</a:t>
            </a:r>
          </a:p>
          <a:p>
            <a:r>
              <a:rPr lang="en-US" dirty="0"/>
              <a:t>Broadcast message: </a:t>
            </a:r>
            <a:r>
              <a:rPr lang="en-US" dirty="0" err="1"/>
              <a:t>trimite</a:t>
            </a:r>
            <a:r>
              <a:rPr lang="en-US" dirty="0"/>
              <a:t> </a:t>
            </a:r>
            <a:r>
              <a:rPr lang="en-US" dirty="0" err="1"/>
              <a:t>mesajul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continuă</a:t>
            </a:r>
            <a:r>
              <a:rPr lang="en-US" dirty="0"/>
              <a:t> cu </a:t>
            </a:r>
            <a:r>
              <a:rPr lang="en-US" dirty="0" err="1"/>
              <a:t>codul</a:t>
            </a:r>
            <a:r>
              <a:rPr lang="en-US" dirty="0"/>
              <a:t> de sub el.</a:t>
            </a:r>
          </a:p>
          <a:p>
            <a:r>
              <a:rPr lang="en-US" dirty="0"/>
              <a:t>Broadcast message and wait: </a:t>
            </a:r>
            <a:r>
              <a:rPr lang="en-US" dirty="0" err="1"/>
              <a:t>trimite</a:t>
            </a:r>
            <a:r>
              <a:rPr lang="en-US" dirty="0"/>
              <a:t> </a:t>
            </a:r>
            <a:r>
              <a:rPr lang="en-US" dirty="0" err="1"/>
              <a:t>mesajul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aşteaptă</a:t>
            </a:r>
            <a:r>
              <a:rPr lang="en-US" dirty="0"/>
              <a:t> </a:t>
            </a:r>
            <a:r>
              <a:rPr lang="en-US" dirty="0" err="1"/>
              <a:t>terminarea</a:t>
            </a:r>
            <a:r>
              <a:rPr lang="en-US" dirty="0"/>
              <a:t> </a:t>
            </a:r>
            <a:r>
              <a:rPr lang="en-US" dirty="0" err="1"/>
              <a:t>codului</a:t>
            </a:r>
            <a:r>
              <a:rPr lang="en-US" dirty="0"/>
              <a:t> sub </a:t>
            </a:r>
            <a:r>
              <a:rPr lang="en-US" dirty="0" err="1"/>
              <a:t>blocul</a:t>
            </a:r>
            <a:r>
              <a:rPr lang="en-US" dirty="0"/>
              <a:t> de </a:t>
            </a:r>
            <a:r>
              <a:rPr lang="en-US" dirty="0" err="1"/>
              <a:t>mesaj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apoi</a:t>
            </a:r>
            <a:r>
              <a:rPr lang="en-US" dirty="0"/>
              <a:t> </a:t>
            </a:r>
            <a:r>
              <a:rPr lang="en-US" dirty="0" err="1"/>
              <a:t>continuă</a:t>
            </a:r>
            <a:r>
              <a:rPr lang="en-US" dirty="0"/>
              <a:t> </a:t>
            </a:r>
            <a:r>
              <a:rPr lang="en-US" dirty="0" err="1"/>
              <a:t>codul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departe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FFB2CC-6E38-0549-94F5-78A2466B8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BCFEB3-D3A7-4A7B-8C82-159A46339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12B552-5D6A-3B46-A1A6-D2214D66B0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380" r="17885" b="9216"/>
          <a:stretch/>
        </p:blipFill>
        <p:spPr>
          <a:xfrm>
            <a:off x="3559255" y="1240968"/>
            <a:ext cx="1993101" cy="138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964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98CB6DA-64DE-0EFE-B6EC-894C65E32F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962" y="3020341"/>
            <a:ext cx="2828836" cy="31732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9EBA56-D560-8E48-99F0-347A36FD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Activarea</a:t>
            </a:r>
            <a:r>
              <a:rPr lang="en-US" dirty="0"/>
              <a:t> </a:t>
            </a:r>
            <a:r>
              <a:rPr lang="en-US" dirty="0" err="1"/>
              <a:t>senzorilor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5277D0C-360E-6448-9F75-B385AC694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875" y="1505616"/>
            <a:ext cx="5563326" cy="4654528"/>
          </a:xfrm>
        </p:spPr>
        <p:txBody>
          <a:bodyPr/>
          <a:lstStyle/>
          <a:p>
            <a:r>
              <a:rPr lang="en-US" dirty="0" err="1"/>
              <a:t>Poți</a:t>
            </a:r>
            <a:r>
              <a:rPr lang="en-US" dirty="0"/>
              <a:t>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blocuri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evenimente</a:t>
            </a:r>
            <a:r>
              <a:rPr lang="en-US" dirty="0"/>
              <a:t> legate de </a:t>
            </a:r>
            <a:r>
              <a:rPr lang="en-US" dirty="0" err="1"/>
              <a:t>senzori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activa</a:t>
            </a:r>
            <a:r>
              <a:rPr lang="en-US" dirty="0"/>
              <a:t> un </a:t>
            </a:r>
            <a:r>
              <a:rPr lang="en-US" dirty="0" err="1"/>
              <a:t>eveniment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condiția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senzor</a:t>
            </a:r>
            <a:r>
              <a:rPr lang="en-US" dirty="0"/>
              <a:t> e </a:t>
            </a:r>
            <a:r>
              <a:rPr lang="en-US" dirty="0" err="1"/>
              <a:t>îndeplinită</a:t>
            </a:r>
            <a:r>
              <a:rPr lang="en-US" dirty="0"/>
              <a:t>.</a:t>
            </a:r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exemplul</a:t>
            </a:r>
            <a:r>
              <a:rPr lang="en-US" dirty="0"/>
              <a:t> de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jos</a:t>
            </a:r>
            <a:r>
              <a:rPr lang="en-US" dirty="0"/>
              <a:t>, </a:t>
            </a:r>
            <a:r>
              <a:rPr lang="en-US" dirty="0" err="1"/>
              <a:t>robotul</a:t>
            </a:r>
            <a:r>
              <a:rPr lang="en-US" dirty="0"/>
              <a:t> se </a:t>
            </a:r>
            <a:r>
              <a:rPr lang="en-US" dirty="0" err="1"/>
              <a:t>mişcă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față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caută</a:t>
            </a:r>
            <a:r>
              <a:rPr lang="en-US" dirty="0"/>
              <a:t> </a:t>
            </a:r>
            <a:r>
              <a:rPr lang="en-US" dirty="0" err="1"/>
              <a:t>culoarea</a:t>
            </a:r>
            <a:r>
              <a:rPr lang="en-US" dirty="0"/>
              <a:t> </a:t>
            </a:r>
            <a:r>
              <a:rPr lang="en-US" dirty="0" err="1"/>
              <a:t>negru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acelaşi</a:t>
            </a:r>
            <a:r>
              <a:rPr lang="en-US" dirty="0"/>
              <a:t> </a:t>
            </a:r>
            <a:r>
              <a:rPr lang="en-US" dirty="0" err="1"/>
              <a:t>timp.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321732-98D2-8E49-84F6-301339C0A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527173-E29B-4240-9107-89CDF6F29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F47AFA-E3F6-974C-A0E3-336FB21A53CC}"/>
              </a:ext>
            </a:extLst>
          </p:cNvPr>
          <p:cNvSpPr txBox="1"/>
          <p:nvPr/>
        </p:nvSpPr>
        <p:spPr>
          <a:xfrm>
            <a:off x="3478513" y="5607271"/>
            <a:ext cx="1578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Scoate</a:t>
            </a:r>
            <a:r>
              <a:rPr lang="en-US" sz="1200" dirty="0"/>
              <a:t> un </a:t>
            </a:r>
            <a:r>
              <a:rPr lang="en-US" sz="1200" dirty="0" err="1"/>
              <a:t>sunet</a:t>
            </a:r>
            <a:r>
              <a:rPr lang="en-US" sz="1200" dirty="0"/>
              <a:t> </a:t>
            </a:r>
            <a:r>
              <a:rPr lang="en-US" sz="1200" dirty="0" err="1"/>
              <a:t>când</a:t>
            </a:r>
            <a:r>
              <a:rPr lang="en-US" sz="1200" dirty="0"/>
              <a:t> </a:t>
            </a:r>
            <a:r>
              <a:rPr lang="en-US" sz="1200" dirty="0" err="1"/>
              <a:t>găseşte</a:t>
            </a:r>
            <a:r>
              <a:rPr lang="en-US" sz="1200" dirty="0"/>
              <a:t> </a:t>
            </a:r>
            <a:r>
              <a:rPr lang="en-US" sz="1200" dirty="0" err="1"/>
              <a:t>negru</a:t>
            </a:r>
            <a:endParaRPr 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7B4FEF-0FA4-5B44-A9EE-2E448CA84B32}"/>
              </a:ext>
            </a:extLst>
          </p:cNvPr>
          <p:cNvSpPr txBox="1"/>
          <p:nvPr/>
        </p:nvSpPr>
        <p:spPr>
          <a:xfrm>
            <a:off x="2406195" y="4498427"/>
            <a:ext cx="1578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Se </a:t>
            </a:r>
            <a:r>
              <a:rPr lang="en-US" sz="1200" dirty="0" err="1"/>
              <a:t>mişcă</a:t>
            </a:r>
            <a:r>
              <a:rPr lang="en-US" sz="1200" dirty="0"/>
              <a:t> </a:t>
            </a:r>
            <a:r>
              <a:rPr lang="en-US" sz="1200" dirty="0" err="1"/>
              <a:t>în</a:t>
            </a:r>
            <a:r>
              <a:rPr lang="en-US" sz="1200" dirty="0"/>
              <a:t> </a:t>
            </a:r>
            <a:r>
              <a:rPr lang="en-US" sz="1200" dirty="0" err="1"/>
              <a:t>față</a:t>
            </a:r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23E9FD-29DB-EF4C-B978-65A58E4B08F6}"/>
              </a:ext>
            </a:extLst>
          </p:cNvPr>
          <p:cNvSpPr txBox="1"/>
          <p:nvPr/>
        </p:nvSpPr>
        <p:spPr>
          <a:xfrm>
            <a:off x="3478512" y="5180335"/>
            <a:ext cx="1671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Verifică</a:t>
            </a:r>
            <a:r>
              <a:rPr lang="en-US" sz="1200" dirty="0"/>
              <a:t> </a:t>
            </a:r>
            <a:r>
              <a:rPr lang="en-US" sz="1200" dirty="0" err="1"/>
              <a:t>culoarea</a:t>
            </a:r>
            <a:r>
              <a:rPr lang="en-US" sz="1200" dirty="0"/>
              <a:t> </a:t>
            </a:r>
            <a:r>
              <a:rPr lang="en-US" sz="1200" dirty="0" err="1"/>
              <a:t>în</a:t>
            </a:r>
            <a:r>
              <a:rPr lang="en-US" sz="1200" dirty="0"/>
              <a:t> </a:t>
            </a:r>
            <a:r>
              <a:rPr lang="en-US" sz="1200" dirty="0" err="1"/>
              <a:t>acelaşi</a:t>
            </a:r>
            <a:r>
              <a:rPr lang="en-US" sz="1200" dirty="0"/>
              <a:t> </a:t>
            </a:r>
            <a:r>
              <a:rPr lang="en-US" sz="1200" dirty="0" err="1"/>
              <a:t>timp</a:t>
            </a:r>
            <a:endParaRPr lang="en-US" sz="12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802929B-E644-5F45-F374-DA5C4CD8BCFF}"/>
              </a:ext>
            </a:extLst>
          </p:cNvPr>
          <p:cNvGrpSpPr/>
          <p:nvPr/>
        </p:nvGrpSpPr>
        <p:grpSpPr>
          <a:xfrm>
            <a:off x="6010610" y="1417495"/>
            <a:ext cx="2610996" cy="4443684"/>
            <a:chOff x="4982699" y="-444839"/>
            <a:chExt cx="1998000" cy="3400419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4D7F500E-FD9A-AC42-B848-C5CEFB3C93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3904" b="36514"/>
            <a:stretch/>
          </p:blipFill>
          <p:spPr>
            <a:xfrm>
              <a:off x="4982699" y="-444839"/>
              <a:ext cx="1998000" cy="3400419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E683F5A-8CAC-7C18-7852-4E5D90D4B345}"/>
                </a:ext>
              </a:extLst>
            </p:cNvPr>
            <p:cNvSpPr/>
            <p:nvPr/>
          </p:nvSpPr>
          <p:spPr>
            <a:xfrm>
              <a:off x="6838873" y="-444839"/>
              <a:ext cx="141826" cy="4547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99328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6/20/2023)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1785</TotalTime>
  <Words>486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Helvetica Neue</vt:lpstr>
      <vt:lpstr>Wingdings 2</vt:lpstr>
      <vt:lpstr>Dividend</vt:lpstr>
      <vt:lpstr>INTRODUCEREA EVENIMENTELOR</vt:lpstr>
      <vt:lpstr>OBIECTIVELE LECȚIEI</vt:lpstr>
      <vt:lpstr>CE SUNT EVENIMENTELE</vt:lpstr>
      <vt:lpstr>BLOCURI DE EVENIMENTE</vt:lpstr>
      <vt:lpstr>Când începe programul</vt:lpstr>
      <vt:lpstr>TRIMITEREA MESAJELOR</vt:lpstr>
      <vt:lpstr>Activarea senzorilor</vt:lpstr>
      <vt:lpstr>CREDITE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marinela</cp:lastModifiedBy>
  <cp:revision>159</cp:revision>
  <dcterms:created xsi:type="dcterms:W3CDTF">2016-07-04T02:35:12Z</dcterms:created>
  <dcterms:modified xsi:type="dcterms:W3CDTF">2023-08-18T05:12:05Z</dcterms:modified>
</cp:coreProperties>
</file>