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0"/>
  </p:notesMasterIdLst>
  <p:handoutMasterIdLst>
    <p:handoutMasterId r:id="rId11"/>
  </p:handoutMasterIdLst>
  <p:sldIdLst>
    <p:sldId id="275" r:id="rId2"/>
    <p:sldId id="257" r:id="rId3"/>
    <p:sldId id="282" r:id="rId4"/>
    <p:sldId id="283" r:id="rId5"/>
    <p:sldId id="284" r:id="rId6"/>
    <p:sldId id="285" r:id="rId7"/>
    <p:sldId id="286" r:id="rId8"/>
    <p:sldId id="28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37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28356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2EEB79F2-6052-9D4C-A59F-05269E34E813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1838268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4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23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87FD14-F77A-214B-86CD-BBA7965B175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05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FCF0DF-84FA-9A4C-9564-FE0810DEFBA6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494E9E2-6746-2C49-B8EC-7C4DE0DF2F9B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725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D5E46F9-72E8-9A43-A0BB-F7DC3B2A1E14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B98763D-D3DC-2944-886D-E2D8F700E9F6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6C2875-5DE0-C34A-827E-3CBC0ED8AE76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144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7EEFFFF-E2B4-5F49-9ACB-FB89C235D5CF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09AF34BC-E0F0-514C-AC51-BBA17F5E86EA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4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796307-FBF7-3349-B0AF-1D9547AEA86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C1030C2-90D5-5F40-9280-DD02A0C807D9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6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5/12/2023)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5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25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9E55BDA-7A54-5646-BE64-33DF35C418C3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78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754" y="2681752"/>
            <a:ext cx="8528356" cy="1321681"/>
          </a:xfrm>
        </p:spPr>
        <p:txBody>
          <a:bodyPr>
            <a:normAutofit/>
          </a:bodyPr>
          <a:lstStyle/>
          <a:p>
            <a:r>
              <a:rPr lang="ro-RO" sz="3200"/>
              <a:t>Introducere - </a:t>
            </a:r>
            <a:r>
              <a:rPr lang="ro-RO" sz="3200" dirty="0"/>
              <a:t>senzorul de distanță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de</a:t>
            </a:r>
            <a:r>
              <a:rPr lang="en-US" dirty="0"/>
              <a:t> SANJAY </a:t>
            </a:r>
            <a:r>
              <a:rPr lang="ro-RO" dirty="0"/>
              <a:t>și</a:t>
            </a:r>
            <a:r>
              <a:rPr lang="en-US" dirty="0"/>
              <a:t>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E20089C-B1D3-09D7-0141-69905EC56DC1}"/>
              </a:ext>
            </a:extLst>
          </p:cNvPr>
          <p:cNvSpPr/>
          <p:nvPr/>
        </p:nvSpPr>
        <p:spPr>
          <a:xfrm>
            <a:off x="2621721" y="5901635"/>
            <a:ext cx="3900558" cy="331304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Aceast</a:t>
            </a:r>
            <a:r>
              <a:rPr lang="ro-RO" sz="1600" dirty="0"/>
              <a:t>ă lecție folosește software SPIKE 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ro-RO" dirty="0"/>
              <a:t>Învață cum să folosești senzorul de distanță</a:t>
            </a:r>
            <a:endParaRPr lang="en-US" dirty="0"/>
          </a:p>
          <a:p>
            <a:r>
              <a:rPr lang="ro-RO" dirty="0"/>
              <a:t>Învață cum să folosești block-ul Așteaptă Până Când</a:t>
            </a:r>
            <a:endParaRPr lang="en-US" dirty="0"/>
          </a:p>
          <a:p>
            <a:r>
              <a:rPr lang="ro-RO" dirty="0"/>
              <a:t>Notă</a:t>
            </a:r>
            <a:r>
              <a:rPr lang="en-US" dirty="0"/>
              <a:t>:  </a:t>
            </a:r>
            <a:r>
              <a:rPr lang="ro-RO" dirty="0"/>
              <a:t>Deși imaginile din aceste lecții arată Spike Prime, blocurile de cod sunt aceleași pentru Robot Inventor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 descr="A close up of a camera&#10;&#10;Description automatically generated">
            <a:extLst>
              <a:ext uri="{FF2B5EF4-FFF2-40B4-BE49-F238E27FC236}">
                <a16:creationId xmlns:a16="http://schemas.microsoft.com/office/drawing/2014/main" id="{E4588658-2FF0-4103-8C6D-E0A4B2B390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053" t="17685" r="17158" b="20701"/>
          <a:stretch/>
        </p:blipFill>
        <p:spPr>
          <a:xfrm>
            <a:off x="2523701" y="3429000"/>
            <a:ext cx="3837652" cy="254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77B91-5784-4E91-9C03-6CCEE60E2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Ce este senzorul de distanță?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537FE9-7847-4B91-95F5-564B8DEE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55C57D-BB07-475A-9A11-D44BE043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26EA95B-5BBE-4D2F-881C-EC2D7679C66A}"/>
              </a:ext>
            </a:extLst>
          </p:cNvPr>
          <p:cNvSpPr txBox="1">
            <a:spLocks/>
          </p:cNvSpPr>
          <p:nvPr/>
        </p:nvSpPr>
        <p:spPr>
          <a:xfrm>
            <a:off x="155088" y="1140006"/>
            <a:ext cx="4883637" cy="50826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dirty="0"/>
              <a:t>Acesta măsoară distanța până la un obiect sau o suprafață folosind tehnologie ultrasonică.</a:t>
            </a:r>
            <a:endParaRPr lang="en-US" dirty="0"/>
          </a:p>
          <a:p>
            <a:r>
              <a:rPr lang="ro-RO" dirty="0"/>
              <a:t>De asemenea, se regăsesc o serie de lumini în jurul senzorului ultrasonic (4 segmente) care pot fi programate individual (vezi Lecția despre lumini).</a:t>
            </a:r>
            <a:endParaRPr lang="en-US" dirty="0"/>
          </a:p>
          <a:p>
            <a:r>
              <a:rPr lang="ro-RO" dirty="0"/>
              <a:t>Senzorul poate detecta distanțe din intervalul 50 – 2000mm.</a:t>
            </a:r>
            <a:endParaRPr lang="en-US" dirty="0"/>
          </a:p>
          <a:p>
            <a:r>
              <a:rPr lang="ro-RO" dirty="0"/>
              <a:t>Există o capacitate de detecție rapidă pentru intervalul 50 – 300mm.</a:t>
            </a:r>
            <a:endParaRPr lang="en-US" dirty="0"/>
          </a:p>
        </p:txBody>
      </p:sp>
      <p:pic>
        <p:nvPicPr>
          <p:cNvPr id="6" name="Picture 5" descr="A close up of a camera&#10;&#10;Description automatically generated">
            <a:extLst>
              <a:ext uri="{FF2B5EF4-FFF2-40B4-BE49-F238E27FC236}">
                <a16:creationId xmlns:a16="http://schemas.microsoft.com/office/drawing/2014/main" id="{5408F1E8-EB61-4832-B571-7DBDC23604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053" t="17685" r="17158" b="20701"/>
          <a:stretch/>
        </p:blipFill>
        <p:spPr>
          <a:xfrm>
            <a:off x="4889634" y="1617043"/>
            <a:ext cx="3837652" cy="254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563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DB529-6322-4163-B7BB-C26CB1454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Cum programezi senzorul de distanță?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09D69-8080-49F0-83A7-CE01031A9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8767036" cy="5082601"/>
          </a:xfrm>
        </p:spPr>
        <p:txBody>
          <a:bodyPr>
            <a:normAutofit/>
          </a:bodyPr>
          <a:lstStyle/>
          <a:p>
            <a:r>
              <a:rPr lang="ro-RO" dirty="0"/>
              <a:t>Senzorul de distanță poate măsura distanța până la un obiect sau o suprafață folosind ultrasonicul.</a:t>
            </a:r>
            <a:endParaRPr lang="en-US" dirty="0"/>
          </a:p>
          <a:p>
            <a:r>
              <a:rPr lang="ro-RO" dirty="0"/>
              <a:t>Poți de asemenea să programezi luminile din jurul senzorului.  Acest lucru este dezvoltat în altă lecție.</a:t>
            </a:r>
            <a:endParaRPr lang="en-US" dirty="0"/>
          </a:p>
          <a:p>
            <a:r>
              <a:rPr lang="ro-RO" dirty="0"/>
              <a:t>Unitățile de măsură pot fi procente, centimetri sau inchi.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D42F2-83E1-4B1D-AF71-E324E7695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51D2E8-265D-4F74-8563-4CE93FD8D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815C52-965E-4566-BAFE-200AD12283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876" y="2982587"/>
            <a:ext cx="4991100" cy="16573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88DA3DE-162A-4EA6-9171-4E3A9B10ED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8210" y="2939724"/>
            <a:ext cx="37242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69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131B8-A124-4A93-ABD5-B22BFFE05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Provocarea i</a:t>
            </a:r>
            <a:r>
              <a:rPr lang="en-US" dirty="0"/>
              <a:t>: </a:t>
            </a:r>
            <a:r>
              <a:rPr lang="ro-RO" dirty="0"/>
              <a:t> departe de zid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ECDA4-F61B-43CC-8476-7FAC9E40B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7119219" cy="5082601"/>
          </a:xfrm>
        </p:spPr>
        <p:txBody>
          <a:bodyPr>
            <a:normAutofit fontScale="85000" lnSpcReduction="20000"/>
          </a:bodyPr>
          <a:lstStyle/>
          <a:p>
            <a:r>
              <a:rPr lang="ro-RO" dirty="0"/>
              <a:t>Vrei să descoperi o deschidere. Folosește senzorul de distanță (montat pe partea laterală a robotului Droid Bot IV) pentru a localiza deschiderea.</a:t>
            </a:r>
            <a:endParaRPr lang="en-US" dirty="0"/>
          </a:p>
          <a:p>
            <a:r>
              <a:rPr lang="ro-RO" dirty="0"/>
              <a:t>Programează robotul să meargă înainte până când se află la mai puțin de 20cm de perete.</a:t>
            </a:r>
            <a:endParaRPr lang="en-US" dirty="0"/>
          </a:p>
          <a:p>
            <a:r>
              <a:rPr lang="ro-RO" dirty="0"/>
              <a:t>Va fi nevoie să folosești block-ul Așteaptă Până Când și block-ul Boolean pentru senzorul de distanță.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ro-RO" b="1" dirty="0"/>
          </a:p>
          <a:p>
            <a:r>
              <a:rPr lang="ro-RO" b="1" dirty="0"/>
              <a:t>Pseudocod</a:t>
            </a:r>
            <a:r>
              <a:rPr lang="en-US" b="1" dirty="0"/>
              <a:t>:</a:t>
            </a:r>
          </a:p>
          <a:p>
            <a:pPr lvl="1"/>
            <a:r>
              <a:rPr lang="ro-RO" dirty="0"/>
              <a:t>Setează </a:t>
            </a:r>
            <a:r>
              <a:rPr lang="ro-RO" b="1" dirty="0"/>
              <a:t>mișcarea motoarelor </a:t>
            </a:r>
            <a:r>
              <a:rPr lang="ro-RO" dirty="0"/>
              <a:t>pentru robot (A și E pentru Droid Bot IV și robotul ADB). </a:t>
            </a:r>
          </a:p>
          <a:p>
            <a:pPr lvl="1"/>
            <a:r>
              <a:rPr lang="ro-RO" dirty="0"/>
              <a:t>Setează </a:t>
            </a:r>
            <a:r>
              <a:rPr lang="ro-RO" b="1" dirty="0"/>
              <a:t>viteza de mișcare </a:t>
            </a:r>
            <a:r>
              <a:rPr lang="ro-RO" dirty="0"/>
              <a:t>pentru robot.</a:t>
            </a:r>
            <a:endParaRPr lang="en-US" dirty="0"/>
          </a:p>
          <a:p>
            <a:pPr lvl="1"/>
            <a:r>
              <a:rPr lang="ro-RO" dirty="0"/>
              <a:t>Începe</a:t>
            </a:r>
            <a:r>
              <a:rPr lang="ro-RO" b="1" dirty="0"/>
              <a:t> mișcarea înainte.</a:t>
            </a:r>
            <a:endParaRPr lang="en-US" b="1" dirty="0"/>
          </a:p>
          <a:p>
            <a:pPr lvl="1"/>
            <a:r>
              <a:rPr lang="ro-RO" dirty="0"/>
              <a:t>Folosește block-ul </a:t>
            </a:r>
            <a:r>
              <a:rPr lang="ro-RO" b="1" dirty="0"/>
              <a:t>Așteaptă Până Când </a:t>
            </a:r>
            <a:r>
              <a:rPr lang="ro-RO" dirty="0"/>
              <a:t>pentru a aștepta ca senzorul să detecteze o distanță mai mică de 20cm.</a:t>
            </a:r>
            <a:endParaRPr lang="en-US" dirty="0"/>
          </a:p>
          <a:p>
            <a:pPr lvl="1"/>
            <a:r>
              <a:rPr lang="ro-RO" b="1" dirty="0"/>
              <a:t>Oprește mișcarea.</a:t>
            </a:r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325A48-9D7A-4696-B0C8-B6078A4DE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522AC-DD5B-4539-BD50-F97C1ABF9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EA7026-C583-4A94-8A85-D14F383C1728}"/>
              </a:ext>
            </a:extLst>
          </p:cNvPr>
          <p:cNvSpPr/>
          <p:nvPr/>
        </p:nvSpPr>
        <p:spPr>
          <a:xfrm>
            <a:off x="7343060" y="3667031"/>
            <a:ext cx="254984" cy="12087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EDBF67-4E10-404E-841B-9E3E6D438885}"/>
              </a:ext>
            </a:extLst>
          </p:cNvPr>
          <p:cNvGrpSpPr/>
          <p:nvPr/>
        </p:nvGrpSpPr>
        <p:grpSpPr>
          <a:xfrm rot="10800000">
            <a:off x="7920246" y="2449886"/>
            <a:ext cx="660559" cy="790597"/>
            <a:chOff x="6310708" y="2223671"/>
            <a:chExt cx="809489" cy="898563"/>
          </a:xfrm>
        </p:grpSpPr>
        <p:sp>
          <p:nvSpPr>
            <p:cNvPr id="9" name="Rounded Rectangle 27">
              <a:extLst>
                <a:ext uri="{FF2B5EF4-FFF2-40B4-BE49-F238E27FC236}">
                  <a16:creationId xmlns:a16="http://schemas.microsoft.com/office/drawing/2014/main" id="{4B824055-D0BF-49D8-9D78-095FB104CE2E}"/>
                </a:ext>
              </a:extLst>
            </p:cNvPr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rgbClr val="FFD5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" name="Rounded Rectangle 28">
              <a:extLst>
                <a:ext uri="{FF2B5EF4-FFF2-40B4-BE49-F238E27FC236}">
                  <a16:creationId xmlns:a16="http://schemas.microsoft.com/office/drawing/2014/main" id="{5F6B81A4-B3A8-4418-9A0A-6C8D6833DF9D}"/>
                </a:ext>
              </a:extLst>
            </p:cNvPr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11" name="Rounded Rectangle 29">
              <a:extLst>
                <a:ext uri="{FF2B5EF4-FFF2-40B4-BE49-F238E27FC236}">
                  <a16:creationId xmlns:a16="http://schemas.microsoft.com/office/drawing/2014/main" id="{50C217AE-E33E-41A7-8096-7CD454B24BC1}"/>
                </a:ext>
              </a:extLst>
            </p:cNvPr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FC8BB9E-3DA6-42AF-BE86-CA9DD8AD4C7F}"/>
              </a:ext>
            </a:extLst>
          </p:cNvPr>
          <p:cNvGrpSpPr/>
          <p:nvPr/>
        </p:nvGrpSpPr>
        <p:grpSpPr>
          <a:xfrm>
            <a:off x="8071086" y="2698583"/>
            <a:ext cx="157356" cy="401934"/>
            <a:chOff x="8464250" y="5024176"/>
            <a:chExt cx="157356" cy="40193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C0A9B97-44D1-430A-BE90-6FEE7949FB3A}"/>
                </a:ext>
              </a:extLst>
            </p:cNvPr>
            <p:cNvSpPr/>
            <p:nvPr/>
          </p:nvSpPr>
          <p:spPr>
            <a:xfrm>
              <a:off x="8464250" y="5024176"/>
              <a:ext cx="157356" cy="40193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C0C4FF-1AE8-4F45-981E-1912FEE3D925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464250" y="5074538"/>
              <a:ext cx="146304" cy="146304"/>
            </a:xfrm>
            <a:prstGeom prst="ellipse">
              <a:avLst/>
            </a:prstGeom>
            <a:solidFill>
              <a:schemeClr val="tx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7704246-B3FD-437D-9C7C-9302A3FF90E9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465930" y="5236986"/>
              <a:ext cx="146304" cy="146304"/>
            </a:xfrm>
            <a:prstGeom prst="ellipse">
              <a:avLst/>
            </a:prstGeom>
            <a:solidFill>
              <a:schemeClr val="tx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EC39A4D-3454-471A-A859-B4A66F633CE5}"/>
              </a:ext>
            </a:extLst>
          </p:cNvPr>
          <p:cNvCxnSpPr>
            <a:cxnSpLocks/>
          </p:cNvCxnSpPr>
          <p:nvPr/>
        </p:nvCxnSpPr>
        <p:spPr>
          <a:xfrm>
            <a:off x="8286094" y="3335427"/>
            <a:ext cx="0" cy="1527350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C67A3DF-4EF2-488A-A729-8381FCD4FD41}"/>
              </a:ext>
            </a:extLst>
          </p:cNvPr>
          <p:cNvCxnSpPr>
            <a:cxnSpLocks/>
          </p:cNvCxnSpPr>
          <p:nvPr/>
        </p:nvCxnSpPr>
        <p:spPr>
          <a:xfrm flipH="1">
            <a:off x="7657348" y="4213227"/>
            <a:ext cx="54300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B692936-7EBA-4AF0-A95E-6E7AF2F31277}"/>
              </a:ext>
            </a:extLst>
          </p:cNvPr>
          <p:cNvSpPr txBox="1"/>
          <p:nvPr/>
        </p:nvSpPr>
        <p:spPr>
          <a:xfrm>
            <a:off x="7566986" y="4193131"/>
            <a:ext cx="723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20cm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82136E7-EE3A-4889-8EBE-A44E1B7E3C86}"/>
              </a:ext>
            </a:extLst>
          </p:cNvPr>
          <p:cNvSpPr/>
          <p:nvPr/>
        </p:nvSpPr>
        <p:spPr>
          <a:xfrm>
            <a:off x="7327044" y="1757582"/>
            <a:ext cx="254984" cy="11334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5B21ACC-5BA1-9768-B258-C0F423341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858" y="2911393"/>
            <a:ext cx="6215768" cy="88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06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7769A5D-C66A-B00D-A1D9-1B55D2DC4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26" y="2423266"/>
            <a:ext cx="4968556" cy="337702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AE1277-A831-4459-A239-C8A79F383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85006"/>
            <a:ext cx="8746864" cy="752706"/>
          </a:xfrm>
        </p:spPr>
        <p:txBody>
          <a:bodyPr/>
          <a:lstStyle/>
          <a:p>
            <a:r>
              <a:rPr lang="ro-RO" dirty="0"/>
              <a:t>Provocarea i: soluție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271D-6A4E-4703-ACE7-47069DC4F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8F872-D7AC-41E0-81C5-4001602F2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7C6BF7-720D-8720-7EA5-042D5709970D}"/>
              </a:ext>
            </a:extLst>
          </p:cNvPr>
          <p:cNvSpPr/>
          <p:nvPr/>
        </p:nvSpPr>
        <p:spPr>
          <a:xfrm>
            <a:off x="175260" y="1149819"/>
            <a:ext cx="8325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/>
              <a:t>În lecțiile precedente, ai învățat să configurezi robotul. Primul set de block-uri setează mișcarea motoarelor și viteza. ( Vezi Lecția despre Configurarea Robotului.)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388B2D-D6F8-8F73-3173-249C6DB613A3}"/>
              </a:ext>
            </a:extLst>
          </p:cNvPr>
          <p:cNvSpPr txBox="1"/>
          <p:nvPr/>
        </p:nvSpPr>
        <p:spPr>
          <a:xfrm>
            <a:off x="5439984" y="1832476"/>
            <a:ext cx="342936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o-RO" b="1" dirty="0"/>
              <a:t>Notă</a:t>
            </a:r>
            <a:r>
              <a:rPr lang="en-US" b="1" dirty="0"/>
              <a:t>: </a:t>
            </a:r>
            <a:r>
              <a:rPr lang="ro-RO" dirty="0"/>
              <a:t>50% este viteza implicită astfel că block-ul de setare a vitezei poate fi omis.  Acesta este inclus pentru ajustarea mișcării la nevoie.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48A541-28DE-4451-C09E-A770AA6ED410}"/>
              </a:ext>
            </a:extLst>
          </p:cNvPr>
          <p:cNvSpPr txBox="1"/>
          <p:nvPr/>
        </p:nvSpPr>
        <p:spPr>
          <a:xfrm>
            <a:off x="5263118" y="3351815"/>
            <a:ext cx="369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Configurează robotul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CB41A5-D868-AF6F-91B7-78B2F0484E1C}"/>
              </a:ext>
            </a:extLst>
          </p:cNvPr>
          <p:cNvSpPr txBox="1"/>
          <p:nvPr/>
        </p:nvSpPr>
        <p:spPr>
          <a:xfrm>
            <a:off x="5263118" y="4129839"/>
            <a:ext cx="369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Începe mișcarea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312ABF6-52CF-613F-DE4E-387E860131DB}"/>
              </a:ext>
            </a:extLst>
          </p:cNvPr>
          <p:cNvSpPr txBox="1"/>
          <p:nvPr/>
        </p:nvSpPr>
        <p:spPr>
          <a:xfrm>
            <a:off x="5263117" y="4557969"/>
            <a:ext cx="4014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Așteaptă până când senzorul detectează o distanță mai mică de 20cm.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447955-12A8-2703-2C79-E817A4BF67B0}"/>
              </a:ext>
            </a:extLst>
          </p:cNvPr>
          <p:cNvSpPr txBox="1"/>
          <p:nvPr/>
        </p:nvSpPr>
        <p:spPr>
          <a:xfrm>
            <a:off x="5263118" y="5203340"/>
            <a:ext cx="369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Oprește mișcarea</a:t>
            </a:r>
            <a:endParaRPr lang="en-US" dirty="0"/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9A748535-563F-0DCA-525D-F3DDA1E29D93}"/>
              </a:ext>
            </a:extLst>
          </p:cNvPr>
          <p:cNvSpPr/>
          <p:nvPr/>
        </p:nvSpPr>
        <p:spPr>
          <a:xfrm>
            <a:off x="3402494" y="3033493"/>
            <a:ext cx="199836" cy="1111478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34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91A86-4B90-44A6-A2A3-204EDF3DF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extensie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A0AF1-1019-4768-ADE8-15641623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5919234" cy="5082601"/>
          </a:xfrm>
        </p:spPr>
        <p:txBody>
          <a:bodyPr/>
          <a:lstStyle/>
          <a:p>
            <a:endParaRPr lang="ro-RO" dirty="0"/>
          </a:p>
          <a:p>
            <a:r>
              <a:rPr lang="ro-RO" dirty="0"/>
              <a:t>Odată ce descoperi zidul, programează robotul să meargă înapoi și mergi prin deschidere.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1309D1-9271-47FE-BA26-515068749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9D7583-93A8-44F9-843D-D6EB466B9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F759E0-3AB0-49AB-8004-B6739C63970E}"/>
              </a:ext>
            </a:extLst>
          </p:cNvPr>
          <p:cNvSpPr/>
          <p:nvPr/>
        </p:nvSpPr>
        <p:spPr>
          <a:xfrm>
            <a:off x="7301377" y="4360993"/>
            <a:ext cx="254984" cy="12087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E211975-25FA-4EE3-9380-96300A2BFE8D}"/>
              </a:ext>
            </a:extLst>
          </p:cNvPr>
          <p:cNvGrpSpPr/>
          <p:nvPr/>
        </p:nvGrpSpPr>
        <p:grpSpPr>
          <a:xfrm rot="16200000">
            <a:off x="7753136" y="3380126"/>
            <a:ext cx="660559" cy="790597"/>
            <a:chOff x="6310708" y="2223671"/>
            <a:chExt cx="809489" cy="898563"/>
          </a:xfrm>
        </p:grpSpPr>
        <p:sp>
          <p:nvSpPr>
            <p:cNvPr id="8" name="Rounded Rectangle 27">
              <a:extLst>
                <a:ext uri="{FF2B5EF4-FFF2-40B4-BE49-F238E27FC236}">
                  <a16:creationId xmlns:a16="http://schemas.microsoft.com/office/drawing/2014/main" id="{C648574A-9567-4264-8175-564155DD84C1}"/>
                </a:ext>
              </a:extLst>
            </p:cNvPr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rgbClr val="FFD5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9" name="Rounded Rectangle 28">
              <a:extLst>
                <a:ext uri="{FF2B5EF4-FFF2-40B4-BE49-F238E27FC236}">
                  <a16:creationId xmlns:a16="http://schemas.microsoft.com/office/drawing/2014/main" id="{6245DD39-AA3C-418F-818B-155C08DBAC1E}"/>
                </a:ext>
              </a:extLst>
            </p:cNvPr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10" name="Rounded Rectangle 29">
              <a:extLst>
                <a:ext uri="{FF2B5EF4-FFF2-40B4-BE49-F238E27FC236}">
                  <a16:creationId xmlns:a16="http://schemas.microsoft.com/office/drawing/2014/main" id="{DA68CB0F-31B7-4194-9AF7-D87893AA80E2}"/>
                </a:ext>
              </a:extLst>
            </p:cNvPr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DD576C7-ACD5-48AF-9F71-A7669E47CD18}"/>
              </a:ext>
            </a:extLst>
          </p:cNvPr>
          <p:cNvGrpSpPr/>
          <p:nvPr/>
        </p:nvGrpSpPr>
        <p:grpSpPr>
          <a:xfrm rot="5400000">
            <a:off x="7854010" y="3470507"/>
            <a:ext cx="157356" cy="401934"/>
            <a:chOff x="8464250" y="5024176"/>
            <a:chExt cx="157356" cy="40193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9C25DD-FC75-4CFA-A08B-F5CD0838F9E7}"/>
                </a:ext>
              </a:extLst>
            </p:cNvPr>
            <p:cNvSpPr/>
            <p:nvPr/>
          </p:nvSpPr>
          <p:spPr>
            <a:xfrm>
              <a:off x="8464250" y="5024176"/>
              <a:ext cx="157356" cy="40193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BBED859-8900-4502-84BB-38F9A8F684A6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464250" y="5074538"/>
              <a:ext cx="146304" cy="146304"/>
            </a:xfrm>
            <a:prstGeom prst="ellipse">
              <a:avLst/>
            </a:prstGeom>
            <a:solidFill>
              <a:schemeClr val="tx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DE8A3C7-749C-4FBE-B989-445542A0BC57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465930" y="5236986"/>
              <a:ext cx="146304" cy="146304"/>
            </a:xfrm>
            <a:prstGeom prst="ellipse">
              <a:avLst/>
            </a:prstGeom>
            <a:solidFill>
              <a:schemeClr val="tx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3E65E0B-58B8-4E70-8B99-F91C535F808B}"/>
              </a:ext>
            </a:extLst>
          </p:cNvPr>
          <p:cNvSpPr/>
          <p:nvPr/>
        </p:nvSpPr>
        <p:spPr>
          <a:xfrm>
            <a:off x="7285361" y="1930269"/>
            <a:ext cx="254984" cy="11334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DFE1D78-B199-4787-9EAC-EB07099A608C}"/>
              </a:ext>
            </a:extLst>
          </p:cNvPr>
          <p:cNvCxnSpPr>
            <a:cxnSpLocks/>
          </p:cNvCxnSpPr>
          <p:nvPr/>
        </p:nvCxnSpPr>
        <p:spPr>
          <a:xfrm flipH="1">
            <a:off x="6339829" y="3730056"/>
            <a:ext cx="1200516" cy="0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433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credite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a fost creată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pentru</a:t>
            </a:r>
            <a:r>
              <a:rPr lang="en-US" sz="1600" dirty="0"/>
              <a:t> Prime Lessons</a:t>
            </a:r>
            <a:r>
              <a:rPr lang="ro-RO" sz="1600" dirty="0"/>
              <a:t>.</a:t>
            </a:r>
            <a:endParaRPr lang="en-US" sz="1600" dirty="0"/>
          </a:p>
          <a:p>
            <a:r>
              <a:rPr lang="ro-RO" sz="1600" dirty="0"/>
              <a:t>Mai multe lecții sunt disponibile la </a:t>
            </a:r>
            <a:r>
              <a:rPr lang="en-US" sz="1600" dirty="0">
                <a:hlinkClick r:id="rId2"/>
              </a:rPr>
              <a:t>www.primelessons.org</a:t>
            </a:r>
            <a:r>
              <a:rPr lang="ro-RO" sz="1600" dirty="0"/>
              <a:t>.</a:t>
            </a:r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1193</TotalTime>
  <Words>603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Helvetica Neue</vt:lpstr>
      <vt:lpstr>Wingdings 2</vt:lpstr>
      <vt:lpstr>Dividend</vt:lpstr>
      <vt:lpstr>Introducere - senzorul de distanță</vt:lpstr>
      <vt:lpstr>Obiectivele lecției</vt:lpstr>
      <vt:lpstr>Ce este senzorul de distanță?</vt:lpstr>
      <vt:lpstr>Cum programezi senzorul de distanță?</vt:lpstr>
      <vt:lpstr>Provocarea i:  departe de zid</vt:lpstr>
      <vt:lpstr>Provocarea i: soluție</vt:lpstr>
      <vt:lpstr>extensie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159</cp:revision>
  <dcterms:created xsi:type="dcterms:W3CDTF">2016-07-04T02:35:12Z</dcterms:created>
  <dcterms:modified xsi:type="dcterms:W3CDTF">2023-08-19T16:18:51Z</dcterms:modified>
</cp:coreProperties>
</file>