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12"/>
  </p:notesMasterIdLst>
  <p:handoutMasterIdLst>
    <p:handoutMasterId r:id="rId13"/>
  </p:handoutMasterIdLst>
  <p:sldIdLst>
    <p:sldId id="275" r:id="rId2"/>
    <p:sldId id="257" r:id="rId3"/>
    <p:sldId id="417" r:id="rId4"/>
    <p:sldId id="411" r:id="rId5"/>
    <p:sldId id="412" r:id="rId6"/>
    <p:sldId id="413" r:id="rId7"/>
    <p:sldId id="416" r:id="rId8"/>
    <p:sldId id="415" r:id="rId9"/>
    <p:sldId id="414" r:id="rId10"/>
    <p:sldId id="28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B09B"/>
    <a:srgbClr val="FFD500"/>
    <a:srgbClr val="0EAE9F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3"/>
  </p:normalViewPr>
  <p:slideViewPr>
    <p:cSldViewPr snapToGrid="0" snapToObjects="1">
      <p:cViewPr varScale="1">
        <p:scale>
          <a:sx n="85" d="100"/>
          <a:sy n="85" d="100"/>
        </p:scale>
        <p:origin x="137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28356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A1993CEE-2C71-0548-AF40-EF62288B166D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2597074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25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138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9AEBED9-230D-9743-8E17-0270D1A41F5D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025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12B08F-7DE4-BC4B-A70C-0ADF01B64512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C75D493-8E7A-DE48-A571-E2F2EA51518A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51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57D508-0880-9B4F-ABE5-5E7BF981E08B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3406BCA-4237-BE46-84B0-103D94A95B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6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F1F95E-BE5D-A444-8666-F20184AC9A44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626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1DE5444-ED74-BE4C-8C25-E457BB0B2F96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B9926F00-9FC0-7B4B-BA7B-EECE8D1F37CD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625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291DC4-EBE2-AB43-81E5-72A787ADDF92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F2BD962-22E4-1043-AAED-D51B1D99901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7447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SPIKE Prime Lessons (primelessons.org) CC-BY-NC-SA.  (Last edit: 5/12/2023)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26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04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71412C-AA5D-D240-8F54-94E8CDE1949A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348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754" y="3041182"/>
            <a:ext cx="8528356" cy="1016881"/>
          </a:xfrm>
        </p:spPr>
        <p:txBody>
          <a:bodyPr/>
          <a:lstStyle/>
          <a:p>
            <a:r>
              <a:rPr lang="ro-RO" dirty="0"/>
              <a:t>î</a:t>
            </a:r>
            <a:r>
              <a:rPr lang="en-US" dirty="0" err="1"/>
              <a:t>ntoarceri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precise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SANJAY AND ARVIND SESHAN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9D96555-0B9D-4334-6D55-CB699E3A2A5F}"/>
              </a:ext>
            </a:extLst>
          </p:cNvPr>
          <p:cNvSpPr/>
          <p:nvPr/>
        </p:nvSpPr>
        <p:spPr>
          <a:xfrm>
            <a:off x="2621721" y="5901635"/>
            <a:ext cx="3900558" cy="331304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/>
              <a:t>Această lecție utilizează soft-ul </a:t>
            </a:r>
            <a:r>
              <a:rPr lang="en-US" dirty="0"/>
              <a:t>SPIKE 3 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de SPIKE Prime a fost realizată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ro-RO" sz="1600" dirty="0"/>
              <a:t>.</a:t>
            </a:r>
          </a:p>
          <a:p>
            <a:r>
              <a:rPr lang="ro-RO" sz="1600" dirty="0"/>
              <a:t>Mai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10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335783"/>
            <a:ext cx="8746864" cy="752706"/>
          </a:xfrm>
        </p:spPr>
        <p:txBody>
          <a:bodyPr/>
          <a:lstStyle/>
          <a:p>
            <a:r>
              <a:rPr lang="en-US" dirty="0" err="1"/>
              <a:t>Obiectivele</a:t>
            </a:r>
            <a:r>
              <a:rPr lang="en-US" dirty="0"/>
              <a:t> </a:t>
            </a:r>
            <a:r>
              <a:rPr lang="en-US" dirty="0" err="1"/>
              <a:t>lec</a:t>
            </a:r>
            <a:r>
              <a:rPr lang="ro-RO" dirty="0"/>
              <a:t>ț</a:t>
            </a:r>
            <a:r>
              <a:rPr lang="en-US" dirty="0" err="1"/>
              <a:t>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7"/>
            <a:ext cx="8831580" cy="1782487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Afla</a:t>
            </a:r>
            <a:r>
              <a:rPr lang="ro-RO" dirty="0">
                <a:solidFill>
                  <a:schemeClr val="tx1"/>
                </a:solidFill>
              </a:rPr>
              <a:t>ț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cum s</a:t>
            </a:r>
            <a:r>
              <a:rPr lang="ro-RO" dirty="0">
                <a:solidFill>
                  <a:schemeClr val="tx1"/>
                </a:solidFill>
              </a:rPr>
              <a:t>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o-RO" dirty="0">
                <a:solidFill>
                  <a:schemeClr val="tx1"/>
                </a:solidFill>
              </a:rPr>
              <a:t>î</a:t>
            </a:r>
            <a:r>
              <a:rPr lang="en-US" dirty="0" err="1">
                <a:solidFill>
                  <a:schemeClr val="tx1"/>
                </a:solidFill>
              </a:rPr>
              <a:t>mbun</a:t>
            </a:r>
            <a:r>
              <a:rPr lang="ro-RO" dirty="0">
                <a:solidFill>
                  <a:schemeClr val="tx1"/>
                </a:solidFill>
              </a:rPr>
              <a:t>ă</a:t>
            </a:r>
            <a:r>
              <a:rPr lang="en-US" dirty="0">
                <a:solidFill>
                  <a:schemeClr val="tx1"/>
                </a:solidFill>
              </a:rPr>
              <a:t>t</a:t>
            </a:r>
            <a:r>
              <a:rPr lang="ro-RO" dirty="0">
                <a:solidFill>
                  <a:schemeClr val="tx1"/>
                </a:solidFill>
              </a:rPr>
              <a:t>ăț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ro-RO" dirty="0">
                <a:solidFill>
                  <a:schemeClr val="tx1"/>
                </a:solidFill>
              </a:rPr>
              <a:t>ț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precizia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o-RO" dirty="0">
                <a:solidFill>
                  <a:schemeClr val="tx1"/>
                </a:solidFill>
              </a:rPr>
              <a:t>întoarcerilor</a:t>
            </a:r>
            <a:r>
              <a:rPr lang="en-US" dirty="0">
                <a:solidFill>
                  <a:schemeClr val="tx1"/>
                </a:solidFill>
              </a:rPr>
              <a:t>;</a:t>
            </a:r>
          </a:p>
          <a:p>
            <a:r>
              <a:rPr lang="ro-RO" dirty="0">
                <a:solidFill>
                  <a:schemeClr val="tx1"/>
                </a:solidFill>
              </a:rPr>
              <a:t>Învățați m</a:t>
            </a:r>
            <a:r>
              <a:rPr lang="en-US" dirty="0" err="1">
                <a:solidFill>
                  <a:schemeClr val="tx1"/>
                </a:solidFill>
              </a:rPr>
              <a:t>odalit</a:t>
            </a:r>
            <a:r>
              <a:rPr lang="ro-RO" dirty="0">
                <a:solidFill>
                  <a:schemeClr val="tx1"/>
                </a:solidFill>
              </a:rPr>
              <a:t>ăț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alternative de a face </a:t>
            </a:r>
            <a:r>
              <a:rPr lang="en-US" dirty="0" err="1">
                <a:solidFill>
                  <a:schemeClr val="tx1"/>
                </a:solidFill>
              </a:rPr>
              <a:t>virajele</a:t>
            </a:r>
            <a:r>
              <a:rPr lang="en-US" dirty="0">
                <a:solidFill>
                  <a:schemeClr val="tx1"/>
                </a:solidFill>
              </a:rPr>
              <a:t> de </a:t>
            </a:r>
            <a:r>
              <a:rPr lang="en-US" dirty="0" err="1">
                <a:solidFill>
                  <a:schemeClr val="tx1"/>
                </a:solidFill>
              </a:rPr>
              <a:t>pivotare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o-RO" dirty="0">
                <a:solidFill>
                  <a:schemeClr val="tx1"/>
                </a:solidFill>
              </a:rPr>
              <a:t>ș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rot</a:t>
            </a:r>
            <a:r>
              <a:rPr lang="ro-RO" dirty="0">
                <a:solidFill>
                  <a:schemeClr val="tx1"/>
                </a:solidFill>
              </a:rPr>
              <a:t>ație</a:t>
            </a:r>
            <a:r>
              <a:rPr lang="en-US" dirty="0">
                <a:solidFill>
                  <a:schemeClr val="tx1"/>
                </a:solidFill>
              </a:rPr>
              <a:t>;</a:t>
            </a:r>
          </a:p>
          <a:p>
            <a:r>
              <a:rPr lang="en-US" dirty="0"/>
              <a:t>Not</a:t>
            </a:r>
            <a:r>
              <a:rPr lang="ro-RO" dirty="0"/>
              <a:t>ă</a:t>
            </a:r>
            <a:r>
              <a:rPr lang="en-US" dirty="0"/>
              <a:t>: De</a:t>
            </a:r>
            <a:r>
              <a:rPr lang="ro-RO" dirty="0"/>
              <a:t>ș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imaginile</a:t>
            </a:r>
            <a:r>
              <a:rPr lang="en-US" dirty="0"/>
              <a:t> din </a:t>
            </a:r>
            <a:r>
              <a:rPr lang="en-US" dirty="0" err="1"/>
              <a:t>aceast</a:t>
            </a:r>
            <a:r>
              <a:rPr lang="ro-RO" dirty="0"/>
              <a:t>ă</a:t>
            </a:r>
            <a:r>
              <a:rPr lang="en-US" dirty="0"/>
              <a:t> </a:t>
            </a:r>
            <a:r>
              <a:rPr lang="en-US" dirty="0" err="1"/>
              <a:t>lec</a:t>
            </a:r>
            <a:r>
              <a:rPr lang="ro-RO" dirty="0"/>
              <a:t>ț</a:t>
            </a:r>
            <a:r>
              <a:rPr lang="en-US" dirty="0" err="1"/>
              <a:t>ie</a:t>
            </a:r>
            <a:r>
              <a:rPr lang="en-US" dirty="0"/>
              <a:t> pot </a:t>
            </a:r>
            <a:r>
              <a:rPr lang="en-US" dirty="0" err="1"/>
              <a:t>afi</a:t>
            </a:r>
            <a:r>
              <a:rPr lang="ro-RO" dirty="0"/>
              <a:t>ș</a:t>
            </a:r>
            <a:r>
              <a:rPr lang="en-US" dirty="0"/>
              <a:t>a  </a:t>
            </a:r>
            <a:r>
              <a:rPr lang="ro-RO" dirty="0"/>
              <a:t>block-urile de cod </a:t>
            </a:r>
            <a:r>
              <a:rPr lang="en-US" dirty="0"/>
              <a:t>SPIKE Prime </a:t>
            </a:r>
            <a:r>
              <a:rPr lang="ro-RO" dirty="0"/>
              <a:t>acestea</a:t>
            </a:r>
            <a:r>
              <a:rPr lang="en-US" dirty="0"/>
              <a:t> sunt </a:t>
            </a:r>
            <a:r>
              <a:rPr lang="en-US" dirty="0" err="1"/>
              <a:t>acelea</a:t>
            </a:r>
            <a:r>
              <a:rPr lang="ro-RO" dirty="0"/>
              <a:t>ș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o-RO" dirty="0"/>
              <a:t>și </a:t>
            </a:r>
            <a:r>
              <a:rPr lang="en-US" dirty="0" err="1"/>
              <a:t>pentru</a:t>
            </a:r>
            <a:r>
              <a:rPr lang="en-US" dirty="0"/>
              <a:t> Robot Inventor.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4AAE4-28AB-4B08-8A92-91AD24C92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8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7EA66-03B5-44C5-0C09-01A6DF3AB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Erori</a:t>
            </a:r>
            <a:r>
              <a:rPr lang="en-US" dirty="0"/>
              <a:t> </a:t>
            </a:r>
            <a:r>
              <a:rPr lang="ro-RO" dirty="0"/>
              <a:t>î</a:t>
            </a:r>
            <a:r>
              <a:rPr lang="en-US" dirty="0"/>
              <a:t>n spike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2F095-432A-BFFB-8C0E-5FACF7BC1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7" y="1140007"/>
            <a:ext cx="5656989" cy="5079166"/>
          </a:xfrm>
        </p:spPr>
        <p:txBody>
          <a:bodyPr>
            <a:normAutofit/>
          </a:bodyPr>
          <a:lstStyle/>
          <a:p>
            <a:r>
              <a:rPr lang="ro-RO" sz="1400" dirty="0"/>
              <a:t>Pentru execuția block-ului de resetare a </a:t>
            </a:r>
            <a:r>
              <a:rPr lang="en-US" sz="1400" dirty="0"/>
              <a:t>yaw angle </a:t>
            </a:r>
            <a:r>
              <a:rPr lang="ro-RO" sz="1400" dirty="0"/>
              <a:t>la </a:t>
            </a:r>
            <a:r>
              <a:rPr lang="en-US" sz="1400" dirty="0"/>
              <a:t>0 </a:t>
            </a:r>
            <a:r>
              <a:rPr lang="ro-RO" sz="1400" dirty="0"/>
              <a:t>este nevoie de puțin timp și programul trece la execuția block-ului următor înainte ca resetarea chiar să aibă loc.</a:t>
            </a:r>
            <a:endParaRPr lang="en-US" sz="1400" dirty="0"/>
          </a:p>
          <a:p>
            <a:r>
              <a:rPr lang="ro-RO" sz="1400" dirty="0"/>
              <a:t>Problema este că în program se ajunge la verificarea dacă Yaw angle-ul est</a:t>
            </a:r>
            <a:r>
              <a:rPr lang="en-US" sz="1400" dirty="0"/>
              <a:t>e &gt;90 </a:t>
            </a:r>
            <a:r>
              <a:rPr lang="ro-RO" sz="1400" dirty="0"/>
              <a:t>înainte ca </a:t>
            </a:r>
            <a:r>
              <a:rPr lang="en-US" sz="1400" dirty="0"/>
              <a:t>yaw angle</a:t>
            </a:r>
            <a:r>
              <a:rPr lang="ro-RO" sz="1400" dirty="0"/>
              <a:t> să fie de fapt resetat</a:t>
            </a:r>
            <a:r>
              <a:rPr lang="en-US" sz="1400" dirty="0"/>
              <a:t>, </a:t>
            </a:r>
            <a:r>
              <a:rPr lang="ro-RO" sz="1400" dirty="0"/>
              <a:t>aceasta însemnând că </a:t>
            </a:r>
            <a:r>
              <a:rPr lang="en-US" sz="1400" dirty="0"/>
              <a:t>yaw angle </a:t>
            </a:r>
            <a:r>
              <a:rPr lang="ro-RO" sz="1400" dirty="0"/>
              <a:t>citește o valoare </a:t>
            </a:r>
            <a:r>
              <a:rPr lang="en-US" sz="1400" dirty="0"/>
              <a:t>&gt;90 </a:t>
            </a:r>
            <a:r>
              <a:rPr lang="ro-RO" sz="1400" dirty="0"/>
              <a:t>înainte de resetare</a:t>
            </a:r>
            <a:r>
              <a:rPr lang="en-US" sz="1400" dirty="0"/>
              <a:t>, </a:t>
            </a:r>
            <a:r>
              <a:rPr lang="ro-RO" sz="1400" dirty="0"/>
              <a:t>robotul nu va executa virajul.</a:t>
            </a:r>
            <a:endParaRPr lang="en-US" sz="1400" dirty="0"/>
          </a:p>
          <a:p>
            <a:r>
              <a:rPr lang="ro-RO" sz="1400" dirty="0"/>
              <a:t>Pentru a rezolva asta, este nevoie să adăugăm un block de</a:t>
            </a:r>
            <a:r>
              <a:rPr lang="en-US" sz="1400" dirty="0"/>
              <a:t> wait</a:t>
            </a:r>
            <a:r>
              <a:rPr lang="ro-RO" sz="1400" dirty="0"/>
              <a:t> după resetarea senzorului giroscopic și înainte de block-ul de întoarcere. Aceast lucru se poate realiza în 2 modalități</a:t>
            </a:r>
            <a:r>
              <a:rPr lang="en-US" sz="1400" dirty="0"/>
              <a:t>:</a:t>
            </a:r>
          </a:p>
          <a:p>
            <a:pPr lvl="1"/>
            <a:r>
              <a:rPr lang="ro-RO" sz="1400" dirty="0"/>
              <a:t>Așteaptă până când </a:t>
            </a:r>
            <a:r>
              <a:rPr lang="en-US" sz="1400" dirty="0"/>
              <a:t>yaw angle </a:t>
            </a:r>
            <a:r>
              <a:rPr lang="ro-RO" sz="1400" dirty="0"/>
              <a:t>citește valori aproape de 0</a:t>
            </a:r>
            <a:endParaRPr lang="en-US" sz="1400" dirty="0"/>
          </a:p>
          <a:p>
            <a:pPr lvl="1"/>
            <a:r>
              <a:rPr lang="ro-RO" sz="1400" dirty="0"/>
              <a:t>Așteaptă un interval mic de timp </a:t>
            </a:r>
            <a:r>
              <a:rPr lang="en-US" sz="1400" dirty="0"/>
              <a:t>(</a:t>
            </a:r>
            <a:r>
              <a:rPr lang="ro-RO" sz="1400" dirty="0"/>
              <a:t>cam </a:t>
            </a:r>
            <a:r>
              <a:rPr lang="en-US" sz="1400" dirty="0"/>
              <a:t>0.05 sec</a:t>
            </a:r>
            <a:r>
              <a:rPr lang="ro-RO" sz="1400" dirty="0"/>
              <a:t>u</a:t>
            </a:r>
            <a:r>
              <a:rPr lang="en-US" sz="1400" dirty="0" err="1"/>
              <a:t>nd</a:t>
            </a:r>
            <a:r>
              <a:rPr lang="ro-RO" sz="1400" dirty="0"/>
              <a:t>e pare să funcționeze</a:t>
            </a:r>
            <a:r>
              <a:rPr lang="en-US" sz="1400" dirty="0"/>
              <a:t>)</a:t>
            </a:r>
          </a:p>
          <a:p>
            <a:r>
              <a:rPr lang="en-US" sz="1400" dirty="0">
                <a:solidFill>
                  <a:srgbClr val="FF0000"/>
                </a:solidFill>
              </a:rPr>
              <a:t>Not</a:t>
            </a:r>
            <a:r>
              <a:rPr lang="ro-RO" sz="1400" dirty="0">
                <a:solidFill>
                  <a:srgbClr val="FF0000"/>
                </a:solidFill>
              </a:rPr>
              <a:t>ă</a:t>
            </a:r>
            <a:r>
              <a:rPr lang="en-US" sz="1400" dirty="0">
                <a:solidFill>
                  <a:srgbClr val="FF0000"/>
                </a:solidFill>
              </a:rPr>
              <a:t>: </a:t>
            </a:r>
            <a:r>
              <a:rPr lang="ro-RO" sz="1400" dirty="0">
                <a:solidFill>
                  <a:srgbClr val="FF0000"/>
                </a:solidFill>
              </a:rPr>
              <a:t>Este posibil ca unele din soluțiile furnizare în această lecție sau în alte lecții care implică întoarceri sau senzorul giroscopic, să nu conțină block-ul de WAIT</a:t>
            </a:r>
            <a:endParaRPr lang="en-US" sz="1400" dirty="0">
              <a:solidFill>
                <a:srgbClr val="FF0000"/>
              </a:solidFill>
            </a:endParaRPr>
          </a:p>
          <a:p>
            <a:r>
              <a:rPr lang="ro-RO" sz="1400" dirty="0">
                <a:solidFill>
                  <a:srgbClr val="FF0000"/>
                </a:solidFill>
              </a:rPr>
              <a:t>Codul va funcționa așa cum s-a intenționat din moment ce senzorul giroscopic este resetat la  începutul tuturor programelor automat</a:t>
            </a:r>
            <a:r>
              <a:rPr lang="en-US" sz="1400" dirty="0">
                <a:solidFill>
                  <a:srgbClr val="FF0000"/>
                </a:solidFill>
              </a:rPr>
              <a:t>,</a:t>
            </a:r>
            <a:r>
              <a:rPr lang="ro-RO" sz="1400" dirty="0">
                <a:solidFill>
                  <a:srgbClr val="FF0000"/>
                </a:solidFill>
              </a:rPr>
              <a:t> dar este posibil să ai nevoie să utilizezi una din aceste 2 metode până când eroarea va fi corectată printr-un update de soft.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93738-00C4-1783-DE5A-A81F1CC5C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AED9BE-A903-4408-191C-3880D5E70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3F3E31-4E2F-0342-7D0B-3868F95DA3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3737" y="4013223"/>
            <a:ext cx="1961979" cy="11468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2180264-F5CA-842C-C7C0-C09AB9AB56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2669" y="2506418"/>
            <a:ext cx="3365395" cy="954366"/>
          </a:xfrm>
          <a:prstGeom prst="rect">
            <a:avLst/>
          </a:prstGeom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id="{8EA1A48B-F48D-78DE-E438-6EBCA6772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EC504A40-CA23-D7FD-55DD-24EF63F75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F4F75BB0-6174-869D-6E68-0A35E00F7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FBF5BDF6-9D95-0919-2A45-19C110856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58DD256C-83B8-98E3-C47C-2AF4CDF55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553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586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00C90A6-0E3E-A36E-CD5D-BCB80DF444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1298" y="1489093"/>
            <a:ext cx="3890420" cy="39693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B51AEF8-6917-4792-9527-2EC4D49DD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ro-RO" altLang="en-US" sz="3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Cât de precis este virajul tău?</a:t>
            </a:r>
            <a:r>
              <a:rPr kumimoji="0" lang="ro-RO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br>
              <a:rPr kumimoji="0" lang="ro-RO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A7F83-D7B3-4C92-999F-C12723018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713" y="2194003"/>
            <a:ext cx="4777388" cy="3969387"/>
          </a:xfrm>
        </p:spPr>
        <p:txBody>
          <a:bodyPr>
            <a:normAutofit fontScale="70000" lnSpcReduction="20000"/>
          </a:bodyPr>
          <a:lstStyle/>
          <a:p>
            <a:r>
              <a:rPr kumimoji="0" lang="ro-RO" altLang="en-US" sz="27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Rețineți că în lecția anterioară am setat viteza motorului la 50 în loc de 20.</a:t>
            </a:r>
            <a:r>
              <a:rPr kumimoji="0" lang="ro-RO" altLang="en-US" sz="2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r>
              <a:rPr kumimoji="0" lang="ro-RO" altLang="en-US" sz="27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Pentru Droid Bot IV, acest cod va face ca robotul să se rotească la102 grade (această valoare va fi diferită în funcție de robotul pe care îl utilizați).</a:t>
            </a:r>
            <a:r>
              <a:rPr kumimoji="0" lang="ro-RO" altLang="en-US" sz="2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r>
              <a:rPr kumimoji="0" lang="ro-RO" altLang="en-US" sz="27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Acest lucru </a:t>
            </a:r>
            <a:r>
              <a:rPr kumimoji="0" lang="en-US" altLang="en-US" sz="27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este</a:t>
            </a:r>
            <a:r>
              <a:rPr kumimoji="0" lang="ro-RO" altLang="en-US" sz="27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posibil</a:t>
            </a:r>
            <a:r>
              <a:rPr kumimoji="0" lang="en-US" altLang="en-US" sz="27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ro-RO" altLang="en-US" sz="27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din două motive</a:t>
            </a:r>
            <a:r>
              <a:rPr lang="en-US" altLang="en-US" sz="2700" dirty="0">
                <a:solidFill>
                  <a:srgbClr val="202124"/>
                </a:solidFill>
              </a:rPr>
              <a:t>:</a:t>
            </a:r>
            <a:endParaRPr kumimoji="0" lang="ro-RO" altLang="en-US" sz="2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66900" lvl="1" indent="-342900">
              <a:buFont typeface="+mj-lt"/>
              <a:buAutoNum type="arabicPeriod"/>
            </a:pPr>
            <a:r>
              <a:rPr kumimoji="0" lang="ro-RO" altLang="en-US" sz="23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Este nevoie de ceva timp pentru </a:t>
            </a:r>
            <a:r>
              <a:rPr lang="ro-RO" altLang="en-US" sz="2300" dirty="0">
                <a:solidFill>
                  <a:srgbClr val="202124"/>
                </a:solidFill>
                <a:cs typeface="Arial" panose="020B0604020202020204" pitchFamily="34" charset="0"/>
              </a:rPr>
              <a:t>ca giroscopul să citească, în acest timp robotul se mișcă. Întârzierea la Spike Prime este relativ mică dar va produce câteva grade de eroare</a:t>
            </a:r>
            <a:r>
              <a:rPr kumimoji="0" lang="ro-RO" altLang="en-US" sz="23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.</a:t>
            </a:r>
          </a:p>
          <a:p>
            <a:pPr marL="666900" lvl="1" indent="-342900">
              <a:buFont typeface="+mj-lt"/>
              <a:buAutoNum type="arabicPeriod"/>
            </a:pPr>
            <a:r>
              <a:rPr kumimoji="0" lang="ro-RO" altLang="en-US" sz="23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Este nevoie de ceva timp pentru ca robotul să se poată opri deoarece acesta are inerție.  Acest fapt se traduce prin acumularea de eroare suplimentară</a:t>
            </a:r>
            <a:endParaRPr lang="en-US" sz="2300" dirty="0"/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9E6AEC-692A-4DC4-BA25-F56A131AE9DE}"/>
              </a:ext>
            </a:extLst>
          </p:cNvPr>
          <p:cNvSpPr txBox="1"/>
          <p:nvPr/>
        </p:nvSpPr>
        <p:spPr>
          <a:xfrm>
            <a:off x="213909" y="1174656"/>
            <a:ext cx="4684192" cy="8617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0" lang="ro-RO" altLang="en-US" sz="1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Rulați acest cod și utilizați Tabloul de bord pentru a vedea dacă întoarcerea la 90 de grade este executată de fapt la 90 de grade</a:t>
            </a:r>
            <a:r>
              <a:rPr kumimoji="0" lang="ro-RO" altLang="en-US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r>
              <a:rPr kumimoji="0" lang="ro-RO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lang="en-US" sz="160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59B16830-85D4-2997-D3E5-39697B7E6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0713" y="6320275"/>
            <a:ext cx="4870585" cy="365125"/>
          </a:xfrm>
        </p:spPr>
        <p:txBody>
          <a:bodyPr/>
          <a:lstStyle/>
          <a:p>
            <a:r>
              <a:rPr lang="en-US" dirty="0"/>
              <a:t>Copyright © 2023 SPIKE Prime Lessons (primelessons.org) CC-BY-NC-SA.  (Last edit: 5/12/2023)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2002D4E7-43A9-8208-2871-72933EDB8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35EF713-372C-4618-28A4-B19B86FE7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E69F6B4-BCBD-29B9-2BED-180A27CC0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791AD93-DF06-A303-A1B1-044F709373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553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6E6630E6-0171-94B5-35A8-24A582A01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A903900-30A7-BEF7-5E89-453E67803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414726F4-DF87-9BF6-EA5E-1E5DAD775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285FECCC-102E-4B7E-E398-C21BEE3B8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443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EAD8F-3E20-4455-80A6-24C89D8E2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Î</a:t>
            </a:r>
            <a:r>
              <a:rPr lang="en-US" dirty="0" err="1"/>
              <a:t>mbun</a:t>
            </a:r>
            <a:r>
              <a:rPr lang="ro-RO" dirty="0"/>
              <a:t>ă</a:t>
            </a:r>
            <a:r>
              <a:rPr lang="en-US" dirty="0"/>
              <a:t>t</a:t>
            </a:r>
            <a:r>
              <a:rPr lang="ro-RO" dirty="0"/>
              <a:t>ăț</a:t>
            </a:r>
            <a:r>
              <a:rPr lang="en-US" dirty="0" err="1"/>
              <a:t>irea</a:t>
            </a:r>
            <a:r>
              <a:rPr lang="en-US" dirty="0"/>
              <a:t> </a:t>
            </a:r>
            <a:r>
              <a:rPr lang="en-US" dirty="0" err="1"/>
              <a:t>preciziei</a:t>
            </a:r>
            <a:r>
              <a:rPr lang="en-US" dirty="0"/>
              <a:t> </a:t>
            </a:r>
            <a:r>
              <a:rPr lang="ro-RO" dirty="0"/>
              <a:t>întoarcerilor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70EB5-AEDC-463F-AF25-60473C7A3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7" y="1140006"/>
            <a:ext cx="4730677" cy="5082601"/>
          </a:xfrm>
        </p:spPr>
        <p:txBody>
          <a:bodyPr>
            <a:normAutofit fontScale="92500"/>
          </a:bodyPr>
          <a:lstStyle/>
          <a:p>
            <a:r>
              <a:rPr lang="ro-RO" altLang="en-US" sz="1900" dirty="0">
                <a:solidFill>
                  <a:srgbClr val="202124"/>
                </a:solidFill>
                <a:cs typeface="Arial" panose="020B0604020202020204" pitchFamily="34" charset="0"/>
              </a:rPr>
              <a:t>După cum am menționat în slide-ul  anterior, folosind Droid Bot IV la 50% Viteză, robotul se rotește la 102 de grade în loc de 90 de grade.</a:t>
            </a:r>
          </a:p>
          <a:p>
            <a:pPr lvl="1"/>
            <a:r>
              <a:rPr lang="en-US" sz="1900" dirty="0"/>
              <a:t>Cum </a:t>
            </a:r>
            <a:r>
              <a:rPr lang="en-US" sz="1900" dirty="0" err="1"/>
              <a:t>putem</a:t>
            </a:r>
            <a:r>
              <a:rPr lang="en-US" sz="1900" dirty="0"/>
              <a:t> </a:t>
            </a:r>
            <a:r>
              <a:rPr lang="en-US" sz="1900" dirty="0" err="1"/>
              <a:t>revolva</a:t>
            </a:r>
            <a:r>
              <a:rPr lang="ro-RO" sz="1900" dirty="0"/>
              <a:t> această</a:t>
            </a:r>
            <a:r>
              <a:rPr lang="en-US" sz="1900" dirty="0"/>
              <a:t> problem</a:t>
            </a:r>
            <a:r>
              <a:rPr lang="ro-RO" sz="1900" dirty="0"/>
              <a:t>ă</a:t>
            </a:r>
            <a:r>
              <a:rPr lang="en-US" sz="1900" dirty="0"/>
              <a:t>?</a:t>
            </a:r>
          </a:p>
          <a:p>
            <a:pPr lvl="1"/>
            <a:r>
              <a:rPr kumimoji="0" lang="ro-RO" altLang="en-US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O soluție ar fi să programăm robotul să se rotească cu 12 grade mai puțin pentru Droidbot IV</a:t>
            </a:r>
          </a:p>
          <a:p>
            <a:pPr lvl="1"/>
            <a:r>
              <a:rPr kumimoji="0" lang="ro-RO" altLang="en-US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Valoarea cu care va trebui să reduci cât să se întoarcă robotul va depinde de viteza întoarcerii și de construcția fizică a robotului. Va trebui să faci mai multe încercări pentru a afla valoarea corectă.</a:t>
            </a:r>
            <a:endParaRPr lang="en-US" dirty="0"/>
          </a:p>
          <a:p>
            <a:r>
              <a:rPr kumimoji="0" lang="ro-RO" altLang="en-US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Codul din dreapta va face ca robotul să realizeze 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un</a:t>
            </a:r>
            <a:r>
              <a:rPr kumimoji="0" lang="ro-RO" altLang="en-US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viraj de 90 de grade, valabil pentru Droid Bot IV, folosind această metodă.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34C484-3133-47D0-AB41-09BD58F05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FB99B6-E836-47F9-9AF6-21A29F501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12BAF4D-AAC5-B572-1771-8DC039B66F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0497" y="1494174"/>
            <a:ext cx="3843464" cy="3937846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5AEC42A0-1601-74E8-B899-ABF61E84C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F745904-D7C4-FB4E-724C-A7E40C763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94565"/>
            <a:ext cx="6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8FD7A1B-88AC-FD27-DCC1-682FBA18B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47EC3998-DA10-F59D-576C-C9D0F7D3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8399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ABD49BA7-F0FB-2EEE-4EF0-0A9752004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056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138A4-B87E-4AF2-945A-D969493CD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7" y="1140006"/>
            <a:ext cx="7382219" cy="5082601"/>
          </a:xfrm>
        </p:spPr>
        <p:txBody>
          <a:bodyPr>
            <a:normAutofit fontScale="92500" lnSpcReduction="10000"/>
          </a:bodyPr>
          <a:lstStyle/>
          <a:p>
            <a:r>
              <a:rPr kumimoji="0" lang="ro-RO" altLang="en-US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O altă modalitate de a întoarce este să folosești blocuri de mișcare cu durată.</a:t>
            </a:r>
          </a:p>
          <a:p>
            <a:r>
              <a:rPr kumimoji="0" lang="ro-RO" altLang="en-US" sz="19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Un avantaj al acestor blocuri de mișcare este că ele încetinesc la sfârșitul unei mișcări pentru a îmbunătăți precizia.</a:t>
            </a:r>
          </a:p>
          <a:p>
            <a:pPr marL="0" indent="0">
              <a:buNone/>
            </a:pPr>
            <a:endParaRPr kumimoji="0" lang="ro-RO" altLang="en-US" sz="1900" b="0" i="0" u="none" strike="noStrike" cap="none" normalizeH="0" baseline="0" dirty="0">
              <a:ln>
                <a:noFill/>
              </a:ln>
              <a:solidFill>
                <a:srgbClr val="202124"/>
              </a:solidFill>
              <a:effectLst/>
              <a:cs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C</a:t>
            </a:r>
            <a:r>
              <a:rPr lang="ro-RO" b="1" dirty="0"/>
              <a:t>â</a:t>
            </a:r>
            <a:r>
              <a:rPr lang="en-US" b="1" dirty="0"/>
              <a:t>t de </a:t>
            </a:r>
            <a:r>
              <a:rPr lang="en-US" b="1" dirty="0" err="1"/>
              <a:t>mult</a:t>
            </a:r>
            <a:r>
              <a:rPr lang="en-US" b="1" dirty="0"/>
              <a:t> </a:t>
            </a:r>
            <a:r>
              <a:rPr lang="ro-RO" b="1" dirty="0"/>
              <a:t>întoarce robotul</a:t>
            </a:r>
            <a:r>
              <a:rPr lang="en-US" b="1" dirty="0"/>
              <a:t> </a:t>
            </a:r>
            <a:r>
              <a:rPr lang="ro-RO" b="1" dirty="0"/>
              <a:t>cu</a:t>
            </a:r>
            <a:r>
              <a:rPr lang="en-US" b="1" dirty="0"/>
              <a:t> bloc</a:t>
            </a:r>
            <a:r>
              <a:rPr lang="ro-RO" b="1" dirty="0"/>
              <a:t>k-</a:t>
            </a:r>
            <a:r>
              <a:rPr lang="en-US" b="1" dirty="0"/>
              <a:t>ul de </a:t>
            </a:r>
            <a:r>
              <a:rPr lang="en-US" b="1" dirty="0" err="1"/>
              <a:t>mai</a:t>
            </a:r>
            <a:r>
              <a:rPr lang="en-US" b="1" dirty="0"/>
              <a:t> sus?</a:t>
            </a:r>
          </a:p>
          <a:p>
            <a:pPr lvl="1"/>
            <a:r>
              <a:rPr kumimoji="0" lang="ro-RO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Distanța specificată este distanța maximă parcursă de cele două roți.</a:t>
            </a:r>
            <a:endParaRPr lang="en-US" sz="1700" dirty="0"/>
          </a:p>
          <a:p>
            <a:pPr lvl="1"/>
            <a:r>
              <a:rPr kumimoji="0" lang="ro-RO" altLang="en-US" sz="17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La sfârșitul oricărei mișcări de tip Tank, valoarea celei mai mari distanțe parcursă de ambele roți va fi egală cu durata introdusă.</a:t>
            </a:r>
          </a:p>
          <a:p>
            <a:pPr lvl="1"/>
            <a:r>
              <a:rPr kumimoji="0" lang="ro-RO" altLang="en-US" sz="1900" b="1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Răspuns: </a:t>
            </a:r>
            <a:r>
              <a:rPr kumimoji="0" lang="ro-RO" altLang="en-US" sz="19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Roata din stânga se va întoarce la 360 de grade, iar roata din dreapta se va întoarce cu 0 grade.</a:t>
            </a:r>
          </a:p>
          <a:p>
            <a:pPr lvl="1"/>
            <a:r>
              <a:rPr kumimoji="0" lang="ro-RO" altLang="en-US" sz="19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Rețineți că mișcarea de mai sus va face ca un Droid Bot IV să </a:t>
            </a:r>
            <a:r>
              <a:rPr lang="ro-RO" altLang="en-US" sz="1900" dirty="0">
                <a:solidFill>
                  <a:srgbClr val="202124"/>
                </a:solidFill>
                <a:cs typeface="Arial" panose="020B0604020202020204" pitchFamily="34" charset="0"/>
              </a:rPr>
              <a:t>întoarcă </a:t>
            </a:r>
            <a:r>
              <a:rPr kumimoji="0" lang="ro-RO" altLang="en-US" sz="19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 „robotul” cu 90 de grade spre dreapta.</a:t>
            </a:r>
          </a:p>
          <a:p>
            <a:pPr lvl="1"/>
            <a:endParaRPr lang="en-US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C174A232-DBC8-56D2-BCBF-6BD182E2C4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183" y="2546213"/>
            <a:ext cx="4426523" cy="70607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4A27E7-E461-49AF-9794-784E2E9CD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C53D6A-8CE6-4308-BB01-959C2009E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6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595E093-D8BD-4FB8-A771-D3B5B1B4CF73}"/>
              </a:ext>
            </a:extLst>
          </p:cNvPr>
          <p:cNvGrpSpPr/>
          <p:nvPr/>
        </p:nvGrpSpPr>
        <p:grpSpPr>
          <a:xfrm>
            <a:off x="6248541" y="2248002"/>
            <a:ext cx="1144819" cy="1166533"/>
            <a:chOff x="892871" y="1572048"/>
            <a:chExt cx="1386064" cy="158457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D01A7A5-E92A-4EF2-85FC-5DB0AD1842AA}"/>
                </a:ext>
              </a:extLst>
            </p:cNvPr>
            <p:cNvGrpSpPr/>
            <p:nvPr/>
          </p:nvGrpSpPr>
          <p:grpSpPr>
            <a:xfrm>
              <a:off x="892871" y="1572048"/>
              <a:ext cx="1199001" cy="1584575"/>
              <a:chOff x="6507213" y="1264631"/>
              <a:chExt cx="1199001" cy="1584575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D4699D49-76DA-486C-A2D6-45B4C84AA61E}"/>
                  </a:ext>
                </a:extLst>
              </p:cNvPr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12" name="Rounded Rectangle 18">
                  <a:extLst>
                    <a:ext uri="{FF2B5EF4-FFF2-40B4-BE49-F238E27FC236}">
                      <a16:creationId xmlns:a16="http://schemas.microsoft.com/office/drawing/2014/main" id="{4B2FC5C6-B332-4FC9-A2EC-1F681B6110D8}"/>
                    </a:ext>
                  </a:extLst>
                </p:cNvPr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rgbClr val="FFD500"/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" name="Rounded Rectangle 19">
                  <a:extLst>
                    <a:ext uri="{FF2B5EF4-FFF2-40B4-BE49-F238E27FC236}">
                      <a16:creationId xmlns:a16="http://schemas.microsoft.com/office/drawing/2014/main" id="{BC3A84FD-F1BB-45CC-8599-34A328FE4364}"/>
                    </a:ext>
                  </a:extLst>
                </p:cNvPr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solidFill>
                  <a:srgbClr val="13B09B"/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14" name="Rounded Rectangle 20">
                  <a:extLst>
                    <a:ext uri="{FF2B5EF4-FFF2-40B4-BE49-F238E27FC236}">
                      <a16:creationId xmlns:a16="http://schemas.microsoft.com/office/drawing/2014/main" id="{4D616E4B-19D6-46FD-92AB-3462A4864862}"/>
                    </a:ext>
                  </a:extLst>
                </p:cNvPr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solidFill>
                  <a:srgbClr val="13B09B"/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30FBF172-4E91-4535-9C97-2F17429A927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D34F15A-91B0-473E-8582-7C9643E2F5F8}"/>
                  </a:ext>
                </a:extLst>
              </p:cNvPr>
              <p:cNvSpPr txBox="1"/>
              <p:nvPr/>
            </p:nvSpPr>
            <p:spPr>
              <a:xfrm>
                <a:off x="7204218" y="1264631"/>
                <a:ext cx="465619" cy="5016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8B1F4DA-53D9-4577-B149-B76CCDBD9BB5}"/>
                  </a:ext>
                </a:extLst>
              </p:cNvPr>
              <p:cNvSpPr txBox="1"/>
              <p:nvPr/>
            </p:nvSpPr>
            <p:spPr>
              <a:xfrm>
                <a:off x="7240595" y="2347519"/>
                <a:ext cx="465619" cy="5016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E</a:t>
                </a:r>
              </a:p>
            </p:txBody>
          </p:sp>
        </p:grpSp>
        <p:cxnSp>
          <p:nvCxnSpPr>
            <p:cNvPr id="8" name="Curved Connector 11">
              <a:extLst>
                <a:ext uri="{FF2B5EF4-FFF2-40B4-BE49-F238E27FC236}">
                  <a16:creationId xmlns:a16="http://schemas.microsoft.com/office/drawing/2014/main" id="{A9295C69-2E2D-432D-B082-03B880632DE6}"/>
                </a:ext>
              </a:extLst>
            </p:cNvPr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">
            <a:extLst>
              <a:ext uri="{FF2B5EF4-FFF2-40B4-BE49-F238E27FC236}">
                <a16:creationId xmlns:a16="http://schemas.microsoft.com/office/drawing/2014/main" id="{F1AD8C74-EE65-6F7E-39B6-DB2440D71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8399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49C1B7E9-9376-815D-5B06-3719972B0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E9D5B498-2B28-01CE-8578-57249F353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8399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1D78837C-506C-6A87-F9BA-473455CD2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04001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89F32610-0A88-9593-25ED-160173BA7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5">
            <a:extLst>
              <a:ext uri="{FF2B5EF4-FFF2-40B4-BE49-F238E27FC236}">
                <a16:creationId xmlns:a16="http://schemas.microsoft.com/office/drawing/2014/main" id="{F0CE54E0-E31D-61E0-444F-989E228F3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6">
            <a:extLst>
              <a:ext uri="{FF2B5EF4-FFF2-40B4-BE49-F238E27FC236}">
                <a16:creationId xmlns:a16="http://schemas.microsoft.com/office/drawing/2014/main" id="{D891E2D1-B13A-B34F-BEBB-881E16321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7">
            <a:extLst>
              <a:ext uri="{FF2B5EF4-FFF2-40B4-BE49-F238E27FC236}">
                <a16:creationId xmlns:a16="http://schemas.microsoft.com/office/drawing/2014/main" id="{20D043E7-C6FC-554A-650F-7B244F5FB6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5260" y="348032"/>
            <a:ext cx="6552307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nherit"/>
              </a:rPr>
              <a:t>O altă soluție pentru virajele pivot</a:t>
            </a:r>
            <a:endParaRPr kumimoji="0" lang="ro-RO" alt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839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F68AE84-B55D-EEA3-8698-883055987D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3111" y="3316943"/>
            <a:ext cx="4292538" cy="289384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7A7ECF-18F8-48B6-B649-8D163AE75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 </a:t>
            </a:r>
            <a:r>
              <a:rPr lang="en-US" dirty="0" err="1"/>
              <a:t>zici</a:t>
            </a:r>
            <a:r>
              <a:rPr lang="en-US" dirty="0"/>
              <a:t> de </a:t>
            </a:r>
            <a:r>
              <a:rPr lang="ro-RO" dirty="0"/>
              <a:t>Î</a:t>
            </a:r>
            <a:r>
              <a:rPr lang="en-US" dirty="0" err="1"/>
              <a:t>ntoarcerea</a:t>
            </a:r>
            <a:r>
              <a:rPr lang="en-US" dirty="0"/>
              <a:t> </a:t>
            </a:r>
            <a:r>
              <a:rPr lang="ro-RO" dirty="0"/>
              <a:t>pe poziție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138A4-B87E-4AF2-945A-D969493CD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7" y="1140006"/>
            <a:ext cx="7382219" cy="3745759"/>
          </a:xfrm>
        </p:spPr>
        <p:txBody>
          <a:bodyPr>
            <a:normAutofit/>
          </a:bodyPr>
          <a:lstStyle/>
          <a:p>
            <a:r>
              <a:rPr kumimoji="0" lang="ro-RO" altLang="en-US" sz="17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În acest exemplu, pe Droid Bot IV, fiecare roată a robotului se va deplasa cu 180 de grade, dar în direcții opuse.</a:t>
            </a:r>
          </a:p>
          <a:p>
            <a:r>
              <a:rPr kumimoji="0" lang="ro-RO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Ca rezultat, robotul se va întoarce </a:t>
            </a:r>
            <a:r>
              <a:rPr lang="ro-RO" altLang="en-US" sz="1700" dirty="0">
                <a:solidFill>
                  <a:schemeClr val="tx1"/>
                </a:solidFill>
              </a:rPr>
              <a:t>la</a:t>
            </a:r>
            <a:r>
              <a:rPr kumimoji="0" lang="ro-RO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90 de grade spre dreapta, în poziția în care se află.</a:t>
            </a:r>
          </a:p>
          <a:p>
            <a:r>
              <a:rPr kumimoji="0" lang="ro-RO" altLang="en-US" sz="17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Vă recomandăm să setați viteza de mișcare mai lentă pentru viraje, deoarece ambele roți se </a:t>
            </a:r>
            <a:r>
              <a:rPr lang="ro-RO" altLang="en-US" sz="1700" dirty="0">
                <a:solidFill>
                  <a:srgbClr val="202124"/>
                </a:solidFill>
                <a:cs typeface="Arial" panose="020B0604020202020204" pitchFamily="34" charset="0"/>
              </a:rPr>
              <a:t>mișcă</a:t>
            </a:r>
            <a:r>
              <a:rPr kumimoji="0" lang="ro-RO" altLang="en-US" sz="17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, făcând întoarcerea de două ori mai rapidă decât o întoarcere în care doar un motor se mișcă.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4A27E7-E461-49AF-9794-784E2E9CD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C53D6A-8CE6-4308-BB01-959C2009E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7</a:t>
            </a:fld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40F5D34-182C-4D2D-AAC2-9FF0E5B61EA9}"/>
              </a:ext>
            </a:extLst>
          </p:cNvPr>
          <p:cNvGrpSpPr/>
          <p:nvPr/>
        </p:nvGrpSpPr>
        <p:grpSpPr>
          <a:xfrm>
            <a:off x="7486308" y="1978684"/>
            <a:ext cx="1343086" cy="1160973"/>
            <a:chOff x="648829" y="4659819"/>
            <a:chExt cx="1531943" cy="1688011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08433C34-7EC9-4250-97AD-4FC0730E2AD4}"/>
                </a:ext>
              </a:extLst>
            </p:cNvPr>
            <p:cNvGrpSpPr/>
            <p:nvPr/>
          </p:nvGrpSpPr>
          <p:grpSpPr>
            <a:xfrm>
              <a:off x="809518" y="4659819"/>
              <a:ext cx="1199001" cy="1688011"/>
              <a:chOff x="6507213" y="1236164"/>
              <a:chExt cx="1199001" cy="1688011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A42F9A92-0861-4710-B32A-30F4FBB48778}"/>
                  </a:ext>
                </a:extLst>
              </p:cNvPr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24" name="Rounded Rectangle 31">
                  <a:extLst>
                    <a:ext uri="{FF2B5EF4-FFF2-40B4-BE49-F238E27FC236}">
                      <a16:creationId xmlns:a16="http://schemas.microsoft.com/office/drawing/2014/main" id="{F69CDF89-C38C-46DC-B10E-FF9A091A66DC}"/>
                    </a:ext>
                  </a:extLst>
                </p:cNvPr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rgbClr val="FFD500"/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Rounded Rectangle 32">
                  <a:extLst>
                    <a:ext uri="{FF2B5EF4-FFF2-40B4-BE49-F238E27FC236}">
                      <a16:creationId xmlns:a16="http://schemas.microsoft.com/office/drawing/2014/main" id="{AB0BC2C1-10D9-41FA-967C-46069DCCAF54}"/>
                    </a:ext>
                  </a:extLst>
                </p:cNvPr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solidFill>
                  <a:srgbClr val="13B09B"/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6" name="Rounded Rectangle 33">
                  <a:extLst>
                    <a:ext uri="{FF2B5EF4-FFF2-40B4-BE49-F238E27FC236}">
                      <a16:creationId xmlns:a16="http://schemas.microsoft.com/office/drawing/2014/main" id="{3BB1D7F6-83D3-49DD-A60C-01A1DC28C75D}"/>
                    </a:ext>
                  </a:extLst>
                </p:cNvPr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solidFill>
                  <a:srgbClr val="13B09B"/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effectLst/>
                  </a:endParaRP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51CD4446-472D-41E6-95B3-CB2D07B2709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FF086EF-D95F-436B-B182-D92E6E0A6A15}"/>
                  </a:ext>
                </a:extLst>
              </p:cNvPr>
              <p:cNvSpPr txBox="1"/>
              <p:nvPr/>
            </p:nvSpPr>
            <p:spPr>
              <a:xfrm>
                <a:off x="7216809" y="1236164"/>
                <a:ext cx="465620" cy="536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8522884-BF4D-4B1A-98B0-B6A56A918613}"/>
                  </a:ext>
                </a:extLst>
              </p:cNvPr>
              <p:cNvSpPr txBox="1"/>
              <p:nvPr/>
            </p:nvSpPr>
            <p:spPr>
              <a:xfrm>
                <a:off x="7240594" y="2387180"/>
                <a:ext cx="465620" cy="536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E</a:t>
                </a:r>
              </a:p>
            </p:txBody>
          </p:sp>
        </p:grpSp>
        <p:cxnSp>
          <p:nvCxnSpPr>
            <p:cNvPr id="19" name="Curved Connector 26">
              <a:extLst>
                <a:ext uri="{FF2B5EF4-FFF2-40B4-BE49-F238E27FC236}">
                  <a16:creationId xmlns:a16="http://schemas.microsoft.com/office/drawing/2014/main" id="{7D7E7B65-BFB7-4350-A9BB-972E9A84DFB2}"/>
                </a:ext>
              </a:extLst>
            </p:cNvPr>
            <p:cNvCxnSpPr/>
            <p:nvPr/>
          </p:nvCxnSpPr>
          <p:spPr>
            <a:xfrm>
              <a:off x="1831874" y="5002926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urved Connector 27">
              <a:extLst>
                <a:ext uri="{FF2B5EF4-FFF2-40B4-BE49-F238E27FC236}">
                  <a16:creationId xmlns:a16="http://schemas.microsoft.com/office/drawing/2014/main" id="{74FB643F-0DC0-4258-8DF1-4B1037706E11}"/>
                </a:ext>
              </a:extLst>
            </p:cNvPr>
            <p:cNvCxnSpPr/>
            <p:nvPr/>
          </p:nvCxnSpPr>
          <p:spPr>
            <a:xfrm rot="16200000" flipV="1">
              <a:off x="643486" y="5573839"/>
              <a:ext cx="438638" cy="427951"/>
            </a:xfrm>
            <a:prstGeom prst="curvedConnector3">
              <a:avLst>
                <a:gd name="adj1" fmla="val 278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EEA6677D-3B04-43EB-9ED9-241FDCA393FB}"/>
              </a:ext>
            </a:extLst>
          </p:cNvPr>
          <p:cNvSpPr/>
          <p:nvPr/>
        </p:nvSpPr>
        <p:spPr>
          <a:xfrm>
            <a:off x="2209243" y="5571441"/>
            <a:ext cx="3792030" cy="537168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04828A9D-F70E-E067-BA04-B49A0CD91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00BAEB1C-294C-6632-E60C-C34D2C2BB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8399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5B27E2A9-1448-88E7-9E14-65DE63E87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897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2CF85-0029-4370-9B72-463EE4A5F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Provocare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96792-9EC3-4B4D-9E2B-96518A58E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6019747" cy="5082601"/>
          </a:xfrm>
        </p:spPr>
        <p:txBody>
          <a:bodyPr/>
          <a:lstStyle/>
          <a:p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Efectuați o </a:t>
            </a:r>
            <a:r>
              <a:rPr lang="ro-RO" altLang="en-US" sz="2000" dirty="0">
                <a:solidFill>
                  <a:schemeClr val="tx1"/>
                </a:solidFill>
              </a:rPr>
              <a:t>întoarcere</a:t>
            </a:r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la dreapta </a:t>
            </a:r>
            <a:r>
              <a:rPr lang="ro-RO" altLang="en-US" sz="2000" dirty="0">
                <a:solidFill>
                  <a:schemeClr val="tx1"/>
                </a:solidFill>
              </a:rPr>
              <a:t>de</a:t>
            </a:r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90 de grade folosind doar blocuri de mișcare.</a:t>
            </a:r>
          </a:p>
          <a:p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Puteți folosi Tabloul de bord pentru a determina cât de departe trebuie să vă deplasați pentru a efectua o anumită </a:t>
            </a:r>
            <a:r>
              <a:rPr lang="ro-RO" altLang="en-US" sz="2000" dirty="0">
                <a:solidFill>
                  <a:srgbClr val="202124"/>
                </a:solidFill>
                <a:cs typeface="Arial" panose="020B0604020202020204" pitchFamily="34" charset="0"/>
              </a:rPr>
              <a:t>rotație</a:t>
            </a:r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. Țineți o roată cu mâna și rotiți-o pe cealaltă cu mâna până când robotul ajunge la țintă. Înregistrați numărul de grade de rotație a motorului – </a:t>
            </a:r>
            <a:r>
              <a:rPr lang="ro-RO" altLang="en-US" sz="2000" dirty="0">
                <a:solidFill>
                  <a:srgbClr val="202124"/>
                </a:solidFill>
                <a:cs typeface="Arial" panose="020B0604020202020204" pitchFamily="34" charset="0"/>
              </a:rPr>
              <a:t>veți folosi această valoare </a:t>
            </a:r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în programul dvs.</a:t>
            </a:r>
          </a:p>
          <a:p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Pentru Droid Bot IV, motorul din stânga trebuie să se rotească la 360 de grade pentru a efectua o întoarcere de 90 de grade la dreapta.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723552-0135-4685-8A85-32D53F7B5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2082CE-6497-43BC-B386-53D8C46D4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8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3474748-28F2-4461-8E5E-881DAAA452F5}"/>
              </a:ext>
            </a:extLst>
          </p:cNvPr>
          <p:cNvGrpSpPr/>
          <p:nvPr/>
        </p:nvGrpSpPr>
        <p:grpSpPr>
          <a:xfrm>
            <a:off x="6526155" y="1597278"/>
            <a:ext cx="1144819" cy="1166533"/>
            <a:chOff x="892871" y="1572048"/>
            <a:chExt cx="1386064" cy="158457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EE318D4-6A5D-4EDE-91CF-2E20E0214983}"/>
                </a:ext>
              </a:extLst>
            </p:cNvPr>
            <p:cNvGrpSpPr/>
            <p:nvPr/>
          </p:nvGrpSpPr>
          <p:grpSpPr>
            <a:xfrm>
              <a:off x="892871" y="1572048"/>
              <a:ext cx="1199001" cy="1584575"/>
              <a:chOff x="6507213" y="1264631"/>
              <a:chExt cx="1199001" cy="1584575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512DEC7F-D3B1-42D0-8A7D-309164F2CFB0}"/>
                  </a:ext>
                </a:extLst>
              </p:cNvPr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12" name="Rounded Rectangle 18">
                  <a:extLst>
                    <a:ext uri="{FF2B5EF4-FFF2-40B4-BE49-F238E27FC236}">
                      <a16:creationId xmlns:a16="http://schemas.microsoft.com/office/drawing/2014/main" id="{745C8C76-21EB-487C-BDBA-E922736EB219}"/>
                    </a:ext>
                  </a:extLst>
                </p:cNvPr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rgbClr val="FFD500"/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" name="Rounded Rectangle 19">
                  <a:extLst>
                    <a:ext uri="{FF2B5EF4-FFF2-40B4-BE49-F238E27FC236}">
                      <a16:creationId xmlns:a16="http://schemas.microsoft.com/office/drawing/2014/main" id="{B1167EAA-4528-4224-A139-4D0752969FEF}"/>
                    </a:ext>
                  </a:extLst>
                </p:cNvPr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solidFill>
                  <a:srgbClr val="13B09B"/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14" name="Rounded Rectangle 20">
                  <a:extLst>
                    <a:ext uri="{FF2B5EF4-FFF2-40B4-BE49-F238E27FC236}">
                      <a16:creationId xmlns:a16="http://schemas.microsoft.com/office/drawing/2014/main" id="{789B49FB-792F-4E3C-A555-5995E875F629}"/>
                    </a:ext>
                  </a:extLst>
                </p:cNvPr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solidFill>
                  <a:srgbClr val="13B09B"/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360B134C-84B1-411B-A262-C56EB97B6EB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4484D82-4F72-4DF7-9138-1480615F0CD5}"/>
                  </a:ext>
                </a:extLst>
              </p:cNvPr>
              <p:cNvSpPr txBox="1"/>
              <p:nvPr/>
            </p:nvSpPr>
            <p:spPr>
              <a:xfrm>
                <a:off x="7204218" y="1264631"/>
                <a:ext cx="465619" cy="5016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33E48CC-7F01-40E1-93DB-6E48AA2FA88D}"/>
                  </a:ext>
                </a:extLst>
              </p:cNvPr>
              <p:cNvSpPr txBox="1"/>
              <p:nvPr/>
            </p:nvSpPr>
            <p:spPr>
              <a:xfrm>
                <a:off x="7240595" y="2347519"/>
                <a:ext cx="465619" cy="5016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E</a:t>
                </a:r>
              </a:p>
            </p:txBody>
          </p:sp>
        </p:grpSp>
        <p:cxnSp>
          <p:nvCxnSpPr>
            <p:cNvPr id="8" name="Curved Connector 11">
              <a:extLst>
                <a:ext uri="{FF2B5EF4-FFF2-40B4-BE49-F238E27FC236}">
                  <a16:creationId xmlns:a16="http://schemas.microsoft.com/office/drawing/2014/main" id="{FA95F671-A1D2-42D0-BFAD-397CFC6C24F9}"/>
                </a:ext>
              </a:extLst>
            </p:cNvPr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B5EC0D5E-6452-FCFC-5F5C-07865E4C96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523" y="4985500"/>
            <a:ext cx="4553184" cy="857294"/>
          </a:xfrm>
          <a:prstGeom prst="rect">
            <a:avLst/>
          </a:prstGeom>
        </p:spPr>
      </p:pic>
      <p:sp>
        <p:nvSpPr>
          <p:cNvPr id="16" name="Rectangle 1">
            <a:extLst>
              <a:ext uri="{FF2B5EF4-FFF2-40B4-BE49-F238E27FC236}">
                <a16:creationId xmlns:a16="http://schemas.microsoft.com/office/drawing/2014/main" id="{9464B2A7-9996-D7A6-8480-672991024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8399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2">
            <a:extLst>
              <a:ext uri="{FF2B5EF4-FFF2-40B4-BE49-F238E27FC236}">
                <a16:creationId xmlns:a16="http://schemas.microsoft.com/office/drawing/2014/main" id="{7036A7F2-EBBA-B82E-061A-3A2F40FE5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2F86BE98-6A95-E959-C467-2B6EC22DD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568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4FF77-B3ED-4099-B431-50DA4F242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Rezolvarea</a:t>
            </a:r>
            <a:r>
              <a:rPr lang="en-US" dirty="0"/>
              <a:t> </a:t>
            </a:r>
            <a:r>
              <a:rPr lang="en-US" dirty="0" err="1"/>
              <a:t>provoc</a:t>
            </a:r>
            <a:r>
              <a:rPr lang="ro-RO" dirty="0"/>
              <a:t>ă</a:t>
            </a:r>
            <a:r>
              <a:rPr lang="en-US" dirty="0" err="1"/>
              <a:t>ri</a:t>
            </a:r>
            <a:r>
              <a:rPr lang="ro-RO" dirty="0"/>
              <a:t>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D0EAA-0B0A-48F4-A295-35F7823955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" y="1045681"/>
            <a:ext cx="4501628" cy="5270820"/>
          </a:xfrm>
        </p:spPr>
        <p:txBody>
          <a:bodyPr>
            <a:noAutofit/>
          </a:bodyPr>
          <a:lstStyle/>
          <a:p>
            <a:r>
              <a:rPr kumimoji="0" lang="ro-RO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Începeți prin a configura porturile pentru motor și viteza de mișcare.</a:t>
            </a:r>
          </a:p>
          <a:p>
            <a:r>
              <a:rPr kumimoji="0" lang="ro-RO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Folosiți </a:t>
            </a:r>
            <a:r>
              <a:rPr kumimoji="0" lang="ro-RO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poziția de menținere </a:t>
            </a:r>
            <a:r>
              <a:rPr kumimoji="0" lang="ro-RO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pentru a vă asigura că robotul rămâne acolo unde și-a încheiat </a:t>
            </a:r>
            <a:r>
              <a:rPr lang="ro-RO" altLang="en-US" dirty="0">
                <a:solidFill>
                  <a:schemeClr val="tx1"/>
                </a:solidFill>
              </a:rPr>
              <a:t>execuția</a:t>
            </a:r>
            <a:r>
              <a:rPr kumimoji="0" lang="ro-RO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  <a:p>
            <a:r>
              <a:rPr kumimoji="0" lang="ro-RO" altLang="en-US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Resetați </a:t>
            </a:r>
            <a:r>
              <a:rPr lang="ro-RO" altLang="en-US" dirty="0">
                <a:solidFill>
                  <a:srgbClr val="202124"/>
                </a:solidFill>
                <a:cs typeface="Arial" panose="020B0604020202020204" pitchFamily="34" charset="0"/>
              </a:rPr>
              <a:t>Yaw Angle</a:t>
            </a:r>
            <a:r>
              <a:rPr kumimoji="0" lang="ro-RO" altLang="en-US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.  Acest lucru ne va permite să vedem pe tabloul de bord cât de departe se întoarce robotul.</a:t>
            </a:r>
          </a:p>
          <a:p>
            <a:r>
              <a:rPr kumimoji="0" lang="ro-RO" altLang="en-US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Deplasați robotul folosind direcția la dreapta: 50. Rețineți că această mișcare are o durată de 360 ​​de grade. Roata din dreapta nu se mișcă, roata din stânga se va învârti 360 de grade.  Aceasta este pentru Droid Bot IV.</a:t>
            </a:r>
          </a:p>
          <a:p>
            <a:r>
              <a:rPr kumimoji="0" lang="ro-RO" altLang="en-US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După rularea acestui cod, verificați unghiul real de viraj utilizând Tabloul de bord. Ar trebui să fie aproape de 90 de grade.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EA12E6-3549-4719-BD46-C21CF6C0F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AC00BA-5806-4407-A4C7-208E5C5F9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9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8B617A2-5DF8-2268-37C1-162CCD8AE8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7570" y="1551991"/>
            <a:ext cx="4159270" cy="3373225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3664828A-0162-5CDE-14EC-6EBB548CE1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8399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F8A76FA-538E-3690-8269-46D059412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8399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8A91A63A-30A3-9E59-085C-93B35B38F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902D6E07-1388-C8C1-478F-ECBB6C4C4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2BAE6BA9-42B1-D5AF-14E2-1A0E37F19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42600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1912</TotalTime>
  <Words>1329</Words>
  <Application>Microsoft Office PowerPoint</Application>
  <PresentationFormat>On-screen Show (4:3)</PresentationFormat>
  <Paragraphs>110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Gill Sans MT</vt:lpstr>
      <vt:lpstr>Helvetica Neue</vt:lpstr>
      <vt:lpstr>inherit</vt:lpstr>
      <vt:lpstr>Wingdings 2</vt:lpstr>
      <vt:lpstr>Dividend</vt:lpstr>
      <vt:lpstr>întoarceri mai precise</vt:lpstr>
      <vt:lpstr>Obiectivele lecției</vt:lpstr>
      <vt:lpstr>Erori în spike 3</vt:lpstr>
      <vt:lpstr>Cât de precis este virajul tău?  </vt:lpstr>
      <vt:lpstr>Îmbunătățirea preciziei întoarcerilor</vt:lpstr>
      <vt:lpstr>O altă soluție pentru virajele pivot  </vt:lpstr>
      <vt:lpstr>Ce zici de Întoarcerea pe poziție?</vt:lpstr>
      <vt:lpstr>Provocare</vt:lpstr>
      <vt:lpstr>Rezolvarea provocării</vt:lpstr>
      <vt:lpstr>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Adnim</cp:lastModifiedBy>
  <cp:revision>245</cp:revision>
  <dcterms:created xsi:type="dcterms:W3CDTF">2016-07-04T02:35:12Z</dcterms:created>
  <dcterms:modified xsi:type="dcterms:W3CDTF">2023-08-20T07:17:44Z</dcterms:modified>
</cp:coreProperties>
</file>