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73" r:id="rId1"/>
  </p:sldMasterIdLst>
  <p:notesMasterIdLst>
    <p:notesMasterId r:id="rId10"/>
  </p:notesMasterIdLst>
  <p:handoutMasterIdLst>
    <p:handoutMasterId r:id="rId11"/>
  </p:handoutMasterIdLst>
  <p:sldIdLst>
    <p:sldId id="275" r:id="rId2"/>
    <p:sldId id="257" r:id="rId3"/>
    <p:sldId id="289" r:id="rId4"/>
    <p:sldId id="290" r:id="rId5"/>
    <p:sldId id="292" r:id="rId6"/>
    <p:sldId id="293" r:id="rId7"/>
    <p:sldId id="294" r:id="rId8"/>
    <p:sldId id="28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00"/>
    <a:srgbClr val="0EAE9F"/>
    <a:srgbClr val="13B09B"/>
    <a:srgbClr val="0290F8"/>
    <a:srgbClr val="FE59D0"/>
    <a:srgbClr val="F55455"/>
    <a:srgbClr val="FF9732"/>
    <a:srgbClr val="02B64E"/>
    <a:srgbClr val="1BCFE9"/>
    <a:srgbClr val="FF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3"/>
  </p:normalViewPr>
  <p:slideViewPr>
    <p:cSldViewPr snapToGrid="0" snapToObjects="1">
      <p:cViewPr varScale="1">
        <p:scale>
          <a:sx n="85" d="100"/>
          <a:sy n="85" d="100"/>
        </p:scale>
        <p:origin x="1378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40048-1E4D-CD41-AC49-0750EB72586B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92D1-055B-824F-99E1-F69F9F11B5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148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8/19/2023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241" y="2579003"/>
            <a:ext cx="8787652" cy="246858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754" y="2676578"/>
            <a:ext cx="8584534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6712" y="4176248"/>
            <a:ext cx="5741894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rgbClr val="0EAE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By Sanjay and Arvind Seshan</a:t>
            </a:r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227F28FB-346D-45F5-A52C-A1B7DBC13191}"/>
              </a:ext>
            </a:extLst>
          </p:cNvPr>
          <p:cNvSpPr txBox="1">
            <a:spLocks/>
          </p:cNvSpPr>
          <p:nvPr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13C618-BE4E-4AD7-9CD9-0AB9F17BD5D4}"/>
              </a:ext>
            </a:extLst>
          </p:cNvPr>
          <p:cNvSpPr txBox="1"/>
          <p:nvPr/>
        </p:nvSpPr>
        <p:spPr>
          <a:xfrm>
            <a:off x="6331000" y="685891"/>
            <a:ext cx="2440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/>
              <a:t>By the Makers of EV3Lessons</a:t>
            </a:r>
          </a:p>
        </p:txBody>
      </p:sp>
      <p:pic>
        <p:nvPicPr>
          <p:cNvPr id="18" name="Picture 17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69DF8FC2-9ED1-BB44-8E96-5B069F6C6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49" y="993668"/>
            <a:ext cx="1158461" cy="1158461"/>
          </a:xfrm>
          <a:prstGeom prst="rect">
            <a:avLst/>
          </a:prstGeom>
        </p:spPr>
      </p:pic>
      <p:pic>
        <p:nvPicPr>
          <p:cNvPr id="19" name="Picture 18" descr="Shape, square&#10;&#10;Description automatically generated">
            <a:extLst>
              <a:ext uri="{FF2B5EF4-FFF2-40B4-BE49-F238E27FC236}">
                <a16:creationId xmlns:a16="http://schemas.microsoft.com/office/drawing/2014/main" id="{2D46D815-081F-064A-AFA6-098A6E7A3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647" y="993669"/>
            <a:ext cx="1158461" cy="1158461"/>
          </a:xfrm>
          <a:prstGeom prst="rect">
            <a:avLst/>
          </a:prstGeom>
        </p:spPr>
      </p:pic>
      <p:sp>
        <p:nvSpPr>
          <p:cNvPr id="9" name="Subtitle 1">
            <a:extLst>
              <a:ext uri="{FF2B5EF4-FFF2-40B4-BE49-F238E27FC236}">
                <a16:creationId xmlns:a16="http://schemas.microsoft.com/office/drawing/2014/main" id="{68F36449-1FC3-DF47-88A6-31CCA992BADA}"/>
              </a:ext>
            </a:extLst>
          </p:cNvPr>
          <p:cNvSpPr txBox="1">
            <a:spLocks/>
          </p:cNvSpPr>
          <p:nvPr userDrawn="1"/>
        </p:nvSpPr>
        <p:spPr>
          <a:xfrm>
            <a:off x="4808377" y="357846"/>
            <a:ext cx="4161516" cy="50948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charset="2"/>
              <a:buChar char="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3200" dirty="0"/>
              <a:t>PRIME LESSONS</a:t>
            </a:r>
          </a:p>
        </p:txBody>
      </p:sp>
    </p:spTree>
    <p:extLst>
      <p:ext uri="{BB962C8B-B14F-4D97-AF65-F5344CB8AC3E}">
        <p14:creationId xmlns:p14="http://schemas.microsoft.com/office/powerpoint/2010/main" val="148014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8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971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8762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08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7795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18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6"/>
            <a:ext cx="8831580" cy="5082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409" y="6320275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 sz="9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36372" y="631650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9C872A-C57F-4B1F-AFD0-FDF125C3C485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F4249F-95E6-E24A-AC89-05F5078CC0E4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05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9F621E0-AEE7-4799-81EB-EB99ED60C8DF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40FAB25-E17C-4189-8846-137BC28A1EB3}"/>
              </a:ext>
            </a:extLst>
          </p:cNvPr>
          <p:cNvSpPr txBox="1">
            <a:spLocks/>
          </p:cNvSpPr>
          <p:nvPr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468A51A-6B93-0940-A8B8-87D9D8CA8FB4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EFEF2B6-016E-1547-9725-E1D8782723A8}"/>
              </a:ext>
            </a:extLst>
          </p:cNvPr>
          <p:cNvSpPr txBox="1">
            <a:spLocks/>
          </p:cNvSpPr>
          <p:nvPr userDrawn="1"/>
        </p:nvSpPr>
        <p:spPr>
          <a:xfrm>
            <a:off x="175260" y="292975"/>
            <a:ext cx="8746864" cy="7527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76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2200" y="1174924"/>
            <a:ext cx="4185204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52" y="1177439"/>
            <a:ext cx="4226411" cy="4967864"/>
          </a:xfrm>
        </p:spPr>
        <p:txBody>
          <a:bodyPr>
            <a:normAutofit/>
          </a:bodyPr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93A4B09-24AC-454E-8A0C-D31EDE12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4EC4D01-901A-4258-A65D-27A4329F0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3A7F9C-E99E-44C1-89A0-A6ED28ADCEF0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8F86C8F5-3CD8-41C6-A6C4-EF53AE7214CB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89BF07E-558D-420A-943A-465BCC22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F5D9D9-67E4-4245-83CF-EFE4EB249828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5F8BDC6-0B3F-FA41-8859-B2B06B76F89C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04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7E6853-34E8-4052-808F-422B5860D59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EFA1566-CE68-450F-950A-CED460092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04FFBF-83C8-EB4F-BA15-A0937ECECB50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23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632993-FC7F-42E0-9D01-6C58965F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B8D68D-165F-4007-99ED-9807B7E8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068E05-BA91-41C0-82CA-8F2AD35C67E8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2971BF8-D77B-4814-931D-48F5EB38C3C1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37D59584-71E8-443A-AF13-6C99AD60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2497798-9990-534D-AD16-4D11C95714DC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52621C9E-95B9-744A-AB1F-F07DE5AE359F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76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E18750-3B08-429F-A276-D977DF7F7295}"/>
              </a:ext>
            </a:extLst>
          </p:cNvPr>
          <p:cNvSpPr>
            <a:spLocks noChangeAspect="1"/>
          </p:cNvSpPr>
          <p:nvPr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B12976-4243-42C3-AD82-864781743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" y="292975"/>
            <a:ext cx="8746864" cy="752706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B5BF95A-3885-4491-876B-4C99D444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25C0E0-87AD-4A9A-8CC2-D51E549C54A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57F6DEB-B3FE-4632-A871-23BAA7FE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409" y="6266485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33F5DB-D65F-2E45-9E37-3AD991E6D28D}"/>
              </a:ext>
            </a:extLst>
          </p:cNvPr>
          <p:cNvSpPr>
            <a:spLocks noChangeAspect="1"/>
          </p:cNvSpPr>
          <p:nvPr userDrawn="1"/>
        </p:nvSpPr>
        <p:spPr>
          <a:xfrm>
            <a:off x="142200" y="249101"/>
            <a:ext cx="8831579" cy="84045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3E7F20D-C3A0-CB47-9DF3-7C0AA16BB23A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379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Copyright © 2020 Prime Lessons (primelessons.org) CC-BY-NC-SA.  (Last edit: 1/9/2020)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44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50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89" y="270616"/>
            <a:ext cx="8834991" cy="697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89" y="1059264"/>
            <a:ext cx="8834991" cy="482382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3290" y="111873"/>
            <a:ext cx="2926080" cy="10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52201" y="111873"/>
            <a:ext cx="2926080" cy="108000"/>
          </a:xfrm>
          <a:prstGeom prst="rect">
            <a:avLst/>
          </a:prstGeom>
          <a:solidFill>
            <a:srgbClr val="0EAE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097745" y="111873"/>
            <a:ext cx="2926080" cy="108000"/>
          </a:xfrm>
          <a:prstGeom prst="rect">
            <a:avLst/>
          </a:prstGeom>
          <a:solidFill>
            <a:srgbClr val="FFD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10EC07-0A4A-4C6A-950D-55707B6C7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409" y="6266485"/>
            <a:ext cx="7599835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C4CC031-9FAD-457B-A616-9F45DA2DE9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36372" y="6280641"/>
            <a:ext cx="770468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BBD74847-7BE4-4E4D-8159-51DF7B93C61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AF90A68-628C-4E8F-BCF5-404070DD47EC}"/>
              </a:ext>
            </a:extLst>
          </p:cNvPr>
          <p:cNvCxnSpPr/>
          <p:nvPr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9D5B193-6CF5-054E-8E0F-102DEE8DF000}"/>
              </a:ext>
            </a:extLst>
          </p:cNvPr>
          <p:cNvCxnSpPr/>
          <p:nvPr userDrawn="1"/>
        </p:nvCxnSpPr>
        <p:spPr>
          <a:xfrm>
            <a:off x="175260" y="6316935"/>
            <a:ext cx="88315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585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65" r:id="rId12"/>
    <p:sldLayoutId id="2147483766" r:id="rId13"/>
    <p:sldLayoutId id="2147483767" r:id="rId14"/>
    <p:sldLayoutId id="2147483768" r:id="rId1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lltutorials.com/Worksheets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primeless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BC3E9-07DB-4552-A942-72E53C7F1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712" y="3295939"/>
            <a:ext cx="8584534" cy="590321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pseudocod</a:t>
            </a:r>
            <a:r>
              <a:rPr lang="ro-RO" dirty="0"/>
              <a:t>ul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1BF9D1-6614-46BD-A5B9-F242E4ED3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de</a:t>
            </a:r>
            <a:r>
              <a:rPr lang="en-US" dirty="0"/>
              <a:t> SANJAY </a:t>
            </a:r>
            <a:r>
              <a:rPr lang="ro-RO" dirty="0"/>
              <a:t>și</a:t>
            </a:r>
            <a:r>
              <a:rPr lang="en-US" dirty="0"/>
              <a:t> ARVIND SESHAN</a:t>
            </a:r>
          </a:p>
        </p:txBody>
      </p:sp>
    </p:spTree>
    <p:extLst>
      <p:ext uri="{BB962C8B-B14F-4D97-AF65-F5344CB8AC3E}">
        <p14:creationId xmlns:p14="http://schemas.microsoft.com/office/powerpoint/2010/main" val="409181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Obiectivele lecției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8" y="1140007"/>
            <a:ext cx="8831580" cy="2409220"/>
          </a:xfrm>
        </p:spPr>
        <p:txBody>
          <a:bodyPr/>
          <a:lstStyle/>
          <a:p>
            <a:r>
              <a:rPr lang="ro-RO" dirty="0"/>
              <a:t>Învață ce înseamnă pseudocodul.</a:t>
            </a:r>
            <a:endParaRPr lang="en-US" dirty="0"/>
          </a:p>
          <a:p>
            <a:r>
              <a:rPr lang="ro-RO" dirty="0"/>
              <a:t>Învață de ce folosim pseudocodul.</a:t>
            </a:r>
            <a:endParaRPr lang="en-US" dirty="0"/>
          </a:p>
          <a:p>
            <a:r>
              <a:rPr lang="ro-RO" dirty="0"/>
              <a:t>Învață să realizezi un pseudocod pentru un task simplu</a:t>
            </a:r>
            <a:endParaRPr lang="en-US" dirty="0"/>
          </a:p>
          <a:p>
            <a:r>
              <a:rPr lang="ro-RO" dirty="0"/>
              <a:t>Învață să proiectezi un program pentru FIRST LEGO League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64AAE4-28AB-4B08-8A92-91AD24C9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F5B61-813E-4C05-AB7B-F578D6E76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Ce este pseudocodul?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39C2D-A97F-404D-B1D3-9C256B368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ro-RO" dirty="0"/>
              <a:t>Roboții urmează instrucțiuni date de oameni. Ei au nevoie de instrucțiuni clare și detaliate pentru a completa un task.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ro-RO" dirty="0"/>
              <a:t>Pseudocodul este un set de notițe detaliate pe care un programator le poate folosi pentru a putea scrie un cod.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ro-RO" dirty="0"/>
              <a:t>Pseudocodul nu este scris într-un limbaj specific de programare. Acesta poate să fie o parte text și o parte cod.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ro-RO" dirty="0"/>
              <a:t>Pseudocodul permite programatorului să comunice planurile lui cu ceilalți.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ro-RO" dirty="0"/>
              <a:t>Pseudocodul este destul de detaliat pentru a putea fi transformat într-un cod propriu-zis.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E11A9B-8272-4892-84F4-9E0AFAB4E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ABCB11-E069-480E-A856-85017C9CA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681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35F20-8C89-4ABC-A0E9-C4E8AEDB0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De ce este pseudocodul important?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6E067-BDE8-4555-B2F1-307AF36CA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 charset="0"/>
              <a:buChar char="•"/>
            </a:pPr>
            <a:r>
              <a:rPr lang="ro-RO" sz="2400" dirty="0"/>
              <a:t>Un mod inedit de a înțelege importanța pseudocodului este să încerci să scrii instrucțiunile pentru realizarea unui lucru simplu:</a:t>
            </a:r>
            <a:endParaRPr lang="en-US" sz="2400" dirty="0"/>
          </a:p>
          <a:p>
            <a:pPr lvl="2"/>
            <a:r>
              <a:rPr lang="ro-RO" sz="1800" dirty="0"/>
              <a:t>Cum să faci un sandviș, cum să decorezi un tort, cum să plantezi o sămânță etc.</a:t>
            </a:r>
            <a:r>
              <a:rPr lang="en-US" sz="1800" dirty="0"/>
              <a:t> </a:t>
            </a:r>
          </a:p>
          <a:p>
            <a:pPr lvl="2"/>
            <a:r>
              <a:rPr lang="ro-RO" sz="1800" dirty="0"/>
              <a:t>Elevii trebuie să scrie instrucțiunile și profesorul trebuie să îi urmărească.</a:t>
            </a:r>
            <a:endParaRPr lang="en-US" sz="1800" dirty="0"/>
          </a:p>
          <a:p>
            <a:pPr lvl="2"/>
            <a:r>
              <a:rPr lang="ro-RO" sz="1800" dirty="0"/>
              <a:t>Apoi, rezultatele trebuie comparate.</a:t>
            </a:r>
            <a:endParaRPr lang="en-US" sz="1800" dirty="0"/>
          </a:p>
          <a:p>
            <a:pPr marL="342900" indent="-342900">
              <a:buFont typeface="Arial" charset="0"/>
              <a:buChar char="•"/>
            </a:pPr>
            <a:r>
              <a:rPr lang="ro-RO" sz="2400" dirty="0"/>
              <a:t>Urmează o serie de exemple despre realizarea unui sandviș cu unt de arahide și gem:</a:t>
            </a:r>
            <a:endParaRPr lang="en-US" sz="2400" dirty="0"/>
          </a:p>
          <a:p>
            <a:pPr lvl="2"/>
            <a:r>
              <a:rPr lang="ro-RO" sz="1800" dirty="0">
                <a:solidFill>
                  <a:srgbClr val="00B0F0"/>
                </a:solidFill>
              </a:rPr>
              <a:t>Elev</a:t>
            </a:r>
            <a:r>
              <a:rPr lang="en-US" sz="1800" dirty="0">
                <a:solidFill>
                  <a:srgbClr val="00B0F0"/>
                </a:solidFill>
              </a:rPr>
              <a:t> 1 : </a:t>
            </a:r>
            <a:r>
              <a:rPr lang="ro-RO" sz="1800" dirty="0">
                <a:solidFill>
                  <a:srgbClr val="00B0F0"/>
                </a:solidFill>
              </a:rPr>
              <a:t> „Pune untul de arahide pe pâine.” Profesorul a pus tot borcanul de unt de arahide pe peste feliile de pâine.</a:t>
            </a:r>
            <a:endParaRPr lang="en-US" sz="1800" dirty="0">
              <a:solidFill>
                <a:srgbClr val="00B0F0"/>
              </a:solidFill>
            </a:endParaRPr>
          </a:p>
          <a:p>
            <a:pPr lvl="2"/>
            <a:r>
              <a:rPr lang="ro-RO" sz="1800" dirty="0">
                <a:solidFill>
                  <a:srgbClr val="00B0F0"/>
                </a:solidFill>
              </a:rPr>
              <a:t>Elev 2</a:t>
            </a:r>
            <a:r>
              <a:rPr lang="en-US" sz="1800" dirty="0">
                <a:solidFill>
                  <a:srgbClr val="00B0F0"/>
                </a:solidFill>
              </a:rPr>
              <a:t>: </a:t>
            </a:r>
            <a:r>
              <a:rPr lang="ro-RO" sz="1800" dirty="0">
                <a:solidFill>
                  <a:srgbClr val="00B0F0"/>
                </a:solidFill>
              </a:rPr>
              <a:t> „Ia pâinea și întinde untul de arahide pe pâine.” Profesorul a întins untul de arahide pe întreaga pâine.</a:t>
            </a:r>
            <a:endParaRPr lang="en-US" sz="1800" dirty="0">
              <a:solidFill>
                <a:srgbClr val="00B0F0"/>
              </a:solidFill>
            </a:endParaRPr>
          </a:p>
          <a:p>
            <a:pPr lvl="2"/>
            <a:r>
              <a:rPr lang="ro-RO" sz="1800" dirty="0">
                <a:solidFill>
                  <a:srgbClr val="00B0F0"/>
                </a:solidFill>
              </a:rPr>
              <a:t>Elev 3</a:t>
            </a:r>
            <a:r>
              <a:rPr lang="en-US" sz="1800" dirty="0">
                <a:solidFill>
                  <a:srgbClr val="00B0F0"/>
                </a:solidFill>
              </a:rPr>
              <a:t>: </a:t>
            </a:r>
            <a:r>
              <a:rPr lang="ro-RO" sz="1800" dirty="0">
                <a:solidFill>
                  <a:srgbClr val="00B0F0"/>
                </a:solidFill>
              </a:rPr>
              <a:t> „Ia 2 felii de pâine. Întinde untul de arahide și gemul pe ele.” Profesorul întins untul de arahide și gemul pe ambele fețe ale feliilor de pâine.”</a:t>
            </a:r>
            <a:endParaRPr lang="en-US" sz="1800" dirty="0">
              <a:solidFill>
                <a:srgbClr val="00B0F0"/>
              </a:solidFill>
            </a:endParaRPr>
          </a:p>
          <a:p>
            <a:pPr marL="342900" lvl="0" indent="-342900">
              <a:buFont typeface="Arial" charset="0"/>
              <a:buChar char="•"/>
            </a:pPr>
            <a:r>
              <a:rPr lang="ro-RO" sz="2400" dirty="0"/>
              <a:t>Comunicarea instrucțiunilor în modul corect este importantă. Cu cât mai detailate și explicite sunt instrucțiunile, cu atât rezultatele vor fi mai exacte.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2561EB-1B4B-4AED-BB72-2CF549367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D95952-25D9-4310-BBA5-B97AD0BBC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329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214A2-49D8-491D-A5CE-DB06EFC1D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Cum să scrii pseudocod pentru un robot?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BBA6952-A3F8-4885-8D12-9050F89FA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10" y="1269991"/>
            <a:ext cx="8831580" cy="2612485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ro-RO" dirty="0"/>
              <a:t>Scrie care este scopul programului. Ce are de făcut robotul?</a:t>
            </a:r>
            <a:endParaRPr lang="en-US" dirty="0"/>
          </a:p>
          <a:p>
            <a:pPr marL="342900" indent="-342900">
              <a:buAutoNum type="arabicPeriod"/>
            </a:pPr>
            <a:r>
              <a:rPr lang="ro-RO" dirty="0"/>
              <a:t>Gândește-te despre cum poate atinge robotul acest scop. Care sunt pașii specifici?</a:t>
            </a:r>
            <a:endParaRPr lang="en-US" dirty="0"/>
          </a:p>
          <a:p>
            <a:pPr marL="342900" indent="-342900">
              <a:buAutoNum type="arabicPeriod"/>
            </a:pPr>
            <a:r>
              <a:rPr lang="ro-RO" dirty="0"/>
              <a:t>Scrie fiecare pas pe care trebuie să îl realizeze robotul. Începe cu pasul 1 și continuă.</a:t>
            </a:r>
            <a:endParaRPr lang="en-US" dirty="0"/>
          </a:p>
          <a:p>
            <a:pPr marL="342900" indent="-342900">
              <a:buAutoNum type="arabicPeriod"/>
            </a:pPr>
            <a:r>
              <a:rPr lang="ro-RO" dirty="0"/>
              <a:t>Asigură-te că notezi dacă robotul trebuie să repete o instrucțiune.</a:t>
            </a:r>
            <a:endParaRPr lang="en-US" dirty="0"/>
          </a:p>
          <a:p>
            <a:pPr marL="342900" indent="-342900">
              <a:buAutoNum type="arabicPeriod"/>
            </a:pPr>
            <a:r>
              <a:rPr lang="ro-RO" dirty="0"/>
              <a:t>Robotul face task-ul la infinit sau se oprește?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2A5247-3673-463C-9CD6-E8DC4DF22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097FB-F649-4DD3-B599-FF0D32434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5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373E6-0F56-4EA8-ABFF-845D4FE11C8C}"/>
              </a:ext>
            </a:extLst>
          </p:cNvPr>
          <p:cNvSpPr/>
          <p:nvPr/>
        </p:nvSpPr>
        <p:spPr>
          <a:xfrm>
            <a:off x="175260" y="4356340"/>
            <a:ext cx="8746864" cy="17425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o-RO" dirty="0">
                <a:solidFill>
                  <a:schemeClr val="tx1"/>
                </a:solidFill>
              </a:rPr>
              <a:t>Un joc amuzant</a:t>
            </a:r>
            <a:r>
              <a:rPr lang="en-US" dirty="0">
                <a:solidFill>
                  <a:schemeClr val="tx1"/>
                </a:solidFill>
              </a:rPr>
              <a:t>….</a:t>
            </a:r>
            <a:r>
              <a:rPr lang="ro-RO" b="1" dirty="0">
                <a:solidFill>
                  <a:schemeClr val="tx1"/>
                </a:solidFill>
              </a:rPr>
              <a:t>Robotul Uman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ro-RO" dirty="0">
                <a:solidFill>
                  <a:schemeClr val="tx1"/>
                </a:solidFill>
              </a:rPr>
              <a:t>Cât de bun ești la a oferi instrucțiuni robotului?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o-RO" dirty="0">
                <a:solidFill>
                  <a:schemeClr val="tx1"/>
                </a:solidFill>
              </a:rPr>
              <a:t>Alege un coleg de echipă care să fie robotul.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ro-RO" dirty="0">
                <a:solidFill>
                  <a:schemeClr val="tx1"/>
                </a:solidFill>
              </a:rPr>
              <a:t>Ajută-ți colegul să parcurgă drumul dintr-un punct al clasei în alt punct, printre obstacole, folosind doar un set specific de instrucțiuni.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501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36F2B-BFC4-4668-B56E-1A3391070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Provocare pseudocod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9FB1B-AAB5-4F94-8574-B650148DC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7"/>
            <a:ext cx="5003652" cy="3602322"/>
          </a:xfrm>
        </p:spPr>
        <p:txBody>
          <a:bodyPr>
            <a:normAutofit lnSpcReduction="10000"/>
          </a:bodyPr>
          <a:lstStyle/>
          <a:p>
            <a:pPr lvl="0"/>
            <a:r>
              <a:rPr lang="ro-RO" dirty="0"/>
              <a:t>Robotul trebuie să înconjoare o cutie pătrată. Începe la linie cu fața spre nord. Robotul trebuie să se întoarcă la poziția inițială.</a:t>
            </a:r>
          </a:p>
          <a:p>
            <a:pPr lvl="0"/>
            <a:endParaRPr lang="en-US" dirty="0"/>
          </a:p>
          <a:p>
            <a:pPr lvl="0"/>
            <a:r>
              <a:rPr lang="ro-RO" dirty="0"/>
              <a:t>Scrie un pseudocod pentru acest program.</a:t>
            </a:r>
            <a:endParaRPr lang="en-US" dirty="0"/>
          </a:p>
          <a:p>
            <a:pPr lvl="0"/>
            <a:endParaRPr lang="en-US" dirty="0"/>
          </a:p>
          <a:p>
            <a:pPr lvl="0"/>
            <a:r>
              <a:rPr lang="ro-RO" dirty="0"/>
              <a:t>Soluția pseudocod</a:t>
            </a:r>
            <a:endParaRPr lang="en-US" dirty="0"/>
          </a:p>
          <a:p>
            <a:pPr lvl="1"/>
            <a:r>
              <a:rPr lang="ro-RO" dirty="0"/>
              <a:t>Pas</a:t>
            </a:r>
            <a:r>
              <a:rPr lang="en-US" dirty="0"/>
              <a:t> 1: </a:t>
            </a:r>
            <a:r>
              <a:rPr lang="ro-RO" dirty="0"/>
              <a:t>Mergi înainte 20 de centimentri.</a:t>
            </a:r>
            <a:endParaRPr lang="en-US" dirty="0"/>
          </a:p>
          <a:p>
            <a:pPr lvl="1"/>
            <a:r>
              <a:rPr lang="ro-RO" dirty="0"/>
              <a:t>Pas</a:t>
            </a:r>
            <a:r>
              <a:rPr lang="en-US" dirty="0"/>
              <a:t> 2: </a:t>
            </a:r>
            <a:r>
              <a:rPr lang="ro-RO" dirty="0"/>
              <a:t>Întoarce-te la stânga 90 de grade.</a:t>
            </a:r>
            <a:endParaRPr lang="en-US" dirty="0"/>
          </a:p>
          <a:p>
            <a:pPr lvl="1"/>
            <a:r>
              <a:rPr lang="ro-RO" dirty="0"/>
              <a:t>Pas</a:t>
            </a:r>
            <a:r>
              <a:rPr lang="en-US" dirty="0"/>
              <a:t> 3: </a:t>
            </a:r>
            <a:r>
              <a:rPr lang="ro-RO" dirty="0"/>
              <a:t>Repetă pașii 1 și 2 de 4 ori.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2D3E54-5FC7-46A3-BE08-D5C1CC49D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D33BBE-1DE5-43CD-9241-3AF480266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07FC4C-5E57-4D33-B015-DB928ABCC77A}"/>
              </a:ext>
            </a:extLst>
          </p:cNvPr>
          <p:cNvSpPr/>
          <p:nvPr/>
        </p:nvSpPr>
        <p:spPr>
          <a:xfrm>
            <a:off x="5881859" y="2591386"/>
            <a:ext cx="1281723" cy="11723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A18579A-C4F7-4423-83EF-10A8000C8D20}"/>
              </a:ext>
            </a:extLst>
          </p:cNvPr>
          <p:cNvCxnSpPr/>
          <p:nvPr/>
        </p:nvCxnSpPr>
        <p:spPr>
          <a:xfrm>
            <a:off x="7233928" y="3763694"/>
            <a:ext cx="106289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0C002910-298E-495A-A41A-5AE36CF25C7E}"/>
              </a:ext>
            </a:extLst>
          </p:cNvPr>
          <p:cNvSpPr/>
          <p:nvPr/>
        </p:nvSpPr>
        <p:spPr>
          <a:xfrm>
            <a:off x="317634" y="5342231"/>
            <a:ext cx="8094845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o-RO" b="1" dirty="0"/>
              <a:t>Poți scrie pseudocodul pe o bucată de hârtie sau într-un block de comentarii în cadrul aplicației Spike Prime (vezi lecția despre comentariile din cod).</a:t>
            </a:r>
            <a:endParaRPr lang="en-US" b="1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382F959-BF33-4735-B0B2-EA0C06D52752}"/>
              </a:ext>
            </a:extLst>
          </p:cNvPr>
          <p:cNvCxnSpPr>
            <a:cxnSpLocks/>
          </p:cNvCxnSpPr>
          <p:nvPr/>
        </p:nvCxnSpPr>
        <p:spPr>
          <a:xfrm rot="16200000">
            <a:off x="7343264" y="3257718"/>
            <a:ext cx="810883" cy="0"/>
          </a:xfrm>
          <a:prstGeom prst="straightConnector1">
            <a:avLst/>
          </a:prstGeom>
          <a:ln w="76200">
            <a:solidFill>
              <a:srgbClr val="00B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ADF7C44-AAEE-42D4-900E-A2A7DBA42450}"/>
              </a:ext>
            </a:extLst>
          </p:cNvPr>
          <p:cNvGrpSpPr/>
          <p:nvPr/>
        </p:nvGrpSpPr>
        <p:grpSpPr>
          <a:xfrm rot="16200000">
            <a:off x="7127096" y="3726401"/>
            <a:ext cx="1199001" cy="1371767"/>
            <a:chOff x="6507213" y="1384746"/>
            <a:chExt cx="1199001" cy="1371767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5B0FBB86-AC58-4B98-A5CD-BED76BA700BF}"/>
                </a:ext>
              </a:extLst>
            </p:cNvPr>
            <p:cNvGrpSpPr/>
            <p:nvPr/>
          </p:nvGrpSpPr>
          <p:grpSpPr>
            <a:xfrm rot="5400000">
              <a:off x="6518630" y="1512901"/>
              <a:ext cx="1141996" cy="1164830"/>
              <a:chOff x="6310708" y="2223671"/>
              <a:chExt cx="809489" cy="898563"/>
            </a:xfrm>
          </p:grpSpPr>
          <p:sp>
            <p:nvSpPr>
              <p:cNvPr id="14" name="Rounded Rectangle 14">
                <a:extLst>
                  <a:ext uri="{FF2B5EF4-FFF2-40B4-BE49-F238E27FC236}">
                    <a16:creationId xmlns:a16="http://schemas.microsoft.com/office/drawing/2014/main" id="{B1809636-7DF5-48A0-970D-30EAAA0D8F66}"/>
                  </a:ext>
                </a:extLst>
              </p:cNvPr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rgbClr val="FFD500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ounded Rectangle 15">
                <a:extLst>
                  <a:ext uri="{FF2B5EF4-FFF2-40B4-BE49-F238E27FC236}">
                    <a16:creationId xmlns:a16="http://schemas.microsoft.com/office/drawing/2014/main" id="{5E17526F-92C2-4EAD-8514-F601DADB0191}"/>
                  </a:ext>
                </a:extLst>
              </p:cNvPr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6" name="Rounded Rectangle 16">
                <a:extLst>
                  <a:ext uri="{FF2B5EF4-FFF2-40B4-BE49-F238E27FC236}">
                    <a16:creationId xmlns:a16="http://schemas.microsoft.com/office/drawing/2014/main" id="{4C1433E3-B8E8-4C36-9634-8649011D864E}"/>
                  </a:ext>
                </a:extLst>
              </p:cNvPr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solidFill>
                <a:srgbClr val="65D7FF"/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33B7D8D8-F3F4-41FA-ACB9-A81CA865297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2C880EB-0ECF-4794-9DCA-314CAEFBA23D}"/>
                </a:ext>
              </a:extLst>
            </p:cNvPr>
            <p:cNvSpPr txBox="1"/>
            <p:nvPr/>
          </p:nvSpPr>
          <p:spPr>
            <a:xfrm>
              <a:off x="7216809" y="1384746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85C7A81-F32B-4E4D-851D-F5AC3F40BD3B}"/>
                </a:ext>
              </a:extLst>
            </p:cNvPr>
            <p:cNvSpPr txBox="1"/>
            <p:nvPr/>
          </p:nvSpPr>
          <p:spPr>
            <a:xfrm>
              <a:off x="7240594" y="2387181"/>
              <a:ext cx="465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5337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72B67D-6EC6-4871-9BDF-25EF304DFA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5280" y="1323054"/>
            <a:ext cx="4333562" cy="323433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C1B39CB-447B-4B0C-BC91-2F18A33F7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Pseudocodul pentru misiuni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6FB8D-085E-4E86-88CF-77431B52C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88" y="1140006"/>
            <a:ext cx="3990192" cy="5082601"/>
          </a:xfrm>
        </p:spPr>
        <p:txBody>
          <a:bodyPr/>
          <a:lstStyle/>
          <a:p>
            <a:r>
              <a:rPr lang="ro-RO" dirty="0"/>
              <a:t>Dacă ai o serie de misiuni pe care robotul trebuie să o completeze, planificarea de dinainte poate veni ca un mare ajutor.</a:t>
            </a:r>
            <a:endParaRPr lang="en-US" dirty="0"/>
          </a:p>
          <a:p>
            <a:r>
              <a:rPr lang="ro-RO" dirty="0"/>
              <a:t>Poți desena traseul robotului tău și apoi scrie instrucțiunile pas cu pas.</a:t>
            </a:r>
            <a:endParaRPr lang="en-US" dirty="0"/>
          </a:p>
          <a:p>
            <a:r>
              <a:rPr lang="en-US" dirty="0"/>
              <a:t>FLLTutorials.com p</a:t>
            </a:r>
            <a:r>
              <a:rPr lang="ro-RO" dirty="0"/>
              <a:t>une la dispoziție planificarea traseului și fișe de lucru pentru echipele FIRTS LEGO League în fiecare sezon.</a:t>
            </a:r>
            <a:r>
              <a:rPr lang="en-US" dirty="0"/>
              <a:t> </a:t>
            </a:r>
            <a:r>
              <a:rPr lang="en-US" sz="1600" dirty="0"/>
              <a:t>(</a:t>
            </a:r>
            <a:r>
              <a:rPr lang="es-419" sz="1600" dirty="0">
                <a:hlinkClick r:id="rId3"/>
              </a:rPr>
              <a:t>http://flltutorials.com/Worksheets.html</a:t>
            </a:r>
            <a:r>
              <a:rPr lang="es-419" sz="1600" dirty="0"/>
              <a:t>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997376-C878-44E8-BABC-8BC5267CE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DFC871-25D8-484E-B320-4CAD87403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7405EB-A612-4331-A958-FE583FBA0D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8994" y="3128211"/>
            <a:ext cx="3990191" cy="302441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15578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</a:t>
            </a:r>
            <a:r>
              <a:rPr lang="ro-RO" dirty="0"/>
              <a:t>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ro-RO" sz="1600" dirty="0"/>
              <a:t>Această lecție a fost creată de </a:t>
            </a:r>
            <a:r>
              <a:rPr lang="en-US" sz="1600" dirty="0"/>
              <a:t>Sanjay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și</a:t>
            </a:r>
            <a:r>
              <a:rPr lang="en-US" sz="1600" dirty="0"/>
              <a:t> Arvind </a:t>
            </a:r>
            <a:r>
              <a:rPr lang="en-US" sz="1600" dirty="0" err="1"/>
              <a:t>Seshan</a:t>
            </a:r>
            <a:r>
              <a:rPr lang="en-US" sz="1600" dirty="0"/>
              <a:t> </a:t>
            </a:r>
            <a:r>
              <a:rPr lang="ro-RO" sz="1600" dirty="0"/>
              <a:t>pentru</a:t>
            </a:r>
            <a:r>
              <a:rPr lang="en-US" sz="1600" dirty="0"/>
              <a:t> Prime Lessons</a:t>
            </a:r>
            <a:r>
              <a:rPr lang="ro-RO" sz="1600" dirty="0"/>
              <a:t>.</a:t>
            </a:r>
            <a:endParaRPr lang="en-US" sz="1600" dirty="0"/>
          </a:p>
          <a:p>
            <a:r>
              <a:rPr lang="ro-RO" sz="1600" dirty="0"/>
              <a:t>Mai multe lecții sunt disponibile la </a:t>
            </a:r>
            <a:r>
              <a:rPr lang="en-US" sz="1600" dirty="0">
                <a:hlinkClick r:id="rId2"/>
              </a:rPr>
              <a:t>www.primelessons.org</a:t>
            </a:r>
            <a:r>
              <a:rPr lang="ro-RO" sz="1600" dirty="0"/>
              <a:t>.</a:t>
            </a:r>
          </a:p>
          <a:p>
            <a:r>
              <a:rPr lang="ro-RO" sz="1600" dirty="0"/>
              <a:t>Această lecție a fost tradusă în limba romană de echipa de robotică FTC – ROSOPHIA #21455 RO20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Prime Lessons (primelessons.org) CC-BY-NC-SA.  (Last edit: 1/9/2020)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39919-47A8-43E0-85A2-F648492C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4847-7BE4-4E4D-8159-51DF7B93C616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5029" y="5862802"/>
            <a:ext cx="7734052" cy="369332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12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510" y="5253616"/>
            <a:ext cx="1479091" cy="52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12994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00000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wtoUse" id="{7DD8E111-BC3A-4444-A06C-BD4DCB2344B2}" vid="{5D8D2880-D206-C442-A283-BCAB763DE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primelessons</Template>
  <TotalTime>1040</TotalTime>
  <Words>827</Words>
  <Application>Microsoft Office PowerPoint</Application>
  <PresentationFormat>On-screen Show (4:3)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 MT</vt:lpstr>
      <vt:lpstr>Helvetica Neue</vt:lpstr>
      <vt:lpstr>Wingdings 2</vt:lpstr>
      <vt:lpstr>Dividend</vt:lpstr>
      <vt:lpstr>pseudocodul</vt:lpstr>
      <vt:lpstr>Obiectivele lecției</vt:lpstr>
      <vt:lpstr>Ce este pseudocodul?</vt:lpstr>
      <vt:lpstr>De ce este pseudocodul important?</vt:lpstr>
      <vt:lpstr>Cum să scrii pseudocod pentru un robot?</vt:lpstr>
      <vt:lpstr>Provocare pseudocod</vt:lpstr>
      <vt:lpstr>Pseudocodul pentru misiuni</vt:lpstr>
      <vt:lpstr>CREDITe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Adnim</cp:lastModifiedBy>
  <cp:revision>129</cp:revision>
  <dcterms:created xsi:type="dcterms:W3CDTF">2016-07-04T02:35:12Z</dcterms:created>
  <dcterms:modified xsi:type="dcterms:W3CDTF">2023-08-19T16:07:38Z</dcterms:modified>
</cp:coreProperties>
</file>