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73" r:id="rId1"/>
  </p:sldMasterIdLst>
  <p:notesMasterIdLst>
    <p:notesMasterId r:id="rId7"/>
  </p:notesMasterIdLst>
  <p:handoutMasterIdLst>
    <p:handoutMasterId r:id="rId8"/>
  </p:handoutMasterIdLst>
  <p:sldIdLst>
    <p:sldId id="275" r:id="rId2"/>
    <p:sldId id="257" r:id="rId3"/>
    <p:sldId id="277" r:id="rId4"/>
    <p:sldId id="278" r:id="rId5"/>
    <p:sldId id="28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500"/>
    <a:srgbClr val="0EAE9F"/>
    <a:srgbClr val="13B09B"/>
    <a:srgbClr val="0290F8"/>
    <a:srgbClr val="FE59D0"/>
    <a:srgbClr val="F55455"/>
    <a:srgbClr val="FF9732"/>
    <a:srgbClr val="02B64E"/>
    <a:srgbClr val="1BCFE9"/>
    <a:srgbClr val="FFB3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981"/>
    <p:restoredTop sz="94613"/>
  </p:normalViewPr>
  <p:slideViewPr>
    <p:cSldViewPr snapToGrid="0" snapToObjects="1">
      <p:cViewPr varScale="1">
        <p:scale>
          <a:sx n="85" d="100"/>
          <a:sy n="85" d="100"/>
        </p:scale>
        <p:origin x="994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040048-1E4D-CD41-AC49-0750EB72586B}" type="datetimeFigureOut">
              <a:rPr lang="en-US" smtClean="0"/>
              <a:t>8/19/2023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592D1-055B-824F-99E1-F69F9F11B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91487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8484CF-5098-F24E-8881-583515D5C406}" type="datetimeFigureOut">
              <a:rPr lang="en-US" smtClean="0"/>
              <a:t>8/19/2023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B67714-547E-8A4E-AE1C-9E3378A83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07034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241" y="2579003"/>
            <a:ext cx="8787652" cy="246858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754" y="2676578"/>
            <a:ext cx="8584534" cy="1504844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16712" y="4176248"/>
            <a:ext cx="5741894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rgbClr val="0EAE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By Sanjay and Arvind Seshan</a:t>
            </a:r>
          </a:p>
        </p:txBody>
      </p:sp>
      <p:sp>
        <p:nvSpPr>
          <p:cNvPr id="8" name="Subtitle 1">
            <a:extLst>
              <a:ext uri="{FF2B5EF4-FFF2-40B4-BE49-F238E27FC236}">
                <a16:creationId xmlns:a16="http://schemas.microsoft.com/office/drawing/2014/main" id="{227F28FB-346D-45F5-A52C-A1B7DBC13191}"/>
              </a:ext>
            </a:extLst>
          </p:cNvPr>
          <p:cNvSpPr txBox="1">
            <a:spLocks/>
          </p:cNvSpPr>
          <p:nvPr/>
        </p:nvSpPr>
        <p:spPr>
          <a:xfrm>
            <a:off x="4808377" y="357846"/>
            <a:ext cx="4161516" cy="50948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3200" dirty="0"/>
              <a:t>PRIME LESSONS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613C618-BE4E-4AD7-9CD9-0AB9F17BD5D4}"/>
              </a:ext>
            </a:extLst>
          </p:cNvPr>
          <p:cNvSpPr txBox="1"/>
          <p:nvPr/>
        </p:nvSpPr>
        <p:spPr>
          <a:xfrm>
            <a:off x="6331000" y="685891"/>
            <a:ext cx="24401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/>
              <a:t>By the Makers of EV3Lessons</a:t>
            </a:r>
          </a:p>
        </p:txBody>
      </p:sp>
      <p:pic>
        <p:nvPicPr>
          <p:cNvPr id="18" name="Picture 17" descr="A picture containing application&#10;&#10;Description automatically generated">
            <a:extLst>
              <a:ext uri="{FF2B5EF4-FFF2-40B4-BE49-F238E27FC236}">
                <a16:creationId xmlns:a16="http://schemas.microsoft.com/office/drawing/2014/main" id="{69DF8FC2-9ED1-BB44-8E96-5B069F6C64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2649" y="993668"/>
            <a:ext cx="1158461" cy="1158461"/>
          </a:xfrm>
          <a:prstGeom prst="rect">
            <a:avLst/>
          </a:prstGeom>
        </p:spPr>
      </p:pic>
      <p:pic>
        <p:nvPicPr>
          <p:cNvPr id="19" name="Picture 18" descr="Shape, square&#10;&#10;Description automatically generated">
            <a:extLst>
              <a:ext uri="{FF2B5EF4-FFF2-40B4-BE49-F238E27FC236}">
                <a16:creationId xmlns:a16="http://schemas.microsoft.com/office/drawing/2014/main" id="{2D46D815-081F-064A-AFA6-098A6E7A3D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99647" y="993669"/>
            <a:ext cx="1158461" cy="1158461"/>
          </a:xfrm>
          <a:prstGeom prst="rect">
            <a:avLst/>
          </a:prstGeom>
        </p:spPr>
      </p:pic>
      <p:sp>
        <p:nvSpPr>
          <p:cNvPr id="9" name="Subtitle 1">
            <a:extLst>
              <a:ext uri="{FF2B5EF4-FFF2-40B4-BE49-F238E27FC236}">
                <a16:creationId xmlns:a16="http://schemas.microsoft.com/office/drawing/2014/main" id="{49B5C5E9-9AF0-F241-AF01-EF95063F33A5}"/>
              </a:ext>
            </a:extLst>
          </p:cNvPr>
          <p:cNvSpPr txBox="1">
            <a:spLocks/>
          </p:cNvSpPr>
          <p:nvPr userDrawn="1"/>
        </p:nvSpPr>
        <p:spPr>
          <a:xfrm>
            <a:off x="4808377" y="357846"/>
            <a:ext cx="4161516" cy="50948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3200" dirty="0"/>
              <a:t>PRIME LESSONS</a:t>
            </a:r>
          </a:p>
        </p:txBody>
      </p:sp>
    </p:spTree>
    <p:extLst>
      <p:ext uri="{BB962C8B-B14F-4D97-AF65-F5344CB8AC3E}">
        <p14:creationId xmlns:p14="http://schemas.microsoft.com/office/powerpoint/2010/main" val="710403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05/11/2023)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706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629400" y="599725"/>
            <a:ext cx="2057399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75725"/>
            <a:ext cx="1503123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2" y="675725"/>
            <a:ext cx="592220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45255" y="5956136"/>
            <a:ext cx="947672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5922209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05/11/2023)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1225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2200" y="1174924"/>
            <a:ext cx="4185204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52" y="1177439"/>
            <a:ext cx="4226411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93A4B09-24AC-454E-8A0C-D31EDE125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05/11/2023)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4EC4D01-901A-4258-A65D-27A4329F0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E3A7F9C-E99E-44C1-89A0-A6ED28ADCEF0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8F86C8F5-3CD8-41C6-A6C4-EF53AE7214CB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389BF07E-558D-420A-943A-465BCC227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987623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05/11/2023)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E7E6853-34E8-4052-808F-422B5860D591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0EFA1566-CE68-450F-950A-CED460092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30826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2632993-FC7F-42E0-9D01-6C58965FB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05/11/2023)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7B8D68D-165F-4007-99ED-9807B7E8C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2068E05-BA91-41C0-82CA-8F2AD35C67E8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2971BF8-D77B-4814-931D-48F5EB38C3C1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37D59584-71E8-443A-AF13-6C99AD608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977953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E18750-3B08-429F-A276-D977DF7F7295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9B12976-4243-42C3-AD82-864781743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B5BF95A-3885-4491-876B-4C99D444A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625C0E0-87AD-4A9A-8CC2-D51E549C54AC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57F6DEB-B3FE-4632-A871-23BAA7FEA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05/11/2023)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518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088" y="1140006"/>
            <a:ext cx="8831580" cy="5082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8409" y="6320275"/>
            <a:ext cx="4870585" cy="365125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r>
              <a:rPr lang="en-US"/>
              <a:t>Copyright © 2023 Prime Lessons (primelessons.org) CC-BY-NC-SA.  (Last edit: 05/11/2023)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36372" y="631650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59C872A-C57F-4B1F-AFD0-FDF125C3C485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B03B9F0-3294-2D4E-ACEF-6CFD8210416F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2411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52646" y="5141973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36573"/>
            <a:ext cx="7989751" cy="1504844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3" y="4541417"/>
            <a:ext cx="798975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Copyright © 2023 Prime Lessons (primelessons.org) CC-BY-NC-SA.  (Last edit: 05/11/2023)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9F621E0-AEE7-4799-81EB-EB99ED60C8DF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40FAB25-E17C-4189-8846-137BC28A1EB3}"/>
              </a:ext>
            </a:extLst>
          </p:cNvPr>
          <p:cNvSpPr txBox="1">
            <a:spLocks/>
          </p:cNvSpPr>
          <p:nvPr/>
        </p:nvSpPr>
        <p:spPr>
          <a:xfrm>
            <a:off x="175260" y="292975"/>
            <a:ext cx="8746864" cy="75270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AB27DCA-B7AB-1B42-AA8F-4C6998C8E9EE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B212C6A8-B678-9E4E-90EF-2D3775B02175}"/>
              </a:ext>
            </a:extLst>
          </p:cNvPr>
          <p:cNvSpPr txBox="1">
            <a:spLocks/>
          </p:cNvSpPr>
          <p:nvPr userDrawn="1"/>
        </p:nvSpPr>
        <p:spPr>
          <a:xfrm>
            <a:off x="175260" y="292975"/>
            <a:ext cx="8746864" cy="75270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524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2200" y="1174924"/>
            <a:ext cx="4185204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52" y="1177439"/>
            <a:ext cx="4226411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93A4B09-24AC-454E-8A0C-D31EDE125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05/11/2023)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4EC4D01-901A-4258-A65D-27A4329F0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E3A7F9C-E99E-44C1-89A0-A6ED28ADCEF0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8F86C8F5-3CD8-41C6-A6C4-EF53AE7214CB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389BF07E-558D-420A-943A-465BCC227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66CA47D-AA67-AF46-8FEB-566A1C0DF825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69B7EFA1-A622-474A-A901-81B4702A2BE0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897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05/11/2023)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E7E6853-34E8-4052-808F-422B5860D591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0EFA1566-CE68-450F-950A-CED460092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1234AF7-623B-B74C-B05E-55C449E35CAF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1670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2632993-FC7F-42E0-9D01-6C58965FB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05/11/2023)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7B8D68D-165F-4007-99ED-9807B7E8C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2068E05-BA91-41C0-82CA-8F2AD35C67E8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2971BF8-D77B-4814-931D-48F5EB38C3C1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37D59584-71E8-443A-AF13-6C99AD608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4649581-A2A2-AA40-9328-3037C44C2790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6B437005-2BA6-C645-9A51-F8134AE68704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263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E18750-3B08-429F-A276-D977DF7F7295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9B12976-4243-42C3-AD82-864781743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B5BF95A-3885-4491-876B-4C99D444A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625C0E0-87AD-4A9A-8CC2-D51E549C54AC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57F6DEB-B3FE-4632-A871-23BAA7FEA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05/11/2023)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863A2B1-9F6A-8944-B63D-EE2969475ED7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EBB5139-D1B6-3347-8D15-ACB1E890E66B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4032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52646" y="5141973"/>
            <a:ext cx="8238707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352" y="5262296"/>
            <a:ext cx="353662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99" y="601200"/>
            <a:ext cx="824040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17" y="5262295"/>
            <a:ext cx="426532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Copyright © 2023 Prime Lessons (primelessons.org) CC-BY-NC-SA.  (Last edit: 05/11/2023)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448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4693389"/>
            <a:ext cx="7989752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8093" y="599725"/>
            <a:ext cx="8238706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6"/>
            <a:ext cx="7989752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05/11/2023)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956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3289" y="270616"/>
            <a:ext cx="8834991" cy="69757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289" y="1059264"/>
            <a:ext cx="8834991" cy="482382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43290" y="111873"/>
            <a:ext cx="2926080" cy="108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052201" y="111873"/>
            <a:ext cx="2926080" cy="108000"/>
          </a:xfrm>
          <a:prstGeom prst="rect">
            <a:avLst/>
          </a:prstGeom>
          <a:solidFill>
            <a:srgbClr val="0EAE9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097745" y="111873"/>
            <a:ext cx="2926080" cy="108000"/>
          </a:xfrm>
          <a:prstGeom prst="rect">
            <a:avLst/>
          </a:prstGeom>
          <a:solidFill>
            <a:srgbClr val="FFD5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010EC07-0A4A-4C6A-950D-55707B6C7F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409" y="6266485"/>
            <a:ext cx="7599835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r>
              <a:rPr lang="en-US"/>
              <a:t>Copyright © 2023 Prime Lessons (primelessons.org) CC-BY-NC-SA.  (Last edit: 05/11/2023)</a:t>
            </a:r>
            <a:endParaRPr lang="en-US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4C4CC031-9FAD-457B-A616-9F45DA2DE9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fld id="{BBD74847-7BE4-4E4D-8159-51DF7B93C61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AF90A68-628C-4E8F-BCF5-404070DD47EC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F13CE44-623D-C648-9123-CAED88BC763A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1827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  <p:sldLayoutId id="2147483765" r:id="rId12"/>
    <p:sldLayoutId id="2147483766" r:id="rId13"/>
    <p:sldLayoutId id="2147483767" r:id="rId14"/>
    <p:sldLayoutId id="2147483768" r:id="rId15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" TargetMode="External"/><Relationship Id="rId2" Type="http://schemas.openxmlformats.org/officeDocument/2006/relationships/hyperlink" Target="http://www.primelessons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BC3E9-07DB-4552-A942-72E53C7F1D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2754" y="2798338"/>
            <a:ext cx="8584534" cy="936198"/>
          </a:xfrm>
        </p:spPr>
        <p:txBody>
          <a:bodyPr/>
          <a:lstStyle/>
          <a:p>
            <a:r>
              <a:rPr lang="ro-RO" dirty="0"/>
              <a:t>Printarea codului din spike prime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1BF9D1-6614-46BD-A5B9-F242E4ED39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o-RO" dirty="0"/>
              <a:t>De </a:t>
            </a:r>
            <a:r>
              <a:rPr lang="en-US" dirty="0"/>
              <a:t>SANJAY </a:t>
            </a:r>
            <a:r>
              <a:rPr lang="ro-RO" dirty="0"/>
              <a:t>și</a:t>
            </a:r>
            <a:r>
              <a:rPr lang="en-US" dirty="0"/>
              <a:t> ARVIND SESHAN</a:t>
            </a:r>
          </a:p>
        </p:txBody>
      </p:sp>
    </p:spTree>
    <p:extLst>
      <p:ext uri="{BB962C8B-B14F-4D97-AF65-F5344CB8AC3E}">
        <p14:creationId xmlns:p14="http://schemas.microsoft.com/office/powerpoint/2010/main" val="4091814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Obiectivele lecției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088" y="1140007"/>
            <a:ext cx="8831580" cy="2409220"/>
          </a:xfrm>
        </p:spPr>
        <p:txBody>
          <a:bodyPr/>
          <a:lstStyle/>
          <a:p>
            <a:r>
              <a:rPr lang="ro-RO" dirty="0"/>
              <a:t>Învață cum să printezi codul pentru postere și jurnale inginerești, ținând cont de faptul că nu sunt opțiuni predefinite de printare în software-ul Spike.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05/11/2023)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64AAE4-28AB-4B08-8A92-91AD24C92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085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6228F-CECE-409E-8133-D06237313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Selectarea de imagini de pe ecran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67B98F-9CFD-4797-B433-B4DF2DC1D3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088" y="1105289"/>
            <a:ext cx="5577497" cy="4932095"/>
          </a:xfrm>
        </p:spPr>
        <p:txBody>
          <a:bodyPr>
            <a:normAutofit lnSpcReduction="10000"/>
          </a:bodyPr>
          <a:lstStyle/>
          <a:p>
            <a:r>
              <a:rPr lang="ro-RO" dirty="0"/>
              <a:t>Pe Mac, poți face ușor captură de ecran pentru codul tău din cadrul software-ului Spike</a:t>
            </a:r>
            <a:endParaRPr lang="en-US" dirty="0"/>
          </a:p>
          <a:p>
            <a:pPr lvl="1"/>
            <a:r>
              <a:rPr lang="ro-RO" b="0" i="0" dirty="0">
                <a:solidFill>
                  <a:srgbClr val="202124"/>
                </a:solidFill>
                <a:effectLst/>
                <a:latin typeface="Google Sans"/>
              </a:rPr>
              <a:t>Apasă butoanele „Command”, „Shift” și „3” în același timp pentru a realiza captura întregului ecran.</a:t>
            </a:r>
            <a:endParaRPr lang="en-US" b="0" i="0" dirty="0">
              <a:solidFill>
                <a:srgbClr val="202124"/>
              </a:solidFill>
              <a:effectLst/>
              <a:latin typeface="Google Sans"/>
            </a:endParaRPr>
          </a:p>
          <a:p>
            <a:pPr lvl="1"/>
            <a:r>
              <a:rPr lang="ro-RO" b="0" i="0" dirty="0">
                <a:solidFill>
                  <a:srgbClr val="040C28"/>
                </a:solidFill>
                <a:effectLst/>
                <a:latin typeface="Google Sans"/>
              </a:rPr>
              <a:t>Apasă „Command”, „Shift” și „4” în același timp și mută mouse-ul în jurul zonei de interes.</a:t>
            </a:r>
            <a:endParaRPr lang="en-US" b="0" i="0" dirty="0">
              <a:solidFill>
                <a:srgbClr val="040C28"/>
              </a:solidFill>
              <a:effectLst/>
              <a:latin typeface="Google Sans"/>
            </a:endParaRPr>
          </a:p>
          <a:p>
            <a:r>
              <a:rPr lang="ro-RO" dirty="0">
                <a:solidFill>
                  <a:srgbClr val="040C28"/>
                </a:solidFill>
                <a:latin typeface="Google Sans"/>
              </a:rPr>
              <a:t>Pe PC, Snipping Tool realizează același lucru</a:t>
            </a:r>
            <a:endParaRPr lang="en-US" dirty="0">
              <a:solidFill>
                <a:srgbClr val="040C28"/>
              </a:solidFill>
              <a:latin typeface="Google Sans"/>
            </a:endParaRPr>
          </a:p>
          <a:p>
            <a:pPr lvl="1"/>
            <a:r>
              <a:rPr lang="ro-RO" b="0" i="0" dirty="0">
                <a:solidFill>
                  <a:srgbClr val="202124"/>
                </a:solidFill>
                <a:effectLst/>
                <a:latin typeface="Google Sans"/>
              </a:rPr>
              <a:t>Apasă butoanele „Windows”, „Shift” și „S”. Ecranul se va întuneca în timp ce poți selecta zona de interes pentru captura de ecran.</a:t>
            </a:r>
            <a:endParaRPr lang="en-US" b="0" i="0" dirty="0">
              <a:solidFill>
                <a:srgbClr val="202124"/>
              </a:solidFill>
              <a:effectLst/>
              <a:latin typeface="Google Sans"/>
            </a:endParaRPr>
          </a:p>
          <a:p>
            <a:pPr lvl="1"/>
            <a:r>
              <a:rPr lang="ro-RO" b="0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Poți modifica forma capturii prin selectarea dintre opțiunile „Rectangular”, „Window”, „Full-screen” sau „Free-form”.</a:t>
            </a:r>
            <a:endParaRPr lang="en-US" b="0" i="0" dirty="0">
              <a:solidFill>
                <a:srgbClr val="1E1E1E"/>
              </a:solidFill>
              <a:effectLst/>
              <a:latin typeface="Segoe UI" panose="020B0502040204020203" pitchFamily="34" charset="0"/>
            </a:endParaRPr>
          </a:p>
          <a:p>
            <a:r>
              <a:rPr lang="ro-RO" dirty="0">
                <a:solidFill>
                  <a:srgbClr val="1E1E1E"/>
                </a:solidFill>
                <a:latin typeface="Segoe UI" panose="020B0502040204020203" pitchFamily="34" charset="0"/>
              </a:rPr>
              <a:t>Copiază aceste imagini în alt document (de ex. Power Point, Google Slides) și adaugă notițe dacă este nevoie.</a:t>
            </a:r>
            <a:endParaRPr lang="en-US" b="0" i="0" dirty="0">
              <a:solidFill>
                <a:srgbClr val="1E1E1E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03140A-27A8-4568-99A5-646F4F7D6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05/11/2023)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60F1FD-AF1C-4564-8E11-1F9C414CC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3</a:t>
            </a:fld>
            <a:endParaRPr lang="en-US"/>
          </a:p>
        </p:txBody>
      </p:sp>
      <p:pic>
        <p:nvPicPr>
          <p:cNvPr id="12" name="Picture 11" descr="A screenshot of a screen shot&#10;&#10;Description automatically generated with low confidence">
            <a:extLst>
              <a:ext uri="{FF2B5EF4-FFF2-40B4-BE49-F238E27FC236}">
                <a16:creationId xmlns:a16="http://schemas.microsoft.com/office/drawing/2014/main" id="{32758144-3F9A-8931-5203-EE355BF466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6798" y="1254860"/>
            <a:ext cx="2124808" cy="2562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6359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A blue folder with white text&#10;&#10;Description automatically generated with low confidence">
            <a:extLst>
              <a:ext uri="{FF2B5EF4-FFF2-40B4-BE49-F238E27FC236}">
                <a16:creationId xmlns:a16="http://schemas.microsoft.com/office/drawing/2014/main" id="{85259DBF-FE4D-BA85-59D1-6CF4C9DA13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7361" y="2845491"/>
            <a:ext cx="2531753" cy="2664009"/>
          </a:xfrm>
          <a:prstGeom prst="rect">
            <a:avLst/>
          </a:prstGeom>
        </p:spPr>
      </p:pic>
      <p:pic>
        <p:nvPicPr>
          <p:cNvPr id="13" name="Picture 12" descr="A close-up of a zip&#10;&#10;Description automatically generated">
            <a:extLst>
              <a:ext uri="{FF2B5EF4-FFF2-40B4-BE49-F238E27FC236}">
                <a16:creationId xmlns:a16="http://schemas.microsoft.com/office/drawing/2014/main" id="{BFC7A4CE-0403-96DD-5792-DF36FD633D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10290" y="3196768"/>
            <a:ext cx="2361710" cy="221056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64A1B18-D0C3-44A9-82DC-9A3295EDC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Imagini de rezoluție înaltă a codului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D3329B-13BD-4934-84C3-9EF3EF812A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088" y="1140006"/>
            <a:ext cx="8767036" cy="2616346"/>
          </a:xfrm>
        </p:spPr>
        <p:txBody>
          <a:bodyPr>
            <a:normAutofit/>
          </a:bodyPr>
          <a:lstStyle/>
          <a:p>
            <a:r>
              <a:rPr lang="ro-RO" dirty="0"/>
              <a:t>Caută programele Spike în dispozitivul tău (.llsp sau .llsp3).</a:t>
            </a:r>
            <a:endParaRPr lang="en-US" dirty="0"/>
          </a:p>
          <a:p>
            <a:r>
              <a:rPr lang="ro-RO" dirty="0"/>
              <a:t>Realizează o copie a fișierului și schimbă extensia din .llsp sau .llsp3 în .zip.</a:t>
            </a:r>
            <a:endParaRPr lang="en-US" dirty="0"/>
          </a:p>
          <a:p>
            <a:r>
              <a:rPr lang="ro-RO" dirty="0"/>
              <a:t>Deschide arhiva .zip .</a:t>
            </a:r>
            <a:endParaRPr lang="en-US" dirty="0"/>
          </a:p>
          <a:p>
            <a:r>
              <a:rPr lang="ro-RO" dirty="0"/>
              <a:t>În interiorul arhivei vei găsi un fișier denumit „icon.svg” care este o imagine cu rezoluție mare a codului tău.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CA3E5A-309E-452C-B754-3213F3292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05/11/2023)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DE00A7-1921-42F5-8C96-E084BCA7D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4</a:t>
            </a:fld>
            <a:endParaRPr lang="en-US"/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F7561201-9A16-8FBF-A71F-4531A223AC4A}"/>
              </a:ext>
            </a:extLst>
          </p:cNvPr>
          <p:cNvCxnSpPr/>
          <p:nvPr/>
        </p:nvCxnSpPr>
        <p:spPr>
          <a:xfrm>
            <a:off x="2024684" y="4022504"/>
            <a:ext cx="371211" cy="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C6B349AD-C358-E4C8-0AE9-F1967F1F8512}"/>
              </a:ext>
            </a:extLst>
          </p:cNvPr>
          <p:cNvCxnSpPr/>
          <p:nvPr/>
        </p:nvCxnSpPr>
        <p:spPr>
          <a:xfrm>
            <a:off x="3929194" y="4022504"/>
            <a:ext cx="371211" cy="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F60528D6-1A1D-A8D9-17D9-32E897BAF20F}"/>
              </a:ext>
            </a:extLst>
          </p:cNvPr>
          <p:cNvCxnSpPr>
            <a:cxnSpLocks/>
          </p:cNvCxnSpPr>
          <p:nvPr/>
        </p:nvCxnSpPr>
        <p:spPr>
          <a:xfrm>
            <a:off x="6075331" y="4022504"/>
            <a:ext cx="451928" cy="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481919FD-25CC-B956-F1CA-EE76CDC9CFC1}"/>
              </a:ext>
            </a:extLst>
          </p:cNvPr>
          <p:cNvSpPr txBox="1"/>
          <p:nvPr/>
        </p:nvSpPr>
        <p:spPr>
          <a:xfrm>
            <a:off x="175260" y="5857461"/>
            <a:ext cx="64640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</a:t>
            </a:r>
            <a:r>
              <a:rPr lang="ro-RO" dirty="0"/>
              <a:t>otă</a:t>
            </a:r>
            <a:r>
              <a:rPr lang="en-US" dirty="0"/>
              <a:t>: SPIKE 2 </a:t>
            </a:r>
            <a:r>
              <a:rPr lang="ro-RO" dirty="0"/>
              <a:t>folosește</a:t>
            </a:r>
            <a:r>
              <a:rPr lang="en-US" dirty="0"/>
              <a:t> .</a:t>
            </a:r>
            <a:r>
              <a:rPr lang="en-US" dirty="0" err="1"/>
              <a:t>llsp</a:t>
            </a:r>
            <a:r>
              <a:rPr lang="en-US" dirty="0"/>
              <a:t> </a:t>
            </a:r>
            <a:r>
              <a:rPr lang="ro-RO" dirty="0"/>
              <a:t>și</a:t>
            </a:r>
            <a:r>
              <a:rPr lang="en-US" dirty="0"/>
              <a:t> SPIKE 3 </a:t>
            </a:r>
            <a:r>
              <a:rPr lang="ro-RO" dirty="0"/>
              <a:t>folosește</a:t>
            </a:r>
            <a:r>
              <a:rPr lang="en-US" dirty="0"/>
              <a:t> .llsp3</a:t>
            </a:r>
          </a:p>
        </p:txBody>
      </p:sp>
      <p:pic>
        <p:nvPicPr>
          <p:cNvPr id="9" name="Picture 8" descr="A close-up of a sticker&#10;&#10;Description automatically generated with medium confidence">
            <a:extLst>
              <a:ext uri="{FF2B5EF4-FFF2-40B4-BE49-F238E27FC236}">
                <a16:creationId xmlns:a16="http://schemas.microsoft.com/office/drawing/2014/main" id="{D0C4008D-7829-D421-B69F-6424172506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7390" y="3163767"/>
            <a:ext cx="1681537" cy="2210560"/>
          </a:xfrm>
          <a:prstGeom prst="rect">
            <a:avLst/>
          </a:prstGeom>
        </p:spPr>
      </p:pic>
      <p:pic>
        <p:nvPicPr>
          <p:cNvPr id="25" name="Picture 24" descr="A picture containing text, tool, design&#10;&#10;Description automatically generated">
            <a:extLst>
              <a:ext uri="{FF2B5EF4-FFF2-40B4-BE49-F238E27FC236}">
                <a16:creationId xmlns:a16="http://schemas.microsoft.com/office/drawing/2014/main" id="{667F5024-242E-EDF9-6692-F3E9E7D5141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30434" y="3322163"/>
            <a:ext cx="1398132" cy="2002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1903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CREDIT</a:t>
            </a:r>
            <a:r>
              <a:rPr lang="ro-RO" dirty="0"/>
              <a:t>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7983"/>
            <a:ext cx="8245474" cy="1925280"/>
          </a:xfrm>
        </p:spPr>
        <p:txBody>
          <a:bodyPr>
            <a:normAutofit lnSpcReduction="10000"/>
          </a:bodyPr>
          <a:lstStyle/>
          <a:p>
            <a:r>
              <a:rPr lang="ro-RO" sz="1600" dirty="0"/>
              <a:t>Această lecție a fost creată de Sanjay Seshan și Arvind Seshan pentru Prime Lessons.</a:t>
            </a:r>
            <a:endParaRPr lang="en-US" sz="1600" dirty="0"/>
          </a:p>
          <a:p>
            <a:r>
              <a:rPr lang="ro-RO" sz="1600" dirty="0"/>
              <a:t>Creditele pentru obținerea fișierului svg se datoreaza lui Wee Choon Kiat Cort pe FLL: Share &amp; Learn.</a:t>
            </a:r>
            <a:endParaRPr lang="en-US" sz="1600" dirty="0"/>
          </a:p>
          <a:p>
            <a:r>
              <a:rPr lang="en-US" sz="1600" dirty="0"/>
              <a:t>M</a:t>
            </a:r>
            <a:r>
              <a:rPr lang="ro-RO" sz="1600" dirty="0"/>
              <a:t>ai multe lecții sunt disponibile pe </a:t>
            </a:r>
            <a:r>
              <a:rPr lang="en-US" sz="1600" dirty="0">
                <a:hlinkClick r:id="rId2"/>
              </a:rPr>
              <a:t>www.primelessons.org</a:t>
            </a:r>
            <a:endParaRPr lang="ro-RO" sz="1600" dirty="0"/>
          </a:p>
          <a:p>
            <a:r>
              <a:rPr lang="ro-RO" sz="1600" dirty="0"/>
              <a:t>Această lecție a fost tradusă în limba romană de echipa de robotică FTC – ROSOPHIA #21455 RO20</a:t>
            </a:r>
            <a:endParaRPr lang="en-US" sz="1600" dirty="0"/>
          </a:p>
          <a:p>
            <a:endParaRPr lang="en-US" sz="1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05/11/2023)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739919-47A8-43E0-85A2-F648492C2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5</a:t>
            </a:fld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75029" y="5862802"/>
            <a:ext cx="7734052" cy="369332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br>
              <a:rPr kumimoji="0" lang="en-US" alt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Creative Commons Attribution-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NonCommercial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-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ShareAlike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 4.0 International License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6" name="Picture 5" descr="Creative Commons Licens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2510" y="5253616"/>
            <a:ext cx="1479091" cy="52104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2129947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00000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owtoUse" id="{7DD8E111-BC3A-4444-A06C-BD4DCB2344B2}" vid="{5D8D2880-D206-C442-A283-BCAB763DE8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primelessons</Template>
  <TotalTime>1061</TotalTime>
  <Words>446</Words>
  <Application>Microsoft Office PowerPoint</Application>
  <PresentationFormat>On-screen Show (4:3)</PresentationFormat>
  <Paragraphs>32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Calibri</vt:lpstr>
      <vt:lpstr>Gill Sans MT</vt:lpstr>
      <vt:lpstr>Google Sans</vt:lpstr>
      <vt:lpstr>Helvetica Neue</vt:lpstr>
      <vt:lpstr>Segoe UI</vt:lpstr>
      <vt:lpstr>Wingdings 2</vt:lpstr>
      <vt:lpstr>Dividend</vt:lpstr>
      <vt:lpstr>Printarea codului din spike prime</vt:lpstr>
      <vt:lpstr>Obiectivele lecției</vt:lpstr>
      <vt:lpstr>Selectarea de imagini de pe ecran</vt:lpstr>
      <vt:lpstr>Imagini de rezoluție înaltă a codului</vt:lpstr>
      <vt:lpstr>CREDITe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BEGINNER PROGRAMMING LESSON</dc:title>
  <dc:creator>Srinivasan Seshan</dc:creator>
  <cp:lastModifiedBy>Adnim</cp:lastModifiedBy>
  <cp:revision>122</cp:revision>
  <dcterms:created xsi:type="dcterms:W3CDTF">2016-07-04T02:35:12Z</dcterms:created>
  <dcterms:modified xsi:type="dcterms:W3CDTF">2023-08-19T16:00:37Z</dcterms:modified>
</cp:coreProperties>
</file>