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74" r:id="rId4"/>
  </p:sldMasterIdLst>
  <p:notesMasterIdLst>
    <p:notesMasterId r:id="rId16"/>
  </p:notesMasterIdLst>
  <p:handoutMasterIdLst>
    <p:handoutMasterId r:id="rId17"/>
  </p:handoutMasterIdLst>
  <p:sldIdLst>
    <p:sldId id="414" r:id="rId5"/>
    <p:sldId id="413" r:id="rId6"/>
    <p:sldId id="437" r:id="rId7"/>
    <p:sldId id="409" r:id="rId8"/>
    <p:sldId id="443" r:id="rId9"/>
    <p:sldId id="439" r:id="rId10"/>
    <p:sldId id="444" r:id="rId11"/>
    <p:sldId id="438" r:id="rId12"/>
    <p:sldId id="440" r:id="rId13"/>
    <p:sldId id="445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7A7A7A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6197" autoAdjust="0"/>
  </p:normalViewPr>
  <p:slideViewPr>
    <p:cSldViewPr snapToGrid="0" snapToObjects="1">
      <p:cViewPr varScale="1">
        <p:scale>
          <a:sx n="80" d="100"/>
          <a:sy n="80" d="100"/>
        </p:scale>
        <p:origin x="154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0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</p:spTree>
    <p:extLst>
      <p:ext uri="{BB962C8B-B14F-4D97-AF65-F5344CB8AC3E}">
        <p14:creationId xmlns:p14="http://schemas.microsoft.com/office/powerpoint/2010/main" val="180326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7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33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17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52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27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08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0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4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FC62F-EA83-4EF9-95CE-3B2D1CAF1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509303"/>
            <a:ext cx="8584534" cy="1504844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ro-RO" dirty="0"/>
              <a:t>utarea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ro-RO" dirty="0"/>
              <a:t>iectelor</a:t>
            </a:r>
            <a:r>
              <a:rPr lang="en-US" dirty="0"/>
              <a:t> &amp;</a:t>
            </a:r>
            <a:r>
              <a:rPr lang="ro-RO" dirty="0"/>
              <a:t> detectarea stalării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Sanjay and Arvind Seshan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D78CCA83-BD4F-7B27-BFC4-2015A9455ECA}"/>
              </a:ext>
            </a:extLst>
          </p:cNvPr>
          <p:cNvSpPr/>
          <p:nvPr/>
        </p:nvSpPr>
        <p:spPr>
          <a:xfrm>
            <a:off x="93306" y="5681092"/>
            <a:ext cx="8957388" cy="69068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Această lecție utilizează software-ul </a:t>
            </a:r>
            <a:r>
              <a:rPr lang="en-US" dirty="0"/>
              <a:t>SPIKE 2 – </a:t>
            </a:r>
            <a:r>
              <a:rPr lang="ro-RO" dirty="0"/>
              <a:t>Block-ul de detectare a stalării nu e disponibilă î</a:t>
            </a:r>
            <a:r>
              <a:rPr lang="en-US" dirty="0"/>
              <a:t>n </a:t>
            </a:r>
            <a:r>
              <a:rPr lang="ro-RO" dirty="0"/>
              <a:t>software-ul </a:t>
            </a:r>
            <a:r>
              <a:rPr lang="en-US" dirty="0"/>
              <a:t>SPIKE 3 </a:t>
            </a:r>
          </a:p>
        </p:txBody>
      </p:sp>
    </p:spTree>
    <p:extLst>
      <p:ext uri="{BB962C8B-B14F-4D97-AF65-F5344CB8AC3E}">
        <p14:creationId xmlns:p14="http://schemas.microsoft.com/office/powerpoint/2010/main" val="156878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2B23-0040-4F0C-AB9A-D7197920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</a:t>
            </a:r>
            <a:r>
              <a:rPr lang="ro-RO" dirty="0"/>
              <a:t>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7C32-363C-4616-9E3B-AA89323E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Gîndește-te la situațiile din </a:t>
            </a:r>
            <a:r>
              <a:rPr lang="en-US" dirty="0"/>
              <a:t>FIRST LEGO League </a:t>
            </a:r>
            <a:r>
              <a:rPr lang="ro-RO" dirty="0"/>
              <a:t>cînd detectarea stalării ar fi fost utilă</a:t>
            </a:r>
            <a:endParaRPr lang="en-US" dirty="0"/>
          </a:p>
          <a:p>
            <a:pPr lvl="1"/>
            <a:r>
              <a:rPr lang="ro-RO" dirty="0"/>
              <a:t>Cînd se poate bloca robotul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5EE64-2F62-4B29-8094-8E0B2C8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2A088-B6C4-4917-8B40-D0EDFBF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Obiectivele lecției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Învățăm cum să mișcăm motoarele de non-tracțiune</a:t>
            </a:r>
            <a:endParaRPr lang="en-US" dirty="0"/>
          </a:p>
          <a:p>
            <a:r>
              <a:rPr lang="ro-RO" dirty="0"/>
              <a:t>Învățăm despre stalarea motoarelor</a:t>
            </a:r>
            <a:endParaRPr lang="en-US" dirty="0"/>
          </a:p>
          <a:p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 </a:t>
            </a:r>
            <a:r>
              <a:rPr lang="en-US" dirty="0" err="1"/>
              <a:t>Imag</a:t>
            </a:r>
            <a:r>
              <a:rPr lang="ro-RO" dirty="0"/>
              <a:t>inile din lecție sunt din SPIK</a:t>
            </a:r>
            <a:r>
              <a:rPr lang="en-US" dirty="0"/>
              <a:t>E Prime, </a:t>
            </a:r>
            <a:r>
              <a:rPr lang="ro-RO" dirty="0"/>
              <a:t>dar aceeași tehnică merge și pentru Ro</a:t>
            </a:r>
            <a:r>
              <a:rPr lang="en-US" dirty="0"/>
              <a:t>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11978-D10A-AD43-B291-F6BC2E55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94A9E-738B-422E-94C4-3058D207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B623-554A-4E53-8765-B06EB7AE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Detectarea stalării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8A94-61EB-460D-8764-FEEA51BC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490218" cy="5082601"/>
          </a:xfrm>
        </p:spPr>
        <p:txBody>
          <a:bodyPr>
            <a:normAutofit lnSpcReduction="10000"/>
          </a:bodyPr>
          <a:lstStyle/>
          <a:p>
            <a:r>
              <a:rPr lang="ro-RO" dirty="0"/>
              <a:t>De multe ori</a:t>
            </a:r>
            <a:r>
              <a:rPr lang="en-US" dirty="0"/>
              <a:t>, </a:t>
            </a:r>
            <a:r>
              <a:rPr lang="ro-RO" dirty="0"/>
              <a:t>programezi un robot să se miște cu o anume valoare</a:t>
            </a:r>
            <a:r>
              <a:rPr lang="en-US" dirty="0"/>
              <a:t>. </a:t>
            </a:r>
            <a:r>
              <a:rPr lang="ro-RO" dirty="0"/>
              <a:t>Se întâmplă insă ca motorul să se blocheze înainte de a ajunge la acea valoare</a:t>
            </a:r>
            <a:r>
              <a:rPr lang="en-US" dirty="0"/>
              <a:t>.</a:t>
            </a:r>
          </a:p>
          <a:p>
            <a:r>
              <a:rPr lang="ro-RO" dirty="0"/>
              <a:t>Detectarea stalării permite programului tău să treacă automat la block-ul următor atunci când motorul se blochează </a:t>
            </a:r>
            <a:r>
              <a:rPr lang="en-US" dirty="0"/>
              <a:t>(</a:t>
            </a:r>
            <a:r>
              <a:rPr lang="ro-RO" dirty="0"/>
              <a:t>nu e capabil să finalizeze mișcarea sa</a:t>
            </a:r>
            <a:r>
              <a:rPr lang="en-US" dirty="0"/>
              <a:t>)</a:t>
            </a:r>
            <a:r>
              <a:rPr lang="ro-RO" dirty="0"/>
              <a:t>.</a:t>
            </a:r>
            <a:endParaRPr lang="en-US" dirty="0"/>
          </a:p>
          <a:p>
            <a:r>
              <a:rPr lang="en-US" dirty="0"/>
              <a:t>SPIKE Prime </a:t>
            </a:r>
            <a:r>
              <a:rPr lang="ro-RO" dirty="0"/>
              <a:t>și</a:t>
            </a:r>
            <a:r>
              <a:rPr lang="en-US" dirty="0"/>
              <a:t> Robot Inventor </a:t>
            </a:r>
            <a:r>
              <a:rPr lang="ro-RO" dirty="0"/>
              <a:t>au din construcția soft-ului detectarea stalării.</a:t>
            </a:r>
            <a:endParaRPr lang="en-US" dirty="0"/>
          </a:p>
          <a:p>
            <a:r>
              <a:rPr lang="ro-RO" dirty="0"/>
              <a:t>Prin modul implicit</a:t>
            </a:r>
            <a:r>
              <a:rPr lang="en-US" dirty="0"/>
              <a:t>, </a:t>
            </a:r>
            <a:r>
              <a:rPr lang="ro-RO" dirty="0"/>
              <a:t>detectarea stalării este </a:t>
            </a:r>
            <a:r>
              <a:rPr lang="ro-RO" b="1" dirty="0"/>
              <a:t>activă </a:t>
            </a:r>
            <a:r>
              <a:rPr lang="ro-RO" dirty="0"/>
              <a:t>pentru block-urile albastre de motor</a:t>
            </a:r>
            <a:r>
              <a:rPr lang="en-US" dirty="0"/>
              <a:t>. </a:t>
            </a:r>
            <a:r>
              <a:rPr lang="ro-RO" dirty="0"/>
              <a:t>Cu toate acestea, poți dezactiva această funcție utilizând opțiunea de OFF din block-ul S</a:t>
            </a:r>
            <a:r>
              <a:rPr lang="en-US" dirty="0"/>
              <a:t>tall Detection </a:t>
            </a:r>
            <a:r>
              <a:rPr lang="ro-RO" dirty="0"/>
              <a:t>din Paleta de Motoare </a:t>
            </a:r>
            <a:r>
              <a:rPr lang="en-US" dirty="0"/>
              <a:t>(u</a:t>
            </a:r>
            <a:r>
              <a:rPr lang="ro-RO" dirty="0"/>
              <a:t>tilizează Extensiile pentru a adăuga comenzi)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9A69A-376C-4689-94A8-EE893186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ED7A-60EC-4681-A613-6CF28BA9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B49D2-C8BE-4D58-A8E8-7BBDE6E5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36" y="4676630"/>
            <a:ext cx="3555705" cy="1408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12E1D-6488-478B-919A-3BA40034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76" y="1338647"/>
            <a:ext cx="1780846" cy="1797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5BFEFC-E37A-0448-8CA9-56FC19674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618" y="3429000"/>
            <a:ext cx="2114550" cy="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Valorile negative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23C5-E722-482C-81B4-A10CDEFA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340" y="1218203"/>
            <a:ext cx="3818784" cy="5184221"/>
          </a:xfrm>
        </p:spPr>
        <p:txBody>
          <a:bodyPr>
            <a:normAutofit/>
          </a:bodyPr>
          <a:lstStyle/>
          <a:p>
            <a:r>
              <a:rPr lang="ro-RO" dirty="0"/>
              <a:t>Poți introduce valori negative pentru putere sau distanță</a:t>
            </a:r>
            <a:endParaRPr lang="en-US" dirty="0"/>
          </a:p>
          <a:p>
            <a:r>
              <a:rPr lang="ro-RO" dirty="0"/>
              <a:t>Aceasta va face ca robotul să meargă înapoi</a:t>
            </a:r>
            <a:endParaRPr lang="en-US" dirty="0"/>
          </a:p>
          <a:p>
            <a:r>
              <a:rPr lang="ro-RO" dirty="0"/>
              <a:t>Dacă întroduci 2 valori negative (ex valori negative la distanță și putere) robotul va merge înainte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F4E7-EE89-C347-970F-E96D584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C1AE6-58FB-4BD0-9EA4-F92B3021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268" y="1517037"/>
            <a:ext cx="208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FF0000"/>
                </a:solidFill>
              </a:rPr>
              <a:t>Putere negativă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ro-RO" sz="2000" dirty="0">
                <a:solidFill>
                  <a:srgbClr val="FF0000"/>
                </a:solidFill>
              </a:rPr>
              <a:t>Înapoi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8900" y="3214313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00B900"/>
                </a:solidFill>
              </a:rPr>
              <a:t>Putere pozitivă</a:t>
            </a:r>
            <a:r>
              <a:rPr lang="en-US" sz="2000" dirty="0">
                <a:solidFill>
                  <a:srgbClr val="00B900"/>
                </a:solidFill>
              </a:rPr>
              <a:t> = </a:t>
            </a:r>
            <a:r>
              <a:rPr lang="ro-RO" sz="2000" dirty="0">
                <a:solidFill>
                  <a:srgbClr val="00B900"/>
                </a:solidFill>
              </a:rPr>
              <a:t>Înainte</a:t>
            </a:r>
            <a:endParaRPr lang="en-US" sz="2000" dirty="0">
              <a:solidFill>
                <a:srgbClr val="00B900"/>
              </a:solidFill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2417A30-0FB1-4C69-8280-BEE86CEBC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83" t="10012" r="39565" b="16474"/>
          <a:stretch/>
        </p:blipFill>
        <p:spPr>
          <a:xfrm>
            <a:off x="2142260" y="1421578"/>
            <a:ext cx="1508524" cy="3576952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0225DF6D-E256-48CD-B8AD-6CB6A54FAAAB}"/>
              </a:ext>
            </a:extLst>
          </p:cNvPr>
          <p:cNvSpPr/>
          <p:nvPr/>
        </p:nvSpPr>
        <p:spPr>
          <a:xfrm rot="11105759">
            <a:off x="2641375" y="1956586"/>
            <a:ext cx="1186956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00B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0DACE56-A64D-4879-AC09-45FD736B21EC}"/>
              </a:ext>
            </a:extLst>
          </p:cNvPr>
          <p:cNvSpPr/>
          <p:nvPr/>
        </p:nvSpPr>
        <p:spPr>
          <a:xfrm rot="10113581" flipH="1">
            <a:off x="1880049" y="1956586"/>
            <a:ext cx="1267780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E301-F37E-4B59-AA1D-A0C7AEE7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Atașarea brațelor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74FF-9143-4C75-A3A9-2560E6A2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123883" cy="1643387"/>
          </a:xfrm>
        </p:spPr>
        <p:txBody>
          <a:bodyPr/>
          <a:lstStyle/>
          <a:p>
            <a:r>
              <a:rPr lang="ro-RO" dirty="0"/>
              <a:t>Crează un braș simplu pentru</a:t>
            </a:r>
            <a:r>
              <a:rPr lang="en-US" dirty="0"/>
              <a:t> Droid Bot IV </a:t>
            </a:r>
            <a:r>
              <a:rPr lang="ro-RO" dirty="0"/>
              <a:t>pentru motorul mare conectat în </a:t>
            </a:r>
            <a:r>
              <a:rPr lang="en-US" dirty="0"/>
              <a:t>Port</a:t>
            </a:r>
            <a:r>
              <a:rPr lang="ro-RO" dirty="0"/>
              <a:t>ul</a:t>
            </a:r>
            <a:r>
              <a:rPr lang="en-US" dirty="0"/>
              <a:t> 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EF007-A428-46F4-A388-188BDB63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4C77D3-B9AB-4EFD-892C-8E679EDE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14A555B-6469-4B7B-B439-B57177B0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6" t="9973" r="15763" b="6260"/>
          <a:stretch/>
        </p:blipFill>
        <p:spPr>
          <a:xfrm>
            <a:off x="412399" y="3058258"/>
            <a:ext cx="2713054" cy="267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40B3AAE2-87A1-43E6-B064-AA4E2DCD2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93" y="801167"/>
            <a:ext cx="4707697" cy="35307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50F0FE-F612-4E26-99EC-9EE90706D1EB}"/>
              </a:ext>
            </a:extLst>
          </p:cNvPr>
          <p:cNvGrpSpPr/>
          <p:nvPr/>
        </p:nvGrpSpPr>
        <p:grpSpPr>
          <a:xfrm>
            <a:off x="5578514" y="4282206"/>
            <a:ext cx="2814859" cy="1826627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672FDF-3456-453B-9512-A4D15CF7F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99D283-36C5-451C-9AE5-6379A25D7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E9D83E-0B1A-4D76-8934-61D68B2D0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129198-2158-4918-BEF6-21D494E92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77161E-8874-40DB-BA5B-5A776642E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C7E6A-24CB-451F-A59B-2DF9B20A3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E6643-32A5-4B72-8573-015A350E5C76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35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100" b="1" dirty="0"/>
                <a:t>Configurația </a:t>
              </a:r>
              <a:r>
                <a:rPr lang="en-US" sz="1100" b="1" dirty="0"/>
                <a:t>Droid Bot 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46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59EE-E3A8-4FE7-9DA4-675B4AD7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provocarea</a:t>
            </a:r>
            <a:r>
              <a:rPr lang="en-US" dirty="0"/>
              <a:t> 1: </a:t>
            </a:r>
            <a:r>
              <a:rPr lang="ro-RO" dirty="0"/>
              <a:t>să învățăm despre stalare cu</a:t>
            </a:r>
            <a:r>
              <a:rPr lang="en-US" dirty="0"/>
              <a:t> DROID Bot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934B-86B3-46B2-9C2A-5EADBA14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7"/>
            <a:ext cx="8746864" cy="1876732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Crează un robot cu </a:t>
            </a:r>
            <a:r>
              <a:rPr lang="ro-RO" u="sng" dirty="0"/>
              <a:t>detectarea stalării activă </a:t>
            </a:r>
            <a:r>
              <a:rPr lang="ro-RO" dirty="0"/>
              <a:t>și una cu </a:t>
            </a:r>
            <a:r>
              <a:rPr lang="ro-RO" u="sng" dirty="0"/>
              <a:t>detectarea stalării oprită</a:t>
            </a:r>
            <a:r>
              <a:rPr lang="ro-RO" dirty="0"/>
              <a:t>.</a:t>
            </a:r>
            <a:endParaRPr lang="en-US" dirty="0"/>
          </a:p>
          <a:p>
            <a:r>
              <a:rPr lang="en-US" dirty="0"/>
              <a:t>U</a:t>
            </a:r>
            <a:r>
              <a:rPr lang="ro-RO" dirty="0"/>
              <a:t>tilizează robot </a:t>
            </a:r>
            <a:r>
              <a:rPr lang="en-US" dirty="0"/>
              <a:t>Droid Bot IV </a:t>
            </a:r>
            <a:r>
              <a:rPr lang="ro-RO" dirty="0"/>
              <a:t>sau similar</a:t>
            </a:r>
            <a:r>
              <a:rPr lang="en-US" dirty="0"/>
              <a:t>, program</a:t>
            </a:r>
            <a:r>
              <a:rPr lang="ro-RO" dirty="0"/>
              <a:t>ează brațul să întoarcă </a:t>
            </a:r>
            <a:r>
              <a:rPr lang="en-US" dirty="0"/>
              <a:t>1000 </a:t>
            </a:r>
            <a:r>
              <a:rPr lang="ro-RO" dirty="0"/>
              <a:t>grade</a:t>
            </a:r>
            <a:r>
              <a:rPr lang="en-US" dirty="0"/>
              <a:t>. </a:t>
            </a:r>
          </a:p>
          <a:p>
            <a:r>
              <a:rPr lang="ro-RO" dirty="0"/>
              <a:t>Ține brațul cu mâna pentru a preveni ca robotul să ajungă la 1000 de grade. Reține-l câteva secunde.</a:t>
            </a:r>
            <a:endParaRPr lang="en-US" dirty="0"/>
          </a:p>
          <a:p>
            <a:r>
              <a:rPr lang="en-US" dirty="0" err="1"/>
              <a:t>Compar</a:t>
            </a:r>
            <a:r>
              <a:rPr lang="ro-RO" dirty="0"/>
              <a:t>ă ce se întâmplă în fiecare program</a:t>
            </a:r>
            <a:r>
              <a:rPr lang="en-US" dirty="0"/>
              <a:t>. </a:t>
            </a:r>
            <a:r>
              <a:rPr lang="ro-RO" dirty="0"/>
              <a:t> Sunetul ,,mieunat</a:t>
            </a:r>
            <a:r>
              <a:rPr lang="en-US" dirty="0"/>
              <a:t>”</a:t>
            </a:r>
            <a:r>
              <a:rPr lang="ro-RO" dirty="0"/>
              <a:t> se aude în ambele programe sau doar în unul din ele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EC275-44D5-4BBB-B064-7529C9F2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E60C2-9858-40F9-BB52-887140B9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E7835-C103-4575-98D0-37437CFE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11" y="3155712"/>
            <a:ext cx="7019925" cy="990600"/>
          </a:xfrm>
          <a:prstGeom prst="rect">
            <a:avLst/>
          </a:prstGeom>
        </p:spPr>
      </p:pic>
      <p:pic>
        <p:nvPicPr>
          <p:cNvPr id="7" name="Picture 6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F27E3246-3C17-4AE0-94BE-74D0469F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90" y="3802584"/>
            <a:ext cx="3285201" cy="24639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C4C7B0-ED95-432C-BB64-5B0469FFDC71}"/>
              </a:ext>
            </a:extLst>
          </p:cNvPr>
          <p:cNvCxnSpPr>
            <a:cxnSpLocks/>
          </p:cNvCxnSpPr>
          <p:nvPr/>
        </p:nvCxnSpPr>
        <p:spPr>
          <a:xfrm>
            <a:off x="2729552" y="5145206"/>
            <a:ext cx="132383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AB91D-D15C-4B75-85F4-033F2E1B87C8}"/>
              </a:ext>
            </a:extLst>
          </p:cNvPr>
          <p:cNvSpPr/>
          <p:nvPr/>
        </p:nvSpPr>
        <p:spPr>
          <a:xfrm>
            <a:off x="876920" y="4172664"/>
            <a:ext cx="2135448" cy="1876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Provoacă stalarea prin oprirea brațului robotului să execute o întoarcere de 1000 de grade. Menține cateva secunde,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F4B30D-0246-4614-AA72-07A6E8D942EE}"/>
              </a:ext>
            </a:extLst>
          </p:cNvPr>
          <p:cNvSpPr/>
          <p:nvPr/>
        </p:nvSpPr>
        <p:spPr>
          <a:xfrm>
            <a:off x="4053385" y="4615730"/>
            <a:ext cx="905609" cy="990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6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88E1-0E55-4006-83F7-0AECE0FE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</a:t>
            </a:r>
            <a:r>
              <a:rPr lang="en-US" dirty="0"/>
              <a:t> 1 </a:t>
            </a:r>
            <a:r>
              <a:rPr lang="en-US" dirty="0" err="1"/>
              <a:t>solu</a:t>
            </a:r>
            <a:r>
              <a:rPr lang="ro-RO" dirty="0"/>
              <a:t>ția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53D8-8355-4FEF-823F-78833EB7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31580" cy="948101"/>
          </a:xfrm>
        </p:spPr>
        <p:txBody>
          <a:bodyPr/>
          <a:lstStyle/>
          <a:p>
            <a:r>
              <a:rPr lang="ro-RO" dirty="0"/>
              <a:t>Detectarea stalării ,,activată</a:t>
            </a:r>
            <a:r>
              <a:rPr lang="en-US" dirty="0"/>
              <a:t>”</a:t>
            </a:r>
            <a:r>
              <a:rPr lang="ro-RO" dirty="0"/>
              <a:t> permite codului să se mute la block-ul următor chiar și dacă brațul se blochează.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68869-9338-4493-BBF4-6314FC1A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8ED0B-352A-4B0A-94D1-5A4C7D02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7F9B1-9B28-438A-A9E2-6C8840E56673}"/>
              </a:ext>
            </a:extLst>
          </p:cNvPr>
          <p:cNvSpPr txBox="1"/>
          <p:nvPr/>
        </p:nvSpPr>
        <p:spPr>
          <a:xfrm>
            <a:off x="320431" y="4769893"/>
            <a:ext cx="383735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1400" dirty="0"/>
              <a:t>Sunetul de mieunat se aude chiar dacă împiedici brațul robotului să execute o întoarcere de 1000 de grade.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49D5F-969F-4577-B918-6C2A75662039}"/>
              </a:ext>
            </a:extLst>
          </p:cNvPr>
          <p:cNvSpPr txBox="1"/>
          <p:nvPr/>
        </p:nvSpPr>
        <p:spPr>
          <a:xfrm>
            <a:off x="4638431" y="4769893"/>
            <a:ext cx="383735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1400" dirty="0"/>
              <a:t>Sunetul de mieunat nu se aude până când brațul robotului nu este eliberat și acesta execută întoarcerea de 1000 de grade.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97FF9-651A-46E3-970D-159848C2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2" y="2182432"/>
            <a:ext cx="8455357" cy="24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provocarea</a:t>
            </a:r>
            <a:r>
              <a:rPr lang="en-US" dirty="0"/>
              <a:t> 2: </a:t>
            </a:r>
            <a:r>
              <a:rPr lang="ro-RO" dirty="0"/>
              <a:t>ridică obiectul </a:t>
            </a:r>
            <a:r>
              <a:rPr lang="en-US" dirty="0"/>
              <a:t>(</a:t>
            </a:r>
            <a:r>
              <a:rPr lang="ro-RO" dirty="0"/>
              <a:t>provocarea </a:t>
            </a:r>
            <a:r>
              <a:rPr lang="en-US" dirty="0"/>
              <a:t>ADB)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B572-2812-44B7-87D4-5B688E5B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765914" cy="5082601"/>
          </a:xfrm>
        </p:spPr>
        <p:txBody>
          <a:bodyPr/>
          <a:lstStyle/>
          <a:p>
            <a:r>
              <a:rPr lang="ro-RO" dirty="0"/>
              <a:t>Mergi înainte</a:t>
            </a:r>
            <a:r>
              <a:rPr lang="en-US" dirty="0"/>
              <a:t>, </a:t>
            </a:r>
            <a:r>
              <a:rPr lang="ro-RO" dirty="0"/>
              <a:t>ridică cadru și întoarce la start.</a:t>
            </a:r>
            <a:endParaRPr lang="en-US" dirty="0"/>
          </a:p>
          <a:p>
            <a:r>
              <a:rPr lang="ro-RO" dirty="0"/>
              <a:t>Asigură-te ca utilizezi detectarea stalării în cazul în care un motor se blochează în timp ce încearcă să ridice cadru.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0AA0C-0ADF-4FCC-BD48-F1AC0A83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C03A4-9BFF-4083-A942-7040999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060090-7C61-484E-9016-557B1F45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696" y="3396479"/>
            <a:ext cx="1615042" cy="2751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B6F63-FB53-4CF0-863B-EC50F3482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3"/>
          <a:stretch/>
        </p:blipFill>
        <p:spPr>
          <a:xfrm>
            <a:off x="1522762" y="2318767"/>
            <a:ext cx="4319113" cy="27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</a:t>
            </a:r>
            <a:r>
              <a:rPr lang="en-US" dirty="0"/>
              <a:t> 2 </a:t>
            </a:r>
            <a:r>
              <a:rPr lang="en-US" dirty="0" err="1"/>
              <a:t>solu</a:t>
            </a:r>
            <a:r>
              <a:rPr lang="ro-RO" dirty="0"/>
              <a:t>ția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0AA0C-0ADF-4FCC-BD48-F1AC0A83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C9101-2C78-4B93-A101-8D4D52CC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225BB-20F7-4D21-93CD-AEF32BC1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45" y="1833119"/>
            <a:ext cx="3677148" cy="3917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040C2-F228-4EF8-AB86-8AF9E0D09686}"/>
              </a:ext>
            </a:extLst>
          </p:cNvPr>
          <p:cNvSpPr txBox="1"/>
          <p:nvPr/>
        </p:nvSpPr>
        <p:spPr>
          <a:xfrm>
            <a:off x="4474307" y="2402882"/>
            <a:ext cx="4165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Activează detectarea stalării în cazul în care funcția a fost dezactivată într-un program anterior.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66F1B-196D-417E-8D7E-B695F7888675}"/>
              </a:ext>
            </a:extLst>
          </p:cNvPr>
          <p:cNvSpPr txBox="1"/>
          <p:nvPr/>
        </p:nvSpPr>
        <p:spPr>
          <a:xfrm>
            <a:off x="4474307" y="2938760"/>
            <a:ext cx="3762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Configurează robotul cum crezi că e necesar</a:t>
            </a:r>
            <a:r>
              <a:rPr lang="en-US" sz="1400" dirty="0"/>
              <a:t>. </a:t>
            </a:r>
            <a:r>
              <a:rPr lang="ro-RO" sz="1400" dirty="0"/>
              <a:t>Acest robot este configurat  pentru </a:t>
            </a:r>
            <a:r>
              <a:rPr lang="en-US" sz="1400" dirty="0"/>
              <a:t>ADB</a:t>
            </a:r>
            <a:r>
              <a:rPr lang="ro-RO" sz="1400" dirty="0"/>
              <a:t> și roți mari </a:t>
            </a:r>
            <a:r>
              <a:rPr lang="en-US" sz="1400" dirty="0"/>
              <a:t>SPIKE Prime.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19CF5-8D94-416F-BD4A-C3DA2BB4FD3E}"/>
              </a:ext>
            </a:extLst>
          </p:cNvPr>
          <p:cNvSpPr txBox="1"/>
          <p:nvPr/>
        </p:nvSpPr>
        <p:spPr>
          <a:xfrm>
            <a:off x="4720625" y="4317642"/>
            <a:ext cx="297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Mergi înainte până la obiectul tău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7D688-422B-414D-9086-8A93C589D97F}"/>
              </a:ext>
            </a:extLst>
          </p:cNvPr>
          <p:cNvSpPr txBox="1"/>
          <p:nvPr/>
        </p:nvSpPr>
        <p:spPr>
          <a:xfrm>
            <a:off x="5043733" y="467258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Rotește brațul ca să ridice cadrul.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91CC6-BD7B-4CEC-9669-02B457ECF81B}"/>
              </a:ext>
            </a:extLst>
          </p:cNvPr>
          <p:cNvSpPr txBox="1"/>
          <p:nvPr/>
        </p:nvSpPr>
        <p:spPr>
          <a:xfrm>
            <a:off x="4850302" y="5258428"/>
            <a:ext cx="297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Mergi inapoi pânp la punctul de START.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90541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8347</TotalTime>
  <Words>816</Words>
  <Application>Microsoft Office PowerPoint</Application>
  <PresentationFormat>On-screen Show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Custom Design</vt:lpstr>
      <vt:lpstr>beginner</vt:lpstr>
      <vt:lpstr>1_Custom Design</vt:lpstr>
      <vt:lpstr>Dividend</vt:lpstr>
      <vt:lpstr>mutarea obiectelor &amp; detectarea stalării</vt:lpstr>
      <vt:lpstr>Obiectivele lecției</vt:lpstr>
      <vt:lpstr>Detectarea stalării</vt:lpstr>
      <vt:lpstr>Valorile negative</vt:lpstr>
      <vt:lpstr>Atașarea brațelor</vt:lpstr>
      <vt:lpstr>provocarea 1: să învățăm despre stalare cu DROID Bot IV</vt:lpstr>
      <vt:lpstr>provocarea 1 soluția</vt:lpstr>
      <vt:lpstr>provocarea 2: ridică obiectul (provocarea ADB)</vt:lpstr>
      <vt:lpstr>provocarea 2 soluția</vt:lpstr>
      <vt:lpstr>Extensii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Adnim</cp:lastModifiedBy>
  <cp:revision>124</cp:revision>
  <cp:lastPrinted>2016-07-04T14:38:40Z</cp:lastPrinted>
  <dcterms:created xsi:type="dcterms:W3CDTF">2014-08-07T02:19:13Z</dcterms:created>
  <dcterms:modified xsi:type="dcterms:W3CDTF">2023-08-19T10:48:06Z</dcterms:modified>
</cp:coreProperties>
</file>