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notesMasterIdLst>
    <p:notesMasterId r:id="rId15"/>
  </p:notesMasterIdLst>
  <p:handoutMasterIdLst>
    <p:handoutMasterId r:id="rId16"/>
  </p:handoutMasterIdLst>
  <p:sldIdLst>
    <p:sldId id="275" r:id="rId2"/>
    <p:sldId id="257" r:id="rId3"/>
    <p:sldId id="284" r:id="rId4"/>
    <p:sldId id="281" r:id="rId5"/>
    <p:sldId id="289" r:id="rId6"/>
    <p:sldId id="282" r:id="rId7"/>
    <p:sldId id="283" r:id="rId8"/>
    <p:sldId id="287" r:id="rId9"/>
    <p:sldId id="291" r:id="rId10"/>
    <p:sldId id="285" r:id="rId11"/>
    <p:sldId id="290" r:id="rId12"/>
    <p:sldId id="286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AE9F"/>
    <a:srgbClr val="FFD500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61"/>
    <p:restoredTop sz="94613"/>
  </p:normalViewPr>
  <p:slideViewPr>
    <p:cSldViewPr snapToGrid="0" snapToObjects="1">
      <p:cViewPr varScale="1">
        <p:scale>
          <a:sx n="131" d="100"/>
          <a:sy n="131" d="100"/>
        </p:scale>
        <p:origin x="9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28356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FAC9B87F-F9AE-8345-8C25-5CF59F10E868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331846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4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8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3B2E47-057D-E34B-BDAE-4300ED168BB2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45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9AE35F-2131-C647-ADC8-420B256B152A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1522502-CB5B-B642-8AF0-A837898DA5AD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8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2C7AD5-AE97-0449-8108-1B2564F0376B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C1E0A7B-15F6-3644-A375-2BA9B003DEB8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A8D25D-FF40-234F-9D8D-D3DE40529A8F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6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38E7D4-1AA5-2543-9640-A0EEBB66977D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C1AC93D-2425-9842-884A-8752FD7948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0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5BA61A-3EB3-664B-BB06-64EE2F0D4B5E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1D11DF-A5BF-E744-BA9B-D578BAD44DAB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32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05/12/2023)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7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2A8002-2827-044C-9DE5-F1A0B1B3CD97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82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</a:t>
            </a:r>
            <a:r>
              <a:rPr lang="ro-RO" dirty="0"/>
              <a:t>gerierea proiectelor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7078-ACA0-AD47-8A59-3B9A4916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Distribuirea Proiectelor în </a:t>
            </a:r>
            <a:r>
              <a:rPr lang="en-US" dirty="0"/>
              <a:t>SPIKE PRIME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ED02-7571-C045-82D9-068944F3D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717906"/>
            <a:ext cx="5439897" cy="5082601"/>
          </a:xfrm>
        </p:spPr>
        <p:txBody>
          <a:bodyPr/>
          <a:lstStyle/>
          <a:p>
            <a:r>
              <a:rPr lang="ro-RO" dirty="0"/>
              <a:t>Fișierele </a:t>
            </a:r>
            <a:r>
              <a:rPr lang="en-US" dirty="0"/>
              <a:t>SPIKE Prime </a:t>
            </a:r>
            <a:r>
              <a:rPr lang="ro-RO" dirty="0"/>
              <a:t>au o extensie de tipul </a:t>
            </a:r>
            <a:r>
              <a:rPr lang="en-US" dirty="0"/>
              <a:t>.</a:t>
            </a:r>
            <a:r>
              <a:rPr lang="en-US" dirty="0" err="1"/>
              <a:t>llsp</a:t>
            </a:r>
            <a:r>
              <a:rPr lang="en-US" dirty="0"/>
              <a:t> (SPIKE 2) </a:t>
            </a:r>
            <a:r>
              <a:rPr lang="ro-RO" dirty="0"/>
              <a:t>sau</a:t>
            </a:r>
            <a:r>
              <a:rPr lang="en-US" dirty="0"/>
              <a:t> .llsp3 (SPIKE 3). </a:t>
            </a:r>
          </a:p>
          <a:p>
            <a:r>
              <a:rPr lang="ro-RO" dirty="0"/>
              <a:t>Poți găsi toate fișierele salvate în folder-ul M</a:t>
            </a:r>
            <a:r>
              <a:rPr lang="en-US" dirty="0"/>
              <a:t>y Documents</a:t>
            </a:r>
          </a:p>
          <a:p>
            <a:r>
              <a:rPr lang="ro-RO" dirty="0"/>
              <a:t>Poți trimite aceste fișiere oricui </a:t>
            </a:r>
            <a:r>
              <a:rPr lang="en-US" dirty="0"/>
              <a:t>via email, etc.</a:t>
            </a:r>
          </a:p>
          <a:p>
            <a:r>
              <a:rPr lang="en-US" dirty="0">
                <a:solidFill>
                  <a:srgbClr val="FF0000"/>
                </a:solidFill>
              </a:rPr>
              <a:t>Pro</a:t>
            </a:r>
            <a:r>
              <a:rPr lang="ro-RO" dirty="0">
                <a:solidFill>
                  <a:srgbClr val="FF0000"/>
                </a:solidFill>
              </a:rPr>
              <a:t>iectele nu se auto-salvează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ro-RO" dirty="0">
                <a:solidFill>
                  <a:srgbClr val="FF0000"/>
                </a:solidFill>
              </a:rPr>
              <a:t>este o bună practică să faci </a:t>
            </a:r>
            <a:r>
              <a:rPr lang="en-US" dirty="0">
                <a:solidFill>
                  <a:srgbClr val="FF0000"/>
                </a:solidFill>
              </a:rPr>
              <a:t>backup</a:t>
            </a:r>
            <a:r>
              <a:rPr lang="ro-RO" dirty="0">
                <a:solidFill>
                  <a:srgbClr val="FF0000"/>
                </a:solidFill>
              </a:rPr>
              <a:t> la fișerele tale destul de des din moment ce nu poți recupera fișierele din Hub înapoi pe calculator, mai târziu.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A9437-5FF0-434F-A7C4-915D4E1F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134A7-9431-CB44-BF80-0C860937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9870E-0417-45F4-A6D1-66E90A19A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872"/>
          <a:stretch/>
        </p:blipFill>
        <p:spPr>
          <a:xfrm>
            <a:off x="6234493" y="2285276"/>
            <a:ext cx="1633924" cy="577097"/>
          </a:xfrm>
          <a:prstGeom prst="rect">
            <a:avLst/>
          </a:prstGeom>
        </p:spPr>
      </p:pic>
      <p:pic>
        <p:nvPicPr>
          <p:cNvPr id="9" name="Picture 8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5DEBD75D-F89A-0730-9915-DA6F19903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215" y="1228754"/>
            <a:ext cx="2952710" cy="7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7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7078-ACA0-AD47-8A59-3B9A4916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Distribuirea proiectelor Î</a:t>
            </a:r>
            <a:r>
              <a:rPr lang="en-US" dirty="0"/>
              <a:t>N ROBOT INVENTOR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ED02-7571-C045-82D9-068944F3D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645525"/>
            <a:ext cx="4547541" cy="5082601"/>
          </a:xfrm>
        </p:spPr>
        <p:txBody>
          <a:bodyPr/>
          <a:lstStyle/>
          <a:p>
            <a:r>
              <a:rPr lang="ro-RO" dirty="0"/>
              <a:t>Fișierele </a:t>
            </a:r>
            <a:r>
              <a:rPr lang="en-US" dirty="0"/>
              <a:t>Robot inventor </a:t>
            </a:r>
            <a:r>
              <a:rPr lang="ro-RO" dirty="0"/>
              <a:t>are extensia </a:t>
            </a:r>
            <a:r>
              <a:rPr lang="en-US" dirty="0"/>
              <a:t>.</a:t>
            </a:r>
            <a:r>
              <a:rPr lang="en-US" dirty="0" err="1"/>
              <a:t>lms</a:t>
            </a:r>
            <a:r>
              <a:rPr lang="en-US" dirty="0"/>
              <a:t> </a:t>
            </a:r>
          </a:p>
          <a:p>
            <a:r>
              <a:rPr lang="ro-RO" dirty="0"/>
              <a:t>Auto-salvarea Proiectelor. Dacă dorești să schimbi numele sau locația fișierului, o poți face utilizând cele 3 puncte de lângă numele Proiectului</a:t>
            </a:r>
            <a:r>
              <a:rPr lang="en-US" dirty="0"/>
              <a:t>.</a:t>
            </a:r>
          </a:p>
          <a:p>
            <a:r>
              <a:rPr lang="ro-RO" dirty="0"/>
              <a:t>Distribuirea proiectelor în </a:t>
            </a:r>
            <a:r>
              <a:rPr lang="en-US" dirty="0"/>
              <a:t>Robot Inventor </a:t>
            </a:r>
            <a:r>
              <a:rPr lang="ro-RO" dirty="0"/>
              <a:t>este foarte ușoară</a:t>
            </a:r>
            <a:r>
              <a:rPr lang="en-US" dirty="0"/>
              <a:t>. </a:t>
            </a:r>
            <a:r>
              <a:rPr lang="ro-RO" dirty="0"/>
              <a:t>Cele 3 puncte de lângă numele Proiectului are un buton de share sau poți identica corect fișierul cu extensia și o poți trimite altcuiva. </a:t>
            </a:r>
            <a:endParaRPr lang="en-US" dirty="0"/>
          </a:p>
          <a:p>
            <a:r>
              <a:rPr lang="ro-RO" dirty="0"/>
              <a:t>Poți accesa aceleași caracteristici din meniu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A9437-5FF0-434F-A7C4-915D4E1F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134A7-9431-CB44-BF80-0C860937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55F834-6C21-4B42-A0A1-7D245E6AE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672" y="1516928"/>
            <a:ext cx="3855452" cy="229858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E7F46F2-3FEB-3A41-9700-CF606A79C9A7}"/>
              </a:ext>
            </a:extLst>
          </p:cNvPr>
          <p:cNvSpPr/>
          <p:nvPr/>
        </p:nvSpPr>
        <p:spPr>
          <a:xfrm>
            <a:off x="6598997" y="1562749"/>
            <a:ext cx="243956" cy="230534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CD9F10F5-2F55-9B48-8B79-7ACD7AE1C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606" y="4286759"/>
            <a:ext cx="3429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9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FE098-9A8B-0446-B812-0421C5C4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Cop</a:t>
            </a:r>
            <a:r>
              <a:rPr lang="ro-RO" dirty="0"/>
              <a:t>ierea</a:t>
            </a:r>
            <a:r>
              <a:rPr lang="en-US" dirty="0"/>
              <a:t> cod</a:t>
            </a:r>
            <a:r>
              <a:rPr lang="ro-RO" dirty="0"/>
              <a:t>ului între proiecte în </a:t>
            </a:r>
            <a:r>
              <a:rPr lang="en-US" dirty="0"/>
              <a:t>SPIKE PRIME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CF7DA-451F-B34E-9640-E2CA9D27D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5815406" cy="5082601"/>
          </a:xfrm>
        </p:spPr>
        <p:txBody>
          <a:bodyPr/>
          <a:lstStyle/>
          <a:p>
            <a:r>
              <a:rPr lang="ro-RO" dirty="0"/>
              <a:t>Apasă pe s</a:t>
            </a:r>
            <a:r>
              <a:rPr lang="en-US" dirty="0"/>
              <a:t>tack</a:t>
            </a:r>
            <a:r>
              <a:rPr lang="ro-RO" dirty="0"/>
              <a:t>-ul pe care dorești să-l copii în alt proiect</a:t>
            </a:r>
            <a:endParaRPr lang="en-US" dirty="0"/>
          </a:p>
          <a:p>
            <a:r>
              <a:rPr lang="ro-RO" dirty="0"/>
              <a:t>Apasă</a:t>
            </a:r>
            <a:r>
              <a:rPr lang="en-US" dirty="0"/>
              <a:t> CTRL-C </a:t>
            </a:r>
            <a:r>
              <a:rPr lang="ro-RO" dirty="0"/>
              <a:t>pentru a copia</a:t>
            </a:r>
            <a:r>
              <a:rPr lang="en-US" dirty="0"/>
              <a:t> stack</a:t>
            </a:r>
            <a:r>
              <a:rPr lang="ro-RO" dirty="0"/>
              <a:t>-ul</a:t>
            </a:r>
            <a:r>
              <a:rPr lang="en-US" dirty="0"/>
              <a:t> (⌘ Command-C on Mac OS X)</a:t>
            </a:r>
          </a:p>
          <a:p>
            <a:r>
              <a:rPr lang="ro-RO" dirty="0"/>
              <a:t>Mergi în alt proiect și apasă </a:t>
            </a:r>
            <a:r>
              <a:rPr lang="en-US" dirty="0"/>
              <a:t>CTRL-V (PASTE) (⌘ Command-V on Mac OS X)</a:t>
            </a:r>
          </a:p>
          <a:p>
            <a:endParaRPr lang="en-US" dirty="0"/>
          </a:p>
          <a:p>
            <a:endParaRPr lang="en-US" dirty="0"/>
          </a:p>
          <a:p>
            <a:r>
              <a:rPr lang="ro-RO" dirty="0">
                <a:solidFill>
                  <a:srgbClr val="FF0000"/>
                </a:solidFill>
              </a:rPr>
              <a:t>Din păcate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ro-RO" dirty="0">
                <a:solidFill>
                  <a:srgbClr val="FF0000"/>
                </a:solidFill>
              </a:rPr>
              <a:t>opțiunea</a:t>
            </a:r>
            <a:r>
              <a:rPr lang="en-US" dirty="0">
                <a:solidFill>
                  <a:srgbClr val="FF0000"/>
                </a:solidFill>
              </a:rPr>
              <a:t> COPY-PASTE </a:t>
            </a:r>
            <a:r>
              <a:rPr lang="ro-RO" dirty="0">
                <a:solidFill>
                  <a:srgbClr val="FF0000"/>
                </a:solidFill>
              </a:rPr>
              <a:t>între proiecte nu funcționează pentru</a:t>
            </a:r>
            <a:r>
              <a:rPr lang="en-US" dirty="0">
                <a:solidFill>
                  <a:srgbClr val="FF0000"/>
                </a:solidFill>
              </a:rPr>
              <a:t> Robot Inventor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C703E-827F-4D41-B9C4-7EC26CEC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77A58-E8E2-AF40-BF5D-7DB17DDD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Image result for control c control v">
            <a:extLst>
              <a:ext uri="{FF2B5EF4-FFF2-40B4-BE49-F238E27FC236}">
                <a16:creationId xmlns:a16="http://schemas.microsoft.com/office/drawing/2014/main" id="{DB754BF1-D607-4341-9838-74B80E6E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57" y="127730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0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 fontScale="92500" lnSpcReduction="20000"/>
          </a:bodyPr>
          <a:lstStyle/>
          <a:p>
            <a:r>
              <a:rPr lang="ro-RO" sz="1600" dirty="0"/>
              <a:t>Această lecție de SPIKE Prime a fost realizată de </a:t>
            </a:r>
            <a:r>
              <a:rPr lang="en-US" sz="1600" dirty="0"/>
              <a:t>Sanjay </a:t>
            </a:r>
            <a:r>
              <a:rPr lang="en-US" sz="1600" dirty="0" err="1"/>
              <a:t>Seshan</a:t>
            </a:r>
            <a:r>
              <a:rPr lang="en-US" sz="1600" dirty="0"/>
              <a:t> </a:t>
            </a:r>
            <a:r>
              <a:rPr lang="ro-RO" sz="1600" dirty="0"/>
              <a:t>și</a:t>
            </a:r>
            <a:r>
              <a:rPr lang="en-US" sz="1600" dirty="0"/>
              <a:t> Arvind </a:t>
            </a:r>
            <a:r>
              <a:rPr lang="en-US" sz="1600" dirty="0" err="1"/>
              <a:t>Seshan</a:t>
            </a:r>
            <a:r>
              <a:rPr lang="ro-RO" sz="1600" dirty="0"/>
              <a:t>.</a:t>
            </a:r>
          </a:p>
          <a:p>
            <a:r>
              <a:rPr lang="ro-RO" sz="1600" dirty="0"/>
              <a:t>Mai multe lecții sunt disponibile pe </a:t>
            </a:r>
            <a:r>
              <a:rPr lang="en-US" sz="1600" dirty="0">
                <a:hlinkClick r:id="rId2"/>
              </a:rPr>
              <a:t>www.primelessons.org</a:t>
            </a:r>
            <a:endParaRPr lang="ro-RO" sz="1600" dirty="0"/>
          </a:p>
          <a:p>
            <a:r>
              <a:rPr lang="ro-RO" sz="1600" dirty="0"/>
              <a:t>Această lecție a fost tradusă în limba romană de echipa de robotică FTC – ROSOPHIA #21455 RO20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Obiectivele lecției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r>
              <a:rPr lang="ro-RO" dirty="0"/>
              <a:t>Învățăm să creem și să numim proiectele </a:t>
            </a:r>
            <a:r>
              <a:rPr lang="en-US" dirty="0"/>
              <a:t> </a:t>
            </a:r>
          </a:p>
          <a:p>
            <a:r>
              <a:rPr lang="ro-RO" dirty="0"/>
              <a:t>Învățăm să multiplicăm și să ștergem proiectele</a:t>
            </a:r>
            <a:endParaRPr lang="en-US" dirty="0"/>
          </a:p>
          <a:p>
            <a:r>
              <a:rPr lang="ro-RO" dirty="0"/>
              <a:t>Învățăm să copiem codul între proiecte</a:t>
            </a:r>
            <a:endParaRPr lang="en-US" dirty="0"/>
          </a:p>
          <a:p>
            <a:r>
              <a:rPr lang="ro-RO" dirty="0"/>
              <a:t>Învățăm cum să comandăm proiectele pe Hub</a:t>
            </a:r>
            <a:endParaRPr lang="en-US" dirty="0"/>
          </a:p>
          <a:p>
            <a:r>
              <a:rPr lang="ro-RO" dirty="0"/>
              <a:t>Învățăm să distribuim fișierele cu proiecte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hat&#10;&#10;Description automatically generated with medium confidence">
            <a:extLst>
              <a:ext uri="{FF2B5EF4-FFF2-40B4-BE49-F238E27FC236}">
                <a16:creationId xmlns:a16="http://schemas.microsoft.com/office/drawing/2014/main" id="{4C60ACB7-72C8-CCAF-8839-030BD023F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34" y="1277961"/>
            <a:ext cx="4073979" cy="3348475"/>
          </a:xfrm>
          <a:prstGeom prst="rect">
            <a:avLst/>
          </a:prstGeom>
        </p:spPr>
      </p:pic>
      <p:pic>
        <p:nvPicPr>
          <p:cNvPr id="7" name="Picture 6" descr="A screenshot of a chat&#10;&#10;Description automatically generated with medium confidence">
            <a:extLst>
              <a:ext uri="{FF2B5EF4-FFF2-40B4-BE49-F238E27FC236}">
                <a16:creationId xmlns:a16="http://schemas.microsoft.com/office/drawing/2014/main" id="{7684DF38-042F-A768-78A7-7731C23BB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258" y="2516995"/>
            <a:ext cx="3911550" cy="32334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10E64-F104-4808-BCC4-7022AF67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Crearea proiectelor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0772-3526-4AC1-A0C9-56EAF432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943" y="1277961"/>
            <a:ext cx="4154181" cy="97498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o-RO" dirty="0"/>
              <a:t>Pentru a crea un proiect nou</a:t>
            </a:r>
            <a:r>
              <a:rPr lang="en-US" dirty="0"/>
              <a:t>, </a:t>
            </a:r>
            <a:r>
              <a:rPr lang="ro-RO" dirty="0"/>
              <a:t>apasă semnul </a:t>
            </a:r>
            <a:r>
              <a:rPr lang="en-US" dirty="0"/>
              <a:t>+ </a:t>
            </a:r>
            <a:r>
              <a:rPr lang="ro-RO" dirty="0"/>
              <a:t>atât în </a:t>
            </a:r>
            <a:r>
              <a:rPr lang="en-US" dirty="0"/>
              <a:t>SPIKE Prime </a:t>
            </a:r>
            <a:r>
              <a:rPr lang="ro-RO" dirty="0"/>
              <a:t>cât și în</a:t>
            </a:r>
            <a:r>
              <a:rPr lang="en-US" dirty="0"/>
              <a:t> Robot Inventor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8C983-1285-4778-8F4B-C8F29633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27A23D-DDA9-4CC7-9EAD-8DBC262B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86E5B5-9AAF-A94C-BC46-320F8A0B4E30}"/>
              </a:ext>
            </a:extLst>
          </p:cNvPr>
          <p:cNvSpPr/>
          <p:nvPr/>
        </p:nvSpPr>
        <p:spPr>
          <a:xfrm>
            <a:off x="4284734" y="1267076"/>
            <a:ext cx="287265" cy="2452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5156E2-7967-F141-9D2C-599C81883094}"/>
              </a:ext>
            </a:extLst>
          </p:cNvPr>
          <p:cNvSpPr/>
          <p:nvPr/>
        </p:nvSpPr>
        <p:spPr>
          <a:xfrm>
            <a:off x="5861538" y="2516995"/>
            <a:ext cx="244512" cy="2091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6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3E627B8-5CEC-76FF-DD76-66ADCBCAF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3" y="1282768"/>
            <a:ext cx="5341847" cy="2357162"/>
          </a:xfrm>
          <a:prstGeom prst="rect">
            <a:avLst/>
          </a:prstGeom>
        </p:spPr>
      </p:pic>
      <p:pic>
        <p:nvPicPr>
          <p:cNvPr id="21" name="Picture 2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B9789F1-17BF-47C8-BD75-B445786A3F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711"/>
          <a:stretch/>
        </p:blipFill>
        <p:spPr>
          <a:xfrm>
            <a:off x="98927" y="3670767"/>
            <a:ext cx="5286673" cy="2357162"/>
          </a:xfrm>
          <a:prstGeom prst="rect">
            <a:avLst/>
          </a:prstGeom>
        </p:spPr>
      </p:pic>
      <p:pic>
        <p:nvPicPr>
          <p:cNvPr id="17" name="Picture 16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F9A6DA5B-7B74-2F51-05DC-866C1E96E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629" y="1166441"/>
            <a:ext cx="3262012" cy="26758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10E64-F104-4808-BCC4-7022AF67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Ștergerea, redenumirea și multiplicarea  proiectelor în </a:t>
            </a:r>
            <a:r>
              <a:rPr lang="en-US" dirty="0"/>
              <a:t>SPIKE PRIME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0772-3526-4AC1-A0C9-56EAF432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587" y="3963069"/>
            <a:ext cx="3454400" cy="2303415"/>
          </a:xfrm>
        </p:spPr>
        <p:txBody>
          <a:bodyPr>
            <a:normAutofit lnSpcReduction="10000"/>
          </a:bodyPr>
          <a:lstStyle/>
          <a:p>
            <a:r>
              <a:rPr lang="ro-RO" sz="1600" dirty="0"/>
              <a:t>Apasă pe </a:t>
            </a:r>
            <a:r>
              <a:rPr lang="en-US" sz="1600" dirty="0"/>
              <a:t>“My Projects” </a:t>
            </a:r>
            <a:r>
              <a:rPr lang="ro-RO" sz="1600" dirty="0"/>
              <a:t>pentru a vedea lista de proiecte pe care le-ai realizat</a:t>
            </a:r>
            <a:r>
              <a:rPr lang="en-US" sz="1600" dirty="0"/>
              <a:t>.</a:t>
            </a:r>
          </a:p>
          <a:p>
            <a:r>
              <a:rPr lang="ro-RO" sz="1600" dirty="0"/>
              <a:t>Pentru a edita un proiect existent apasă pe iconița de editare</a:t>
            </a:r>
            <a:r>
              <a:rPr lang="en-US" sz="1600" dirty="0"/>
              <a:t> [2] </a:t>
            </a:r>
            <a:r>
              <a:rPr lang="ro-RO" sz="1600" dirty="0"/>
              <a:t>și selectează proiectul pe care dorești să-l modifici</a:t>
            </a:r>
            <a:r>
              <a:rPr lang="en-US" sz="1600" dirty="0"/>
              <a:t>. Select</a:t>
            </a:r>
            <a:r>
              <a:rPr lang="ro-RO" sz="1600" dirty="0"/>
              <a:t>ează acțiunea dorită </a:t>
            </a:r>
            <a:r>
              <a:rPr lang="en-US" sz="1600" dirty="0"/>
              <a:t>(</a:t>
            </a:r>
            <a:r>
              <a:rPr lang="ro-RO" sz="1600" dirty="0"/>
              <a:t>ștergere sau multiplicare sau redenumire sau mutare)</a:t>
            </a:r>
            <a:r>
              <a:rPr lang="en-US" sz="1600" dirty="0"/>
              <a:t>[3].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8C983-1285-4778-8F4B-C8F29633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27A23D-DDA9-4CC7-9EAD-8DBC262B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ED8C5-E1D5-49F9-8B55-1492D66B15C5}"/>
              </a:ext>
            </a:extLst>
          </p:cNvPr>
          <p:cNvSpPr/>
          <p:nvPr/>
        </p:nvSpPr>
        <p:spPr>
          <a:xfrm>
            <a:off x="4909352" y="2674717"/>
            <a:ext cx="299591" cy="299591"/>
          </a:xfrm>
          <a:prstGeom prst="rect">
            <a:avLst/>
          </a:prstGeom>
          <a:noFill/>
          <a:ln w="3810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92C2E-DDF5-4F2C-BAC7-77177A0BD5D1}"/>
              </a:ext>
            </a:extLst>
          </p:cNvPr>
          <p:cNvSpPr txBox="1"/>
          <p:nvPr/>
        </p:nvSpPr>
        <p:spPr>
          <a:xfrm>
            <a:off x="5505669" y="2467944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D500"/>
                </a:solidFill>
              </a:rPr>
              <a:t>[1]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17075-3F4F-41F9-90A9-018E738C18E3}"/>
              </a:ext>
            </a:extLst>
          </p:cNvPr>
          <p:cNvSpPr/>
          <p:nvPr/>
        </p:nvSpPr>
        <p:spPr>
          <a:xfrm>
            <a:off x="4213031" y="4165236"/>
            <a:ext cx="892370" cy="947292"/>
          </a:xfrm>
          <a:prstGeom prst="rect">
            <a:avLst/>
          </a:prstGeom>
          <a:noFill/>
          <a:ln w="3810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67C74D-BE18-4AB4-AC1E-E1A462F5B5DF}"/>
              </a:ext>
            </a:extLst>
          </p:cNvPr>
          <p:cNvSpPr txBox="1"/>
          <p:nvPr/>
        </p:nvSpPr>
        <p:spPr>
          <a:xfrm>
            <a:off x="4686137" y="4743196"/>
            <a:ext cx="5858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D500"/>
                </a:solidFill>
              </a:rPr>
              <a:t>[3]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3C1814-53A1-5F43-8AA5-A1A683A1D954}"/>
              </a:ext>
            </a:extLst>
          </p:cNvPr>
          <p:cNvSpPr txBox="1"/>
          <p:nvPr/>
        </p:nvSpPr>
        <p:spPr>
          <a:xfrm>
            <a:off x="5105825" y="2661508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D500"/>
                </a:solidFill>
              </a:rPr>
              <a:t>[2]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72F5B0-19AD-FF48-A130-6E0BF70827BD}"/>
              </a:ext>
            </a:extLst>
          </p:cNvPr>
          <p:cNvSpPr/>
          <p:nvPr/>
        </p:nvSpPr>
        <p:spPr>
          <a:xfrm>
            <a:off x="5569313" y="2168353"/>
            <a:ext cx="279037" cy="299591"/>
          </a:xfrm>
          <a:prstGeom prst="rect">
            <a:avLst/>
          </a:prstGeom>
          <a:noFill/>
          <a:ln w="3810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6BF8D2-0405-FE71-8475-75355B7C1A54}"/>
              </a:ext>
            </a:extLst>
          </p:cNvPr>
          <p:cNvSpPr/>
          <p:nvPr/>
        </p:nvSpPr>
        <p:spPr>
          <a:xfrm>
            <a:off x="4908988" y="2082131"/>
            <a:ext cx="476612" cy="299591"/>
          </a:xfrm>
          <a:prstGeom prst="rect">
            <a:avLst/>
          </a:prstGeom>
          <a:noFill/>
          <a:ln w="3810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B2A002-9122-58DF-7F54-D909520E8784}"/>
              </a:ext>
            </a:extLst>
          </p:cNvPr>
          <p:cNvSpPr txBox="1"/>
          <p:nvPr/>
        </p:nvSpPr>
        <p:spPr>
          <a:xfrm>
            <a:off x="4686137" y="1805103"/>
            <a:ext cx="968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List/icon view</a:t>
            </a:r>
          </a:p>
        </p:txBody>
      </p:sp>
    </p:spTree>
    <p:extLst>
      <p:ext uri="{BB962C8B-B14F-4D97-AF65-F5344CB8AC3E}">
        <p14:creationId xmlns:p14="http://schemas.microsoft.com/office/powerpoint/2010/main" val="155588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BA9B1C2-5C4A-54DB-A5FC-81CC165A8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9" y="1313768"/>
            <a:ext cx="5123910" cy="4165372"/>
          </a:xfrm>
          <a:prstGeom prst="rect">
            <a:avLst/>
          </a:prstGeom>
        </p:spPr>
      </p:pic>
      <p:pic>
        <p:nvPicPr>
          <p:cNvPr id="17" name="Picture 1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2EDE1C5-0842-2C1B-6D89-DF696AC76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1256427"/>
            <a:ext cx="2066781" cy="1743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10E64-F104-4808-BCC4-7022AF67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Ștergerea, redenumirea și multiplicarea  proiectelor în </a:t>
            </a:r>
            <a:r>
              <a:rPr lang="en-US" dirty="0"/>
              <a:t>ROBOT INVENTOR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0772-3526-4AC1-A0C9-56EAF432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587" y="3127513"/>
            <a:ext cx="3454400" cy="3138972"/>
          </a:xfrm>
        </p:spPr>
        <p:txBody>
          <a:bodyPr>
            <a:normAutofit fontScale="92500" lnSpcReduction="10000"/>
          </a:bodyPr>
          <a:lstStyle/>
          <a:p>
            <a:r>
              <a:rPr lang="ro-RO" dirty="0"/>
              <a:t>Apasă pe</a:t>
            </a:r>
            <a:r>
              <a:rPr lang="en-US" dirty="0"/>
              <a:t>“Projects” </a:t>
            </a:r>
            <a:r>
              <a:rPr lang="ro-RO" dirty="0"/>
              <a:t>în josul paginii de pe pagina de pornire și este afișată lista cu proiectele pe care le-ai realizat</a:t>
            </a:r>
            <a:r>
              <a:rPr lang="en-US" dirty="0"/>
              <a:t>. [1] </a:t>
            </a:r>
          </a:p>
          <a:p>
            <a:r>
              <a:rPr lang="ro-RO" dirty="0"/>
              <a:t>Pentru a edita un proiect existent, apasă pe iconița de editare</a:t>
            </a:r>
            <a:r>
              <a:rPr lang="en-US" dirty="0"/>
              <a:t> (3 </a:t>
            </a:r>
            <a:r>
              <a:rPr lang="ro-RO" dirty="0"/>
              <a:t>punste</a:t>
            </a:r>
            <a:r>
              <a:rPr lang="en-US" dirty="0"/>
              <a:t>) [2] </a:t>
            </a:r>
            <a:r>
              <a:rPr lang="ro-RO" dirty="0"/>
              <a:t>și selectează proiectul pe care dorești săl modifici</a:t>
            </a:r>
            <a:r>
              <a:rPr lang="en-US" dirty="0"/>
              <a:t>. Select</a:t>
            </a:r>
            <a:r>
              <a:rPr lang="ro-RO" dirty="0"/>
              <a:t>ează acțiunea dorită</a:t>
            </a:r>
            <a:r>
              <a:rPr lang="en-US" dirty="0"/>
              <a:t> (</a:t>
            </a:r>
            <a:r>
              <a:rPr lang="ro-RO" dirty="0"/>
              <a:t>șterge sau multiplică, sau redenumește sau distribuie</a:t>
            </a:r>
            <a:r>
              <a:rPr lang="en-US" dirty="0"/>
              <a:t>) [3].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8C983-1285-4778-8F4B-C8F29633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27A23D-DDA9-4CC7-9EAD-8DBC262B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CED8C5-E1D5-49F9-8B55-1492D66B15C5}"/>
              </a:ext>
            </a:extLst>
          </p:cNvPr>
          <p:cNvSpPr/>
          <p:nvPr/>
        </p:nvSpPr>
        <p:spPr>
          <a:xfrm>
            <a:off x="5045874" y="1924598"/>
            <a:ext cx="299591" cy="299591"/>
          </a:xfrm>
          <a:prstGeom prst="rect">
            <a:avLst/>
          </a:prstGeom>
          <a:noFill/>
          <a:ln w="3810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92C2E-DDF5-4F2C-BAC7-77177A0BD5D1}"/>
              </a:ext>
            </a:extLst>
          </p:cNvPr>
          <p:cNvSpPr txBox="1"/>
          <p:nvPr/>
        </p:nvSpPr>
        <p:spPr>
          <a:xfrm>
            <a:off x="3373174" y="4740476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EAE9F"/>
                </a:solidFill>
              </a:rPr>
              <a:t>[1]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D17075-3F4F-41F9-90A9-018E738C18E3}"/>
              </a:ext>
            </a:extLst>
          </p:cNvPr>
          <p:cNvSpPr/>
          <p:nvPr/>
        </p:nvSpPr>
        <p:spPr>
          <a:xfrm>
            <a:off x="2826821" y="5109808"/>
            <a:ext cx="938151" cy="369332"/>
          </a:xfrm>
          <a:prstGeom prst="rect">
            <a:avLst/>
          </a:prstGeom>
          <a:noFill/>
          <a:ln w="3810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3B09A-926E-DB47-B4E9-B214083A8DC9}"/>
              </a:ext>
            </a:extLst>
          </p:cNvPr>
          <p:cNvSpPr/>
          <p:nvPr/>
        </p:nvSpPr>
        <p:spPr>
          <a:xfrm>
            <a:off x="4355602" y="2224188"/>
            <a:ext cx="1015357" cy="1109561"/>
          </a:xfrm>
          <a:prstGeom prst="rect">
            <a:avLst/>
          </a:prstGeom>
          <a:noFill/>
          <a:ln w="3810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DE4D1-0889-144E-8D7A-6A7C1A1E9BE6}"/>
              </a:ext>
            </a:extLst>
          </p:cNvPr>
          <p:cNvSpPr txBox="1"/>
          <p:nvPr/>
        </p:nvSpPr>
        <p:spPr>
          <a:xfrm>
            <a:off x="5302281" y="1863412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EAE9F"/>
                </a:solidFill>
              </a:rPr>
              <a:t>[2]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EE7C2F-FBD6-EE43-A158-68628234CAF2}"/>
              </a:ext>
            </a:extLst>
          </p:cNvPr>
          <p:cNvSpPr txBox="1"/>
          <p:nvPr/>
        </p:nvSpPr>
        <p:spPr>
          <a:xfrm>
            <a:off x="5345465" y="2167271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EAE9F"/>
                </a:solidFill>
              </a:rPr>
              <a:t>[3]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6924E1-2683-AB47-9F44-8237FC7166C1}"/>
              </a:ext>
            </a:extLst>
          </p:cNvPr>
          <p:cNvSpPr/>
          <p:nvPr/>
        </p:nvSpPr>
        <p:spPr>
          <a:xfrm>
            <a:off x="7283033" y="2739040"/>
            <a:ext cx="414130" cy="324599"/>
          </a:xfrm>
          <a:prstGeom prst="rect">
            <a:avLst/>
          </a:prstGeom>
          <a:noFill/>
          <a:ln w="3810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8E471F-80EF-086C-AB97-BE507F3E0DC4}"/>
              </a:ext>
            </a:extLst>
          </p:cNvPr>
          <p:cNvSpPr txBox="1"/>
          <p:nvPr/>
        </p:nvSpPr>
        <p:spPr>
          <a:xfrm>
            <a:off x="7267787" y="2409636"/>
            <a:ext cx="476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EAE9F"/>
                </a:solidFill>
              </a:rPr>
              <a:t>[1]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C66C43-1209-593F-FFB8-A21ADF9A2610}"/>
              </a:ext>
            </a:extLst>
          </p:cNvPr>
          <p:cNvSpPr txBox="1"/>
          <p:nvPr/>
        </p:nvSpPr>
        <p:spPr>
          <a:xfrm>
            <a:off x="4401878" y="1297943"/>
            <a:ext cx="968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List/icon view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6D2EAB-83A8-0214-C7C8-CA0E26E226EF}"/>
              </a:ext>
            </a:extLst>
          </p:cNvPr>
          <p:cNvSpPr/>
          <p:nvPr/>
        </p:nvSpPr>
        <p:spPr>
          <a:xfrm>
            <a:off x="5045874" y="1583246"/>
            <a:ext cx="299591" cy="299591"/>
          </a:xfrm>
          <a:prstGeom prst="rect">
            <a:avLst/>
          </a:prstGeom>
          <a:noFill/>
          <a:ln w="3810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4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8BFD74-90C2-6640-A6BA-ED682A7C2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8" y="1400193"/>
            <a:ext cx="3923010" cy="2141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5AE1C8-66CE-494F-8271-949BFEC9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Al mod de a redenumi proiectele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627546D-B6FF-5B4F-AC09-23313ED6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106" y="1444266"/>
            <a:ext cx="4468316" cy="4822219"/>
          </a:xfrm>
        </p:spPr>
        <p:txBody>
          <a:bodyPr>
            <a:normAutofit/>
          </a:bodyPr>
          <a:lstStyle/>
          <a:p>
            <a:r>
              <a:rPr lang="ro-RO" dirty="0"/>
              <a:t>Cele 3 puncte de lângă numele Proiectului atât în </a:t>
            </a:r>
            <a:r>
              <a:rPr lang="en-US" dirty="0"/>
              <a:t>SPIKE Prime </a:t>
            </a:r>
            <a:r>
              <a:rPr lang="ro-RO" dirty="0"/>
              <a:t>cât și în </a:t>
            </a:r>
            <a:r>
              <a:rPr lang="en-US" dirty="0"/>
              <a:t>Robot Inventor </a:t>
            </a:r>
            <a:r>
              <a:rPr lang="ro-RO" dirty="0"/>
              <a:t>te lasă să redenumești proiectele și să le salvezi într-o altă locație.</a:t>
            </a:r>
            <a:endParaRPr lang="en-US" dirty="0"/>
          </a:p>
          <a:p>
            <a:r>
              <a:rPr lang="en-US" dirty="0"/>
              <a:t>Not</a:t>
            </a:r>
            <a:r>
              <a:rPr lang="ro-RO" dirty="0"/>
              <a:t>ă</a:t>
            </a:r>
            <a:r>
              <a:rPr lang="en-US" dirty="0"/>
              <a:t>: Robot Inventor </a:t>
            </a:r>
            <a:r>
              <a:rPr lang="ro-RO" dirty="0"/>
              <a:t>te lasă să distribui proiectele în acest mod.</a:t>
            </a:r>
            <a:endParaRPr lang="en-US" dirty="0"/>
          </a:p>
          <a:p>
            <a:r>
              <a:rPr lang="ro-RO" dirty="0"/>
              <a:t>Multe alte opțiuni sunt disponibile în meniul aplicației.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F6612-B6F1-43D2-87F1-6ED4A9C9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08523197-9103-42D8-830F-8E9AFA0E5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D40676-E55E-437A-9A4F-3291867EF186}"/>
              </a:ext>
            </a:extLst>
          </p:cNvPr>
          <p:cNvSpPr/>
          <p:nvPr/>
        </p:nvSpPr>
        <p:spPr>
          <a:xfrm>
            <a:off x="3076188" y="1444266"/>
            <a:ext cx="243956" cy="230534"/>
          </a:xfrm>
          <a:prstGeom prst="rect">
            <a:avLst/>
          </a:prstGeom>
          <a:noFill/>
          <a:ln w="57150">
            <a:solidFill>
              <a:srgbClr val="FF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1028B-AF2A-FE45-AF6B-BCBB93BA7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78" y="3781764"/>
            <a:ext cx="3855452" cy="22985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CE0120-745C-F74A-8211-207B0FC3F712}"/>
              </a:ext>
            </a:extLst>
          </p:cNvPr>
          <p:cNvSpPr/>
          <p:nvPr/>
        </p:nvSpPr>
        <p:spPr>
          <a:xfrm>
            <a:off x="1769903" y="3827585"/>
            <a:ext cx="243956" cy="230534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33A86B-B3E0-B44E-919B-48D2A904C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355" y="4058119"/>
            <a:ext cx="2411198" cy="953683"/>
          </a:xfrm>
          <a:prstGeom prst="rect">
            <a:avLst/>
          </a:prstGeom>
        </p:spPr>
      </p:pic>
      <p:pic>
        <p:nvPicPr>
          <p:cNvPr id="8" name="Picture 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D3A798D6-73D1-D54F-B2BA-054F918B8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355" y="5181027"/>
            <a:ext cx="2411198" cy="93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2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screenshot of a device&#10;&#10;Description automatically generated with medium confidence">
            <a:extLst>
              <a:ext uri="{FF2B5EF4-FFF2-40B4-BE49-F238E27FC236}">
                <a16:creationId xmlns:a16="http://schemas.microsoft.com/office/drawing/2014/main" id="{28FB805F-E97F-B3C3-2F1D-BBE2A9503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638" y="1243011"/>
            <a:ext cx="3555960" cy="322163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E7925F-2DE8-4ABA-ADFD-9B6FEBBF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Ordinea proiectelor în hub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E2DD1-4409-4F35-9E4F-6685629D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1C3BD63-CC50-42E6-8E7A-A7F124AD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2ACD9-B0F3-4B32-BB55-019CE25CECB3}"/>
              </a:ext>
            </a:extLst>
          </p:cNvPr>
          <p:cNvSpPr txBox="1"/>
          <p:nvPr/>
        </p:nvSpPr>
        <p:spPr>
          <a:xfrm>
            <a:off x="585734" y="1243011"/>
            <a:ext cx="3101748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Download/Run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BD116D-3C17-4D8F-96FE-9BC340C909B8}"/>
              </a:ext>
            </a:extLst>
          </p:cNvPr>
          <p:cNvSpPr/>
          <p:nvPr/>
        </p:nvSpPr>
        <p:spPr>
          <a:xfrm>
            <a:off x="585734" y="1499054"/>
            <a:ext cx="3099160" cy="2050801"/>
          </a:xfrm>
          <a:prstGeom prst="rect">
            <a:avLst/>
          </a:prstGeom>
          <a:noFill/>
          <a:ln>
            <a:solidFill>
              <a:srgbClr val="FF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0C2887-9BB2-40E9-ACBF-F6886FCEB7E4}"/>
              </a:ext>
            </a:extLst>
          </p:cNvPr>
          <p:cNvSpPr/>
          <p:nvPr/>
        </p:nvSpPr>
        <p:spPr>
          <a:xfrm>
            <a:off x="2987985" y="2427470"/>
            <a:ext cx="536790" cy="482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40C6B4F6-2952-4A39-A68B-764BE53BAF00}"/>
              </a:ext>
            </a:extLst>
          </p:cNvPr>
          <p:cNvSpPr txBox="1">
            <a:spLocks/>
          </p:cNvSpPr>
          <p:nvPr/>
        </p:nvSpPr>
        <p:spPr>
          <a:xfrm>
            <a:off x="3997360" y="1234758"/>
            <a:ext cx="4987148" cy="4984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Iconița de descărcare te lasă să selectezi slot-ul de pe hub unde dorești să salvezi proiectul.</a:t>
            </a:r>
            <a:endParaRPr lang="en-US" dirty="0"/>
          </a:p>
          <a:p>
            <a:r>
              <a:rPr lang="ro-RO" dirty="0"/>
              <a:t>Utilizează săgeata dreapta pentru a schimba numărul de la </a:t>
            </a:r>
            <a:r>
              <a:rPr lang="en-US" dirty="0"/>
              <a:t>0 </a:t>
            </a:r>
            <a:r>
              <a:rPr lang="ro-RO" dirty="0"/>
              <a:t>la orice număr între </a:t>
            </a:r>
            <a:r>
              <a:rPr lang="en-US" dirty="0"/>
              <a:t>0-19</a:t>
            </a:r>
          </a:p>
          <a:p>
            <a:r>
              <a:rPr lang="ro-RO" dirty="0"/>
              <a:t>Hub-ul poate stoca până la </a:t>
            </a:r>
            <a:r>
              <a:rPr lang="en-US" dirty="0"/>
              <a:t>20</a:t>
            </a:r>
            <a:r>
              <a:rPr lang="ro-RO" dirty="0"/>
              <a:t> de</a:t>
            </a:r>
            <a:r>
              <a:rPr lang="en-US" dirty="0"/>
              <a:t> program</a:t>
            </a:r>
            <a:r>
              <a:rPr lang="ro-RO" dirty="0"/>
              <a:t>e</a:t>
            </a:r>
            <a:endParaRPr lang="en-US" dirty="0"/>
          </a:p>
          <a:p>
            <a:r>
              <a:rPr lang="ro-RO" dirty="0"/>
              <a:t>Această caracteristică este disponibilă atât în S</a:t>
            </a:r>
            <a:r>
              <a:rPr lang="en-US" dirty="0"/>
              <a:t>PIKE Prime </a:t>
            </a:r>
            <a:r>
              <a:rPr lang="ro-RO" dirty="0"/>
              <a:t>cât și</a:t>
            </a:r>
            <a:r>
              <a:rPr lang="en-US" dirty="0"/>
              <a:t> Robot Inventor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402BC-929D-40B2-8AC9-FDC88125F6F6}"/>
              </a:ext>
            </a:extLst>
          </p:cNvPr>
          <p:cNvSpPr txBox="1"/>
          <p:nvPr/>
        </p:nvSpPr>
        <p:spPr>
          <a:xfrm>
            <a:off x="2349992" y="4989614"/>
            <a:ext cx="88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AE1152-AA18-4A09-BB97-7D16EC1021DE}"/>
              </a:ext>
            </a:extLst>
          </p:cNvPr>
          <p:cNvSpPr/>
          <p:nvPr/>
        </p:nvSpPr>
        <p:spPr>
          <a:xfrm>
            <a:off x="1848612" y="3785624"/>
            <a:ext cx="536790" cy="6202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05D76E-03AD-CA4B-B86A-83789B7B2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780" y="4325284"/>
            <a:ext cx="1600125" cy="1697992"/>
          </a:xfrm>
          <a:prstGeom prst="rect">
            <a:avLst/>
          </a:prstGeom>
        </p:spPr>
      </p:pic>
      <p:pic>
        <p:nvPicPr>
          <p:cNvPr id="17" name="Picture 16" descr="A screenshot of a device&#10;&#10;Description automatically generated with medium confidence">
            <a:extLst>
              <a:ext uri="{FF2B5EF4-FFF2-40B4-BE49-F238E27FC236}">
                <a16:creationId xmlns:a16="http://schemas.microsoft.com/office/drawing/2014/main" id="{912E097C-F4E5-E756-D2A0-93C392787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38" y="4632241"/>
            <a:ext cx="1684134" cy="1549017"/>
          </a:xfrm>
          <a:prstGeom prst="rect">
            <a:avLst/>
          </a:prstGeom>
        </p:spPr>
      </p:pic>
      <p:pic>
        <p:nvPicPr>
          <p:cNvPr id="19" name="Picture 18" descr="A screenshot of a device&#10;&#10;Description automatically generated with medium confidence">
            <a:extLst>
              <a:ext uri="{FF2B5EF4-FFF2-40B4-BE49-F238E27FC236}">
                <a16:creationId xmlns:a16="http://schemas.microsoft.com/office/drawing/2014/main" id="{28DE312D-2E6B-9630-4BB3-A8FBA49F1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945" y="4632241"/>
            <a:ext cx="1733055" cy="155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7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ED55-DCD5-F844-8C77-D4CBE27C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Schimbarea ordinii proiectelor</a:t>
            </a:r>
            <a:r>
              <a:rPr lang="en-US" dirty="0"/>
              <a:t> (SPIKE PRIME)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9D364-1AAF-3347-B32A-9F786C0A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BD172-9FB9-C44C-912E-02E5B563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8EF50E-E5D2-7142-A579-5FB563A3B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2" t="9722" r="46249" b="82093"/>
          <a:stretch/>
        </p:blipFill>
        <p:spPr>
          <a:xfrm>
            <a:off x="175258" y="1612304"/>
            <a:ext cx="3519018" cy="7527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B8FAF1-FBF7-064A-90F5-E42F552DB0A9}"/>
              </a:ext>
            </a:extLst>
          </p:cNvPr>
          <p:cNvSpPr/>
          <p:nvPr/>
        </p:nvSpPr>
        <p:spPr>
          <a:xfrm>
            <a:off x="194825" y="1653197"/>
            <a:ext cx="549201" cy="5456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BE426C-B7AF-4B82-BA2B-AF7338DE1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046"/>
          <a:stretch/>
        </p:blipFill>
        <p:spPr>
          <a:xfrm>
            <a:off x="4039898" y="1436174"/>
            <a:ext cx="4882226" cy="2681021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CA643B-5177-4E11-A92E-8750C3FF7532}"/>
              </a:ext>
            </a:extLst>
          </p:cNvPr>
          <p:cNvSpPr/>
          <p:nvPr/>
        </p:nvSpPr>
        <p:spPr>
          <a:xfrm>
            <a:off x="6334009" y="1781797"/>
            <a:ext cx="1059626" cy="2683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8CB71-70A0-48E2-AE2A-BCB1ED907C42}"/>
              </a:ext>
            </a:extLst>
          </p:cNvPr>
          <p:cNvSpPr/>
          <p:nvPr/>
        </p:nvSpPr>
        <p:spPr>
          <a:xfrm>
            <a:off x="8582296" y="2365010"/>
            <a:ext cx="339827" cy="3838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851D5-A107-504D-BB23-98657332B4C5}"/>
              </a:ext>
            </a:extLst>
          </p:cNvPr>
          <p:cNvSpPr txBox="1"/>
          <p:nvPr/>
        </p:nvSpPr>
        <p:spPr>
          <a:xfrm>
            <a:off x="175259" y="1242972"/>
            <a:ext cx="356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Pasul</a:t>
            </a:r>
            <a:r>
              <a:rPr lang="en-US" dirty="0"/>
              <a:t> 1: </a:t>
            </a:r>
            <a:r>
              <a:rPr lang="ro-RO" dirty="0"/>
              <a:t>Apasă pe iconița </a:t>
            </a:r>
            <a:r>
              <a:rPr lang="en-US" dirty="0"/>
              <a:t>Hub</a:t>
            </a:r>
            <a:r>
              <a:rPr lang="ro-RO" dirty="0"/>
              <a:t>-ului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682C87-20AB-9648-BE0F-E247B1BBC858}"/>
              </a:ext>
            </a:extLst>
          </p:cNvPr>
          <p:cNvSpPr txBox="1"/>
          <p:nvPr/>
        </p:nvSpPr>
        <p:spPr>
          <a:xfrm>
            <a:off x="194825" y="2734342"/>
            <a:ext cx="3562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Pasul</a:t>
            </a:r>
            <a:r>
              <a:rPr lang="en-US" dirty="0"/>
              <a:t> 2: </a:t>
            </a:r>
            <a:r>
              <a:rPr lang="ro-RO" dirty="0"/>
              <a:t>Apasă pe </a:t>
            </a:r>
            <a:r>
              <a:rPr lang="en-US" dirty="0"/>
              <a:t> “Manage Programs”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33900F-95E7-9E4B-94FB-3A6DF866D82D}"/>
              </a:ext>
            </a:extLst>
          </p:cNvPr>
          <p:cNvSpPr txBox="1"/>
          <p:nvPr/>
        </p:nvSpPr>
        <p:spPr>
          <a:xfrm>
            <a:off x="4073861" y="4221310"/>
            <a:ext cx="4882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Pasul</a:t>
            </a:r>
            <a:r>
              <a:rPr lang="en-US" dirty="0"/>
              <a:t> 3: </a:t>
            </a:r>
            <a:r>
              <a:rPr lang="ro-RO" dirty="0"/>
              <a:t>Apasă pe iconița </a:t>
            </a:r>
            <a:r>
              <a:rPr lang="en-US" dirty="0"/>
              <a:t>(=) </a:t>
            </a:r>
            <a:r>
              <a:rPr lang="ro-RO" dirty="0"/>
              <a:t>de pe fiecare linie pentru a muta programele pe o poziție nouă</a:t>
            </a:r>
            <a:r>
              <a:rPr lang="en-US" dirty="0"/>
              <a:t>.</a:t>
            </a:r>
            <a:r>
              <a:rPr lang="ro-RO" dirty="0"/>
              <a:t> Utilizează iconița de coș dacă vrei să-l stergi.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7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DE57-CCB8-B949-BEEF-45EC950E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Schimbarea ordinii proiectelor</a:t>
            </a:r>
            <a:r>
              <a:rPr lang="en-US" dirty="0"/>
              <a:t> (ROBOT INVENTOR)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175005-DABF-DC4A-9A30-89E9A9820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7856"/>
          <a:stretch/>
        </p:blipFill>
        <p:spPr>
          <a:xfrm>
            <a:off x="3839344" y="1703273"/>
            <a:ext cx="5129396" cy="241152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21B84-56BA-204E-A8C8-DFEEB11B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85C60-1584-684A-A295-1425E4E2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99AF56-BC50-004A-90C8-822ACA55C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" y="2567052"/>
            <a:ext cx="3562957" cy="26780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8FD22C-091D-4C48-A30B-5CC823C82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" y="1703272"/>
            <a:ext cx="3562957" cy="6395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86662D-BFA4-3444-8A7F-C21609BB5025}"/>
              </a:ext>
            </a:extLst>
          </p:cNvPr>
          <p:cNvSpPr/>
          <p:nvPr/>
        </p:nvSpPr>
        <p:spPr>
          <a:xfrm>
            <a:off x="3189016" y="1750212"/>
            <a:ext cx="549201" cy="545623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CD499-6F43-6C46-A08A-5D68111D3F8D}"/>
              </a:ext>
            </a:extLst>
          </p:cNvPr>
          <p:cNvSpPr/>
          <p:nvPr/>
        </p:nvSpPr>
        <p:spPr>
          <a:xfrm>
            <a:off x="1989342" y="2607546"/>
            <a:ext cx="549201" cy="545623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EEA4EC-47DA-0546-850D-074767395A0D}"/>
              </a:ext>
            </a:extLst>
          </p:cNvPr>
          <p:cNvSpPr/>
          <p:nvPr/>
        </p:nvSpPr>
        <p:spPr>
          <a:xfrm>
            <a:off x="8568852" y="2001704"/>
            <a:ext cx="347134" cy="341073"/>
          </a:xfrm>
          <a:prstGeom prst="rect">
            <a:avLst/>
          </a:prstGeom>
          <a:noFill/>
          <a:ln w="57150"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5236C2-75AF-C945-8404-70E7457E0264}"/>
              </a:ext>
            </a:extLst>
          </p:cNvPr>
          <p:cNvSpPr txBox="1"/>
          <p:nvPr/>
        </p:nvSpPr>
        <p:spPr>
          <a:xfrm>
            <a:off x="175259" y="1242972"/>
            <a:ext cx="356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Pasul</a:t>
            </a:r>
            <a:r>
              <a:rPr lang="en-US" dirty="0"/>
              <a:t> 1: </a:t>
            </a:r>
            <a:r>
              <a:rPr lang="ro-RO" dirty="0"/>
              <a:t>Apasă pe iconița </a:t>
            </a:r>
            <a:r>
              <a:rPr lang="en-US" dirty="0"/>
              <a:t>Hub</a:t>
            </a:r>
            <a:r>
              <a:rPr lang="ro-RO" dirty="0"/>
              <a:t>-ului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8FC94-DD0A-3B43-B713-5508B25C89D3}"/>
              </a:ext>
            </a:extLst>
          </p:cNvPr>
          <p:cNvSpPr txBox="1"/>
          <p:nvPr/>
        </p:nvSpPr>
        <p:spPr>
          <a:xfrm>
            <a:off x="175258" y="5287566"/>
            <a:ext cx="356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Pasul</a:t>
            </a:r>
            <a:r>
              <a:rPr lang="en-US" dirty="0"/>
              <a:t> 2: </a:t>
            </a:r>
            <a:r>
              <a:rPr lang="ro-RO" dirty="0"/>
              <a:t>Apasă pe </a:t>
            </a:r>
            <a:r>
              <a:rPr lang="en-US" dirty="0"/>
              <a:t>“Programs”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442FFB-3969-0542-891E-76CC3E92E9C2}"/>
              </a:ext>
            </a:extLst>
          </p:cNvPr>
          <p:cNvSpPr txBox="1"/>
          <p:nvPr/>
        </p:nvSpPr>
        <p:spPr>
          <a:xfrm>
            <a:off x="3738215" y="4221311"/>
            <a:ext cx="5217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Pasul</a:t>
            </a:r>
            <a:r>
              <a:rPr lang="en-US" dirty="0"/>
              <a:t> 3: </a:t>
            </a:r>
            <a:r>
              <a:rPr lang="ro-RO" dirty="0"/>
              <a:t>Apasă pe iconița</a:t>
            </a:r>
            <a:r>
              <a:rPr lang="en-US" dirty="0"/>
              <a:t> (=) </a:t>
            </a:r>
            <a:r>
              <a:rPr lang="ro-RO" dirty="0"/>
              <a:t>pe fiecare linie pentru a muta programul pe o poziție nouă</a:t>
            </a:r>
            <a:r>
              <a:rPr lang="en-US" dirty="0"/>
              <a:t>.  </a:t>
            </a:r>
            <a:r>
              <a:rPr lang="ro-RO" dirty="0"/>
              <a:t>Utilizează coșul dacă vrei să-l ștergi.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189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278</TotalTime>
  <Words>974</Words>
  <Application>Microsoft Office PowerPoint</Application>
  <PresentationFormat>On-screen Show 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Gill Sans MT</vt:lpstr>
      <vt:lpstr>Helvetica Neue</vt:lpstr>
      <vt:lpstr>Wingdings 2</vt:lpstr>
      <vt:lpstr>Dividend</vt:lpstr>
      <vt:lpstr>Managerierea proiectelor</vt:lpstr>
      <vt:lpstr>Obiectivele lecției</vt:lpstr>
      <vt:lpstr>Crearea proiectelor</vt:lpstr>
      <vt:lpstr>Ștergerea, redenumirea și multiplicarea  proiectelor în SPIKE PRIME</vt:lpstr>
      <vt:lpstr>Ștergerea, redenumirea și multiplicarea  proiectelor în ROBOT INVENTOR</vt:lpstr>
      <vt:lpstr>Al mod de a redenumi proiectele</vt:lpstr>
      <vt:lpstr>Ordinea proiectelor în hub</vt:lpstr>
      <vt:lpstr>Schimbarea ordinii proiectelor (SPIKE PRIME)</vt:lpstr>
      <vt:lpstr>Schimbarea ordinii proiectelor (ROBOT INVENTOR)</vt:lpstr>
      <vt:lpstr>Distribuirea Proiectelor în SPIKE PRIME</vt:lpstr>
      <vt:lpstr>Distribuirea proiectelor ÎN ROBOT INVENTOR</vt:lpstr>
      <vt:lpstr>Copierea codului între proiecte în SPIKE PRIME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management</dc:title>
  <dc:creator>Srinivasan Seshan</dc:creator>
  <cp:lastModifiedBy>marinela</cp:lastModifiedBy>
  <cp:revision>58</cp:revision>
  <dcterms:created xsi:type="dcterms:W3CDTF">2019-12-31T03:18:51Z</dcterms:created>
  <dcterms:modified xsi:type="dcterms:W3CDTF">2023-08-18T08:13:19Z</dcterms:modified>
</cp:coreProperties>
</file>