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8"/>
  </p:notesMasterIdLst>
  <p:handoutMasterIdLst>
    <p:handoutMasterId r:id="rId19"/>
  </p:handoutMasterIdLst>
  <p:sldIdLst>
    <p:sldId id="275" r:id="rId2"/>
    <p:sldId id="257" r:id="rId3"/>
    <p:sldId id="276" r:id="rId4"/>
    <p:sldId id="277" r:id="rId5"/>
    <p:sldId id="278" r:id="rId6"/>
    <p:sldId id="280" r:id="rId7"/>
    <p:sldId id="285" r:id="rId8"/>
    <p:sldId id="282" r:id="rId9"/>
    <p:sldId id="287" r:id="rId10"/>
    <p:sldId id="273" r:id="rId11"/>
    <p:sldId id="283" r:id="rId12"/>
    <p:sldId id="284" r:id="rId13"/>
    <p:sldId id="266" r:id="rId14"/>
    <p:sldId id="274" r:id="rId15"/>
    <p:sldId id="271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64E"/>
    <a:srgbClr val="1BCFE9"/>
    <a:srgbClr val="0EAE9F"/>
    <a:srgbClr val="FFD500"/>
    <a:srgbClr val="13B09B"/>
    <a:srgbClr val="0290F8"/>
    <a:srgbClr val="FE59D0"/>
    <a:srgbClr val="F55455"/>
    <a:srgbClr val="FF9732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4"/>
    <p:restoredTop sz="94613"/>
  </p:normalViewPr>
  <p:slideViewPr>
    <p:cSldViewPr snapToGrid="0" snapToObjects="1">
      <p:cViewPr varScale="1">
        <p:scale>
          <a:sx n="131" d="100"/>
          <a:sy n="131" d="100"/>
        </p:scale>
        <p:origin x="10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17FC0B62-6AB2-3F4C-82D1-487086EEDC5B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221709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DAD8D3-E332-F242-B214-08F1D458EB5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49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AF6F12-893A-6745-9F24-AFFE20B9572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D1D1-A078-EA48-8C96-4ACF0A232A5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8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4D2D61-E631-F640-AD2F-25B09D88165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BF8B6-E637-BD45-89FC-62EC2D7F9B4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CE725-927F-084E-ABF2-E5DF9703A9F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1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73D377-6F4E-5740-9863-C9686F353EB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89FD1C-298F-D045-8D5C-DCE90A80FDAC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EEB3B-693B-B944-8197-048CB8A2E27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03B0F3-F302-0C40-833A-5E5235928ABE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4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05/12/2023)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0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548ACA-74B5-7942-BD2A-91615F28F39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32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>
            <a:normAutofit/>
          </a:bodyPr>
          <a:lstStyle/>
          <a:p>
            <a:r>
              <a:rPr lang="en-US" dirty="0"/>
              <a:t>Intro</a:t>
            </a:r>
            <a:r>
              <a:rPr lang="ro-RO" dirty="0"/>
              <a:t>ducere în</a:t>
            </a:r>
            <a:r>
              <a:rPr lang="en-US" dirty="0"/>
              <a:t> SPIKE PRIME/ ROBOT INVENTOR HUB &amp;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8B97-F9E1-4BDD-B776-F9B8996E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EXTENSI</a:t>
            </a:r>
            <a:r>
              <a:rPr lang="ro-RO" dirty="0"/>
              <a:t>i</a:t>
            </a:r>
            <a:r>
              <a:rPr lang="en-US" dirty="0"/>
              <a:t>:  </a:t>
            </a:r>
            <a:r>
              <a:rPr lang="ro-RO" dirty="0"/>
              <a:t>adăugarea mai multor comenzi (bloc-uri)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643D5-8083-4598-BD25-FF55B7B9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1246294"/>
            <a:ext cx="7758640" cy="2871893"/>
          </a:xfrm>
        </p:spPr>
        <p:txBody>
          <a:bodyPr>
            <a:normAutofit/>
          </a:bodyPr>
          <a:lstStyle/>
          <a:p>
            <a:r>
              <a:rPr lang="ro-RO" dirty="0"/>
              <a:t>Când deschizi orice </a:t>
            </a:r>
            <a:r>
              <a:rPr lang="en-US" dirty="0"/>
              <a:t>software, </a:t>
            </a:r>
            <a:r>
              <a:rPr lang="ro-RO" dirty="0"/>
              <a:t>nu toate comenzile sunt activate</a:t>
            </a:r>
            <a:r>
              <a:rPr lang="en-US" dirty="0"/>
              <a:t>.</a:t>
            </a:r>
          </a:p>
          <a:p>
            <a:r>
              <a:rPr lang="ro-RO" dirty="0"/>
              <a:t>Apasă pe iconița de Extensii din josul Paletei de block-uri</a:t>
            </a:r>
            <a:endParaRPr lang="en-US" dirty="0"/>
          </a:p>
          <a:p>
            <a:r>
              <a:rPr lang="ro-RO" dirty="0"/>
              <a:t>Î</a:t>
            </a:r>
            <a:r>
              <a:rPr lang="en-US" dirty="0"/>
              <a:t>n </a:t>
            </a:r>
            <a:r>
              <a:rPr lang="ro-RO" dirty="0"/>
              <a:t>lecțiile noastre</a:t>
            </a:r>
            <a:r>
              <a:rPr lang="en-US" dirty="0"/>
              <a:t>, </a:t>
            </a:r>
            <a:r>
              <a:rPr lang="ro-RO" dirty="0"/>
              <a:t>vom folosi comanda </a:t>
            </a:r>
            <a:r>
              <a:rPr lang="en-US" dirty="0"/>
              <a:t> “More Motors” </a:t>
            </a:r>
            <a:r>
              <a:rPr lang="ro-RO" dirty="0"/>
              <a:t>și</a:t>
            </a:r>
            <a:r>
              <a:rPr lang="en-US" dirty="0"/>
              <a:t> “More Movement” </a:t>
            </a:r>
            <a:r>
              <a:rPr lang="ro-RO" dirty="0"/>
              <a:t>destul de des</a:t>
            </a:r>
            <a:endParaRPr lang="en-US" dirty="0"/>
          </a:p>
          <a:p>
            <a:r>
              <a:rPr lang="ro-RO" dirty="0"/>
              <a:t>Aceste block-uri vor apărea în instanțe separate în Paleta de blocuri odată ce au fost descărcate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26522-4FF8-4E98-B6C8-8C2C5A25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BCF16FD-088A-4F24-B071-00F565E1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0164460-B0B5-43C6-9238-9BEBFA2B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3" y="1244742"/>
            <a:ext cx="577824" cy="1568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1849D4-61C4-4275-9248-89FA33AB2167}"/>
              </a:ext>
            </a:extLst>
          </p:cNvPr>
          <p:cNvSpPr/>
          <p:nvPr/>
        </p:nvSpPr>
        <p:spPr>
          <a:xfrm>
            <a:off x="341303" y="2450395"/>
            <a:ext cx="368583" cy="32920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CD2089-8387-B844-B653-E16926E8E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994" y="3547077"/>
            <a:ext cx="3908728" cy="256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ACB89D-1FF9-784B-A9FF-EBD97684F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7" y="3355662"/>
            <a:ext cx="3888000" cy="290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6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53F2660-FAA7-0079-2C91-E54F8BE97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34" y="1140006"/>
            <a:ext cx="6133617" cy="50831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7925F-2DE8-4ABA-ADFD-9B6FEBB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Planul de programare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2DD1-4409-4F35-9E4F-6685629D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C3BD63-CC50-42E6-8E7A-A7F124A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16DD9-A616-41E4-82C9-E73E48206243}"/>
              </a:ext>
            </a:extLst>
          </p:cNvPr>
          <p:cNvSpPr txBox="1"/>
          <p:nvPr/>
        </p:nvSpPr>
        <p:spPr>
          <a:xfrm>
            <a:off x="139900" y="1147698"/>
            <a:ext cx="1911040" cy="277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Paleta de block-uri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2ACD9-B0F3-4B32-BB55-019CE25CECB3}"/>
              </a:ext>
            </a:extLst>
          </p:cNvPr>
          <p:cNvSpPr txBox="1"/>
          <p:nvPr/>
        </p:nvSpPr>
        <p:spPr>
          <a:xfrm>
            <a:off x="4224270" y="4155989"/>
            <a:ext cx="1790101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</a:t>
            </a:r>
            <a:r>
              <a:rPr lang="ro-RO" sz="1200" dirty="0">
                <a:solidFill>
                  <a:schemeClr val="bg1"/>
                </a:solidFill>
              </a:rPr>
              <a:t>escarcare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3043B9-94D1-4359-9283-FAEE964DE11C}"/>
              </a:ext>
            </a:extLst>
          </p:cNvPr>
          <p:cNvSpPr/>
          <p:nvPr/>
        </p:nvSpPr>
        <p:spPr>
          <a:xfrm>
            <a:off x="2116466" y="1387027"/>
            <a:ext cx="380931" cy="445014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F7785C-6EA1-49F2-8B65-0D8BBC2C32FC}"/>
              </a:ext>
            </a:extLst>
          </p:cNvPr>
          <p:cNvCxnSpPr>
            <a:cxnSpLocks/>
          </p:cNvCxnSpPr>
          <p:nvPr/>
        </p:nvCxnSpPr>
        <p:spPr>
          <a:xfrm>
            <a:off x="2497397" y="1424699"/>
            <a:ext cx="1059390" cy="5779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2705BF-6A65-4DEB-B1DD-0406EBDE6949}"/>
              </a:ext>
            </a:extLst>
          </p:cNvPr>
          <p:cNvCxnSpPr>
            <a:cxnSpLocks/>
          </p:cNvCxnSpPr>
          <p:nvPr/>
        </p:nvCxnSpPr>
        <p:spPr>
          <a:xfrm>
            <a:off x="2497397" y="1869639"/>
            <a:ext cx="1062287" cy="151495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175B5BA-5CD4-4495-876D-CE19E0AD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98" y="1988361"/>
            <a:ext cx="1744422" cy="135490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BD116D-3C17-4D8F-96FE-9BC340C909B8}"/>
              </a:ext>
            </a:extLst>
          </p:cNvPr>
          <p:cNvSpPr/>
          <p:nvPr/>
        </p:nvSpPr>
        <p:spPr>
          <a:xfrm>
            <a:off x="4224270" y="4432988"/>
            <a:ext cx="1790102" cy="1285006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C2887-9BB2-40E9-ACBF-F6886FCEB7E4}"/>
              </a:ext>
            </a:extLst>
          </p:cNvPr>
          <p:cNvSpPr/>
          <p:nvPr/>
        </p:nvSpPr>
        <p:spPr>
          <a:xfrm>
            <a:off x="4971125" y="5829300"/>
            <a:ext cx="330411" cy="388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1CEE04-371E-49D0-97B4-7E6E1060FAEA}"/>
              </a:ext>
            </a:extLst>
          </p:cNvPr>
          <p:cNvSpPr/>
          <p:nvPr/>
        </p:nvSpPr>
        <p:spPr>
          <a:xfrm>
            <a:off x="139900" y="1140005"/>
            <a:ext cx="1928474" cy="5024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63EDE-EE21-448E-A01D-625CAF340FE0}"/>
              </a:ext>
            </a:extLst>
          </p:cNvPr>
          <p:cNvSpPr txBox="1"/>
          <p:nvPr/>
        </p:nvSpPr>
        <p:spPr>
          <a:xfrm>
            <a:off x="3556787" y="1698664"/>
            <a:ext cx="1746865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Dashboard</a:t>
            </a:r>
            <a:r>
              <a:rPr lang="ro-RO" sz="1200" dirty="0">
                <a:solidFill>
                  <a:schemeClr val="bg1"/>
                </a:solidFill>
              </a:rPr>
              <a:t>-ul Hub-ului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40C6B4F6-2952-4A39-A68B-764BE53BAF00}"/>
              </a:ext>
            </a:extLst>
          </p:cNvPr>
          <p:cNvSpPr txBox="1">
            <a:spLocks/>
          </p:cNvSpPr>
          <p:nvPr/>
        </p:nvSpPr>
        <p:spPr>
          <a:xfrm>
            <a:off x="6363042" y="1234758"/>
            <a:ext cx="2621466" cy="390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Planul principal de programare este locul unde vei crea fiecare program </a:t>
            </a:r>
            <a:r>
              <a:rPr lang="en-US" dirty="0"/>
              <a:t>(</a:t>
            </a:r>
            <a:r>
              <a:rPr lang="ro-RO" dirty="0"/>
              <a:t>numit</a:t>
            </a:r>
            <a:r>
              <a:rPr lang="en-US" dirty="0"/>
              <a:t> ‘Project’)</a:t>
            </a:r>
          </a:p>
          <a:p>
            <a:r>
              <a:rPr lang="ro-RO" dirty="0"/>
              <a:t>Toate blocurile de programare se regăsesc în paleta de bblock-uri din stânga</a:t>
            </a:r>
            <a:endParaRPr lang="en-US" dirty="0"/>
          </a:p>
          <a:p>
            <a:r>
              <a:rPr lang="ro-RO" dirty="0"/>
              <a:t>Iconița de conectare îți dă acces la </a:t>
            </a:r>
            <a:r>
              <a:rPr lang="en-US" dirty="0"/>
              <a:t>Dashboard</a:t>
            </a:r>
            <a:r>
              <a:rPr lang="ro-RO" dirty="0"/>
              <a:t>- ul Hub-ului</a:t>
            </a:r>
            <a:endParaRPr lang="en-US" dirty="0"/>
          </a:p>
          <a:p>
            <a:r>
              <a:rPr lang="ro-RO" dirty="0"/>
              <a:t>Iconița de descărcare te lasă să-ți alegi modul de descărcare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16387-5C75-44BF-AC57-CFBDB656838D}"/>
              </a:ext>
            </a:extLst>
          </p:cNvPr>
          <p:cNvSpPr/>
          <p:nvPr/>
        </p:nvSpPr>
        <p:spPr>
          <a:xfrm>
            <a:off x="5301535" y="5790662"/>
            <a:ext cx="989415" cy="453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12C217-2EF7-4AC0-8C94-744BC01F8DA2}"/>
              </a:ext>
            </a:extLst>
          </p:cNvPr>
          <p:cNvSpPr/>
          <p:nvPr/>
        </p:nvSpPr>
        <p:spPr>
          <a:xfrm>
            <a:off x="5661718" y="5287936"/>
            <a:ext cx="330411" cy="329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1FFC2F-049E-4E06-A8BE-A3B7B2D56C8B}"/>
              </a:ext>
            </a:extLst>
          </p:cNvPr>
          <p:cNvSpPr txBox="1"/>
          <p:nvPr/>
        </p:nvSpPr>
        <p:spPr>
          <a:xfrm>
            <a:off x="6014372" y="5314170"/>
            <a:ext cx="111967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Descărcare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4E7AAA-918F-4251-9BF1-E6FEEC4D6922}"/>
              </a:ext>
            </a:extLst>
          </p:cNvPr>
          <p:cNvSpPr txBox="1"/>
          <p:nvPr/>
        </p:nvSpPr>
        <p:spPr>
          <a:xfrm>
            <a:off x="6322328" y="5885110"/>
            <a:ext cx="111967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Stop </a:t>
            </a:r>
            <a:r>
              <a:rPr lang="ro-RO" sz="1200" dirty="0">
                <a:solidFill>
                  <a:schemeClr val="bg1"/>
                </a:solidFill>
              </a:rPr>
              <a:t>și Rulează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7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E428-A34B-44C1-AD8A-DA686761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  <a:r>
              <a:rPr lang="ro-RO" dirty="0"/>
              <a:t>-ul Hub-ului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B8D2-BA30-49BD-B4DA-E139B2B0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70584" cy="5082601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Trebuie să conectezi </a:t>
            </a:r>
            <a:r>
              <a:rPr lang="en-US" dirty="0"/>
              <a:t>Hub</a:t>
            </a:r>
            <a:r>
              <a:rPr lang="ro-RO" dirty="0"/>
              <a:t>-ul pentru a avea acces la această secțiune </a:t>
            </a:r>
            <a:r>
              <a:rPr lang="en-US" dirty="0"/>
              <a:t>(</a:t>
            </a:r>
            <a:r>
              <a:rPr lang="ro-RO" dirty="0"/>
              <a:t>apasă pe iconița mică a </a:t>
            </a:r>
            <a:r>
              <a:rPr lang="en-US" dirty="0"/>
              <a:t>Hub</a:t>
            </a:r>
            <a:r>
              <a:rPr lang="ro-RO" dirty="0"/>
              <a:t>-ului)</a:t>
            </a:r>
            <a:endParaRPr lang="en-US" dirty="0"/>
          </a:p>
          <a:p>
            <a:r>
              <a:rPr lang="ro-RO" dirty="0"/>
              <a:t>Această secțiune este foarte utilă pentru a verifica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Nivelul bateriei </a:t>
            </a:r>
            <a:endParaRPr lang="en-US" dirty="0"/>
          </a:p>
          <a:p>
            <a:pPr lvl="1"/>
            <a:r>
              <a:rPr lang="ro-RO" dirty="0"/>
              <a:t>Versiunii sistemului de operare a </a:t>
            </a:r>
            <a:r>
              <a:rPr lang="en-US" dirty="0"/>
              <a:t>Hub</a:t>
            </a:r>
            <a:r>
              <a:rPr lang="ro-RO" dirty="0"/>
              <a:t>-ului</a:t>
            </a:r>
            <a:endParaRPr lang="en-US" dirty="0"/>
          </a:p>
          <a:p>
            <a:pPr lvl="1"/>
            <a:r>
              <a:rPr lang="ro-RO" dirty="0"/>
              <a:t>Valorile senzorului giroscopic</a:t>
            </a:r>
            <a:endParaRPr lang="en-US" dirty="0"/>
          </a:p>
          <a:p>
            <a:pPr lvl="1"/>
            <a:r>
              <a:rPr lang="ro-RO" dirty="0"/>
              <a:t>Ce motoare și senzorii sunt conectate</a:t>
            </a:r>
            <a:endParaRPr lang="en-US" dirty="0"/>
          </a:p>
          <a:p>
            <a:pPr lvl="1"/>
            <a:r>
              <a:rPr lang="ro-RO" dirty="0"/>
              <a:t>Vedea valorile motoarelor și senzorilor în timp real</a:t>
            </a:r>
            <a:endParaRPr lang="en-US" dirty="0"/>
          </a:p>
          <a:p>
            <a:r>
              <a:rPr lang="ro-RO" dirty="0"/>
              <a:t>Apăsarea pe cele 3 puncte</a:t>
            </a:r>
            <a:r>
              <a:rPr lang="en-US" dirty="0"/>
              <a:t>(…) </a:t>
            </a:r>
            <a:r>
              <a:rPr lang="ro-RO" dirty="0"/>
              <a:t>îți permite să redenumești și să resetezi Hub-ul și să calibrezi motoarele</a:t>
            </a:r>
            <a:endParaRPr lang="en-US" dirty="0"/>
          </a:p>
          <a:p>
            <a:r>
              <a:rPr lang="ro-RO" dirty="0"/>
              <a:t>Comanda ,,</a:t>
            </a:r>
            <a:r>
              <a:rPr lang="en-US" dirty="0"/>
              <a:t>Manage Programs”</a:t>
            </a:r>
            <a:r>
              <a:rPr lang="ro-RO" dirty="0"/>
              <a:t> are o listă de programe de p</a:t>
            </a:r>
            <a:r>
              <a:rPr lang="en-US" dirty="0"/>
              <a:t>e Hub (maximum of 20). U</a:t>
            </a:r>
            <a:r>
              <a:rPr lang="ro-RO" dirty="0"/>
              <a:t>tilizează această secțiune pentru a schimba ordinea programelor.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1FDE9-2913-4DA4-BF4B-E018E639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19473B-3381-410B-9EAB-34042C6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D9D58-FF47-471D-A89A-6A6F14084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80" y="1228155"/>
            <a:ext cx="3159424" cy="245395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51AFF349-54E3-4736-8E90-86DDBF22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212" y="353056"/>
            <a:ext cx="629712" cy="64796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F42911-43F9-1341-A409-48A6A93E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958" y="3800934"/>
            <a:ext cx="3221853" cy="2421674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7DF15A-E233-1742-AE3A-E14CA1DFA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52" y="3756274"/>
            <a:ext cx="1024831" cy="9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Privire asupra Paletei comenzilor (</a:t>
            </a:r>
            <a:r>
              <a:rPr lang="en-US" dirty="0"/>
              <a:t>BLOCK</a:t>
            </a:r>
            <a:r>
              <a:rPr lang="ro-RO" dirty="0"/>
              <a:t>-uri)</a:t>
            </a:r>
            <a:r>
              <a:rPr lang="en-US" dirty="0"/>
              <a:t> </a:t>
            </a:r>
            <a:r>
              <a:rPr lang="ro-RO" dirty="0"/>
              <a:t>pentru</a:t>
            </a:r>
            <a:r>
              <a:rPr lang="en-US" dirty="0"/>
              <a:t> SPIKE PRIME &amp; ROBOT INVENTOR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072B-C6E5-4C1E-885E-2B8AC4C0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9A228-4895-4822-9660-89C490CF8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60" b="488"/>
          <a:stretch/>
        </p:blipFill>
        <p:spPr>
          <a:xfrm>
            <a:off x="88409" y="3897965"/>
            <a:ext cx="634340" cy="365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64C30C-9896-1241-8B70-14553048594C}"/>
              </a:ext>
            </a:extLst>
          </p:cNvPr>
          <p:cNvSpPr txBox="1"/>
          <p:nvPr/>
        </p:nvSpPr>
        <p:spPr>
          <a:xfrm>
            <a:off x="5024461" y="1159140"/>
            <a:ext cx="391205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95F4"/>
                </a:solidFill>
              </a:rPr>
              <a:t>Motors </a:t>
            </a:r>
            <a:r>
              <a:rPr lang="mr-IN" sz="1100" b="1" dirty="0">
                <a:solidFill>
                  <a:srgbClr val="0095F4"/>
                </a:solidFill>
              </a:rPr>
              <a:t>–</a:t>
            </a:r>
            <a:r>
              <a:rPr lang="en-US" sz="1100" b="1" dirty="0">
                <a:solidFill>
                  <a:srgbClr val="0095F4"/>
                </a:solidFill>
              </a:rPr>
              <a:t> </a:t>
            </a:r>
            <a:r>
              <a:rPr lang="en-US" sz="1100" dirty="0">
                <a:latin typeface="+mj-lt"/>
              </a:rPr>
              <a:t>Control</a:t>
            </a:r>
            <a:r>
              <a:rPr lang="ro-RO" sz="1100" dirty="0">
                <a:latin typeface="+mj-lt"/>
              </a:rPr>
              <a:t>ează un singur</a:t>
            </a:r>
            <a:r>
              <a:rPr lang="en-US" sz="1100" dirty="0">
                <a:latin typeface="+mj-lt"/>
              </a:rPr>
              <a:t> motor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15FCF"/>
                </a:solidFill>
              </a:rPr>
              <a:t>Movement </a:t>
            </a:r>
            <a:r>
              <a:rPr lang="mr-IN" sz="1100" b="1" dirty="0">
                <a:solidFill>
                  <a:srgbClr val="F15FCF"/>
                </a:solidFill>
              </a:rPr>
              <a:t>–</a:t>
            </a:r>
            <a:r>
              <a:rPr lang="en-US" sz="1100" b="1" dirty="0">
                <a:solidFill>
                  <a:srgbClr val="F15FCF"/>
                </a:solidFill>
              </a:rPr>
              <a:t> </a:t>
            </a:r>
            <a:r>
              <a:rPr lang="en-US" sz="1100" dirty="0">
                <a:latin typeface="+mj-lt"/>
              </a:rPr>
              <a:t>Control</a:t>
            </a:r>
            <a:r>
              <a:rPr lang="ro-RO" sz="1100" dirty="0">
                <a:latin typeface="+mj-lt"/>
              </a:rPr>
              <a:t>ează două </a:t>
            </a:r>
            <a:r>
              <a:rPr lang="en-US" sz="1100" dirty="0">
                <a:latin typeface="+mj-lt"/>
              </a:rPr>
              <a:t>moto</a:t>
            </a:r>
            <a:r>
              <a:rPr lang="ro-RO" sz="1100" dirty="0">
                <a:latin typeface="+mj-lt"/>
              </a:rPr>
              <a:t>a</a:t>
            </a:r>
            <a:r>
              <a:rPr lang="en-US" sz="1100" dirty="0">
                <a:latin typeface="+mj-lt"/>
              </a:rPr>
              <a:t>r</a:t>
            </a:r>
            <a:r>
              <a:rPr lang="ro-RO" sz="1100" dirty="0">
                <a:latin typeface="+mj-lt"/>
              </a:rPr>
              <a:t>e</a:t>
            </a:r>
            <a:r>
              <a:rPr lang="en-US" sz="1100" dirty="0">
                <a:latin typeface="+mj-lt"/>
              </a:rPr>
              <a:t> </a:t>
            </a:r>
            <a:r>
              <a:rPr lang="ro-RO" sz="1100" dirty="0">
                <a:latin typeface="+mj-lt"/>
              </a:rPr>
              <a:t>în același timp cu sincronizare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955BF3"/>
                </a:solidFill>
              </a:rPr>
              <a:t>Light – </a:t>
            </a:r>
            <a:r>
              <a:rPr lang="en-US" sz="1100" dirty="0">
                <a:latin typeface="+mj-lt"/>
              </a:rPr>
              <a:t>Program</a:t>
            </a:r>
            <a:r>
              <a:rPr lang="ro-RO" sz="1100" dirty="0">
                <a:latin typeface="+mj-lt"/>
              </a:rPr>
              <a:t>area matricei LED</a:t>
            </a:r>
            <a:r>
              <a:rPr lang="en-US" sz="1100" dirty="0">
                <a:latin typeface="+mj-lt"/>
              </a:rPr>
              <a:t> 5X5 </a:t>
            </a:r>
            <a:endParaRPr lang="ro-RO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C16EE8"/>
                </a:solidFill>
              </a:rPr>
              <a:t>Sound </a:t>
            </a:r>
            <a:r>
              <a:rPr lang="mr-IN" sz="1100" b="1" dirty="0">
                <a:solidFill>
                  <a:srgbClr val="C16EE8"/>
                </a:solidFill>
              </a:rPr>
              <a:t>–</a:t>
            </a:r>
            <a:r>
              <a:rPr lang="en-US" sz="1100" b="1" dirty="0">
                <a:solidFill>
                  <a:srgbClr val="C16EE8"/>
                </a:solidFill>
              </a:rPr>
              <a:t> </a:t>
            </a:r>
            <a:r>
              <a:rPr lang="ro-RO" sz="1100" dirty="0">
                <a:latin typeface="+mj-lt"/>
              </a:rPr>
              <a:t>Emite sunete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5C800"/>
                </a:solidFill>
              </a:rPr>
              <a:t>Events </a:t>
            </a:r>
            <a:r>
              <a:rPr lang="mr-IN" sz="1100" b="1" dirty="0">
                <a:solidFill>
                  <a:srgbClr val="F5C800"/>
                </a:solidFill>
              </a:rPr>
              <a:t>–</a:t>
            </a:r>
            <a:r>
              <a:rPr lang="en-US" sz="1100" b="1" dirty="0">
                <a:solidFill>
                  <a:srgbClr val="F5C800"/>
                </a:solidFill>
              </a:rPr>
              <a:t> </a:t>
            </a:r>
            <a:r>
              <a:rPr lang="ro-RO" sz="1100" dirty="0">
                <a:latin typeface="+mj-lt"/>
              </a:rPr>
              <a:t>Evenimentele care se bazează pe acțiuni </a:t>
            </a:r>
            <a:r>
              <a:rPr lang="en-US" sz="1100" dirty="0">
                <a:latin typeface="+mj-lt"/>
              </a:rPr>
              <a:t>(e.g. sensor or </a:t>
            </a:r>
            <a:r>
              <a:rPr lang="en-US" sz="1100" dirty="0" err="1">
                <a:latin typeface="+mj-lt"/>
              </a:rPr>
              <a:t>tim</a:t>
            </a:r>
            <a:r>
              <a:rPr lang="ro-RO" sz="1100" dirty="0">
                <a:latin typeface="+mj-lt"/>
              </a:rPr>
              <a:t>p</a:t>
            </a:r>
            <a:r>
              <a:rPr lang="en-US" sz="1100" dirty="0">
                <a:latin typeface="+mj-lt"/>
              </a:rPr>
              <a:t>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FB31D"/>
                </a:solidFill>
              </a:rPr>
              <a:t>Control </a:t>
            </a:r>
            <a:r>
              <a:rPr lang="mr-IN" sz="1100" b="1" dirty="0">
                <a:solidFill>
                  <a:srgbClr val="FFB31D"/>
                </a:solidFill>
              </a:rPr>
              <a:t>–</a:t>
            </a:r>
            <a:r>
              <a:rPr lang="en-US" sz="1100" b="1" dirty="0">
                <a:solidFill>
                  <a:srgbClr val="FFB31D"/>
                </a:solidFill>
              </a:rPr>
              <a:t> </a:t>
            </a:r>
            <a:r>
              <a:rPr lang="ro-RO" sz="1100" b="1" dirty="0">
                <a:latin typeface="+mj-lt"/>
              </a:rPr>
              <a:t>I</a:t>
            </a:r>
            <a:r>
              <a:rPr lang="ro-RO" sz="1100" dirty="0">
                <a:latin typeface="+mj-lt"/>
              </a:rPr>
              <a:t>nstanțele L</a:t>
            </a:r>
            <a:r>
              <a:rPr lang="en-US" sz="1100" dirty="0">
                <a:latin typeface="+mj-lt"/>
              </a:rPr>
              <a:t>oops, if/else, etc.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1BCFE9"/>
                </a:solidFill>
              </a:rPr>
              <a:t>Sensors </a:t>
            </a:r>
            <a:r>
              <a:rPr lang="mr-IN" sz="1100" b="1" dirty="0">
                <a:solidFill>
                  <a:srgbClr val="1BCFE9"/>
                </a:solidFill>
              </a:rPr>
              <a:t>–</a:t>
            </a:r>
            <a:r>
              <a:rPr lang="en-US" sz="1100" b="1" dirty="0">
                <a:solidFill>
                  <a:srgbClr val="1BCFE9"/>
                </a:solidFill>
              </a:rPr>
              <a:t> </a:t>
            </a:r>
            <a:r>
              <a:rPr lang="ro-RO" sz="1100" dirty="0">
                <a:latin typeface="+mj-lt"/>
              </a:rPr>
              <a:t>Citește valorile senzorilor 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2B64E"/>
                </a:solidFill>
              </a:rPr>
              <a:t>Operators </a:t>
            </a:r>
            <a:r>
              <a:rPr lang="mr-IN" sz="1100" b="1" dirty="0">
                <a:solidFill>
                  <a:srgbClr val="02B64E"/>
                </a:solidFill>
              </a:rPr>
              <a:t>–</a:t>
            </a:r>
            <a:r>
              <a:rPr lang="en-US" sz="1100" b="1" dirty="0">
                <a:solidFill>
                  <a:srgbClr val="02B64E"/>
                </a:solidFill>
              </a:rPr>
              <a:t> </a:t>
            </a:r>
            <a:r>
              <a:rPr lang="en-US" sz="1100" dirty="0">
                <a:latin typeface="+mj-lt"/>
              </a:rPr>
              <a:t>Mathematic</a:t>
            </a:r>
            <a:r>
              <a:rPr lang="ro-RO" sz="1100" dirty="0">
                <a:latin typeface="+mj-lt"/>
              </a:rPr>
              <a:t>ă și</a:t>
            </a:r>
            <a:r>
              <a:rPr lang="en-US" sz="1100" dirty="0">
                <a:latin typeface="+mj-lt"/>
              </a:rPr>
              <a:t> and logic</a:t>
            </a:r>
            <a:r>
              <a:rPr lang="ro-RO" sz="1100" dirty="0">
                <a:latin typeface="+mj-lt"/>
              </a:rPr>
              <a:t>ă</a:t>
            </a:r>
            <a:endParaRPr lang="en-US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F9732"/>
                </a:solidFill>
              </a:rPr>
              <a:t>Variables </a:t>
            </a:r>
            <a:r>
              <a:rPr lang="mr-IN" sz="1100" b="1" dirty="0">
                <a:solidFill>
                  <a:srgbClr val="FF9732"/>
                </a:solidFill>
              </a:rPr>
              <a:t>–</a:t>
            </a:r>
            <a:r>
              <a:rPr lang="en-US" sz="1100" b="1" dirty="0">
                <a:solidFill>
                  <a:srgbClr val="FF9732"/>
                </a:solidFill>
              </a:rPr>
              <a:t> </a:t>
            </a:r>
            <a:r>
              <a:rPr lang="ro-RO" sz="1100" dirty="0">
                <a:latin typeface="+mj-lt"/>
              </a:rPr>
              <a:t>Stochează date î</a:t>
            </a:r>
            <a:r>
              <a:rPr lang="en-US" sz="1100" dirty="0">
                <a:latin typeface="+mj-lt"/>
              </a:rPr>
              <a:t>n </a:t>
            </a:r>
            <a:r>
              <a:rPr lang="en-US" sz="1100" dirty="0" err="1">
                <a:latin typeface="+mj-lt"/>
              </a:rPr>
              <a:t>variab</a:t>
            </a:r>
            <a:r>
              <a:rPr lang="ro-RO" sz="1100" dirty="0">
                <a:latin typeface="+mj-lt"/>
              </a:rPr>
              <a:t>ile sau în listă</a:t>
            </a:r>
            <a:endParaRPr lang="en-US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55455"/>
                </a:solidFill>
              </a:rPr>
              <a:t>My Blocks </a:t>
            </a:r>
            <a:r>
              <a:rPr lang="mr-IN" sz="1100" b="1" dirty="0">
                <a:solidFill>
                  <a:srgbClr val="F55455"/>
                </a:solidFill>
              </a:rPr>
              <a:t>–</a:t>
            </a:r>
            <a:r>
              <a:rPr lang="ro-RO" sz="1100" b="1" dirty="0">
                <a:solidFill>
                  <a:srgbClr val="F55455"/>
                </a:solidFill>
              </a:rPr>
              <a:t> </a:t>
            </a:r>
            <a:r>
              <a:rPr lang="ro-RO" sz="1100" dirty="0"/>
              <a:t>Block-uri care se pot personaliza</a:t>
            </a:r>
            <a:endParaRPr lang="en-US" sz="1100" dirty="0"/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E59D0"/>
                </a:solidFill>
              </a:rPr>
              <a:t>More Movement – </a:t>
            </a:r>
            <a:r>
              <a:rPr lang="ro-RO" sz="1100" dirty="0">
                <a:latin typeface="+mj-lt"/>
              </a:rPr>
              <a:t>Blocuri de motoare suplimentare</a:t>
            </a:r>
            <a:endParaRPr lang="en-US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290F8"/>
                </a:solidFill>
              </a:rPr>
              <a:t>More Motors – </a:t>
            </a:r>
            <a:r>
              <a:rPr lang="ro-RO" sz="1100" dirty="0">
                <a:latin typeface="+mj-lt"/>
              </a:rPr>
              <a:t>Block-uri de motoare suplimentare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13B09B"/>
                </a:solidFill>
              </a:rPr>
              <a:t>Weather Manager  – </a:t>
            </a:r>
            <a:r>
              <a:rPr lang="en-US" sz="1100" dirty="0" err="1"/>
              <a:t>Acces</a:t>
            </a:r>
            <a:r>
              <a:rPr lang="ro-RO" sz="1100" dirty="0"/>
              <a:t>ează informații despre vreme și prognoză</a:t>
            </a:r>
            <a:endParaRPr lang="en-US" sz="11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EAE9F"/>
                </a:solidFill>
              </a:rPr>
              <a:t>Music – </a:t>
            </a:r>
            <a:r>
              <a:rPr lang="ro-RO" sz="1100" dirty="0"/>
              <a:t>Emite sunete muzicale și poți alege instrumentul</a:t>
            </a:r>
            <a:endParaRPr lang="en-US" sz="1100" dirty="0"/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F0000"/>
                </a:solidFill>
              </a:rPr>
              <a:t>Model Blocks </a:t>
            </a:r>
            <a:r>
              <a:rPr lang="en-US" sz="1100" dirty="0"/>
              <a:t>– </a:t>
            </a:r>
            <a:r>
              <a:rPr lang="ro-RO" sz="1100" dirty="0"/>
              <a:t>Block-uri specifice pentru cele </a:t>
            </a:r>
            <a:r>
              <a:rPr lang="en-US" sz="1100" dirty="0"/>
              <a:t>5 model</a:t>
            </a:r>
            <a:r>
              <a:rPr lang="ro-RO" sz="1100" dirty="0"/>
              <a:t>e</a:t>
            </a:r>
            <a:endParaRPr lang="en-US" sz="1100" dirty="0"/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2B64E"/>
                </a:solidFill>
              </a:rPr>
              <a:t>DualShock 4 Controller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2B64E"/>
                </a:solidFill>
              </a:rPr>
              <a:t>Xbox One Controller</a:t>
            </a:r>
          </a:p>
          <a:p>
            <a:pPr>
              <a:spcAft>
                <a:spcPts val="600"/>
              </a:spcAft>
            </a:pPr>
            <a:endParaRPr lang="en-US" sz="1100" dirty="0"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86556B-8859-8F44-823D-1C157D3B5F34}"/>
              </a:ext>
            </a:extLst>
          </p:cNvPr>
          <p:cNvCxnSpPr>
            <a:cxnSpLocks/>
          </p:cNvCxnSpPr>
          <p:nvPr/>
        </p:nvCxnSpPr>
        <p:spPr>
          <a:xfrm>
            <a:off x="332440" y="4337824"/>
            <a:ext cx="0" cy="1784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BDA4388-8895-1F40-AB84-7BB9D78FD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60" b="488"/>
          <a:stretch/>
        </p:blipFill>
        <p:spPr>
          <a:xfrm>
            <a:off x="4459185" y="3693224"/>
            <a:ext cx="634340" cy="36512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CFB7BC-0952-584C-9C2E-170090C0F97D}"/>
              </a:ext>
            </a:extLst>
          </p:cNvPr>
          <p:cNvCxnSpPr>
            <a:cxnSpLocks/>
          </p:cNvCxnSpPr>
          <p:nvPr/>
        </p:nvCxnSpPr>
        <p:spPr>
          <a:xfrm>
            <a:off x="4700918" y="4263090"/>
            <a:ext cx="0" cy="1784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2D55F6-74C8-7D4B-92EE-DCB6C38AD95E}"/>
              </a:ext>
            </a:extLst>
          </p:cNvPr>
          <p:cNvSpPr txBox="1"/>
          <p:nvPr/>
        </p:nvSpPr>
        <p:spPr>
          <a:xfrm rot="16200000">
            <a:off x="-408709" y="2166632"/>
            <a:ext cx="149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SPIKE PRIME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5B720D-7DDD-5443-87B8-9FFEA5BA7097}"/>
              </a:ext>
            </a:extLst>
          </p:cNvPr>
          <p:cNvSpPr txBox="1"/>
          <p:nvPr/>
        </p:nvSpPr>
        <p:spPr>
          <a:xfrm rot="16200000">
            <a:off x="3606356" y="2313625"/>
            <a:ext cx="218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ROBOT INVENTOR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667" y="1159140"/>
            <a:ext cx="3977518" cy="514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95F4"/>
                </a:solidFill>
                <a:latin typeface="+mj-lt"/>
              </a:rPr>
              <a:t>Motors </a:t>
            </a:r>
            <a:r>
              <a:rPr lang="mr-IN" sz="1100" b="1" dirty="0">
                <a:solidFill>
                  <a:srgbClr val="0095F4"/>
                </a:solidFill>
                <a:latin typeface="+mj-lt"/>
              </a:rPr>
              <a:t>–</a:t>
            </a:r>
            <a:r>
              <a:rPr lang="en-US" sz="1100" b="1" dirty="0">
                <a:solidFill>
                  <a:srgbClr val="0095F4"/>
                </a:solidFill>
                <a:latin typeface="+mj-lt"/>
              </a:rPr>
              <a:t> </a:t>
            </a:r>
            <a:r>
              <a:rPr lang="en-US" sz="1100" dirty="0">
                <a:latin typeface="+mj-lt"/>
              </a:rPr>
              <a:t>Control</a:t>
            </a:r>
            <a:r>
              <a:rPr lang="ro-RO" sz="1100" dirty="0">
                <a:latin typeface="+mj-lt"/>
              </a:rPr>
              <a:t>ează un singur</a:t>
            </a:r>
            <a:r>
              <a:rPr lang="en-US" sz="1100" dirty="0">
                <a:latin typeface="+mj-lt"/>
              </a:rPr>
              <a:t> motor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15FCF"/>
                </a:solidFill>
                <a:latin typeface="+mj-lt"/>
              </a:rPr>
              <a:t>Movement </a:t>
            </a:r>
            <a:r>
              <a:rPr lang="mr-IN" sz="1100" b="1" dirty="0">
                <a:solidFill>
                  <a:srgbClr val="F15FCF"/>
                </a:solidFill>
                <a:latin typeface="+mj-lt"/>
              </a:rPr>
              <a:t>–</a:t>
            </a:r>
            <a:r>
              <a:rPr lang="en-US" sz="1100" b="1" dirty="0">
                <a:solidFill>
                  <a:srgbClr val="F15FCF"/>
                </a:solidFill>
                <a:latin typeface="+mj-lt"/>
              </a:rPr>
              <a:t> </a:t>
            </a:r>
            <a:r>
              <a:rPr lang="en-US" sz="1100" dirty="0">
                <a:latin typeface="+mj-lt"/>
              </a:rPr>
              <a:t>Control</a:t>
            </a:r>
            <a:r>
              <a:rPr lang="ro-RO" sz="1100" dirty="0">
                <a:latin typeface="+mj-lt"/>
              </a:rPr>
              <a:t>ează două </a:t>
            </a:r>
            <a:r>
              <a:rPr lang="en-US" sz="1100" dirty="0">
                <a:latin typeface="+mj-lt"/>
              </a:rPr>
              <a:t>moto</a:t>
            </a:r>
            <a:r>
              <a:rPr lang="ro-RO" sz="1100" dirty="0">
                <a:latin typeface="+mj-lt"/>
              </a:rPr>
              <a:t>a</a:t>
            </a:r>
            <a:r>
              <a:rPr lang="en-US" sz="1100" dirty="0">
                <a:latin typeface="+mj-lt"/>
              </a:rPr>
              <a:t>r</a:t>
            </a:r>
            <a:r>
              <a:rPr lang="ro-RO" sz="1100" dirty="0">
                <a:latin typeface="+mj-lt"/>
              </a:rPr>
              <a:t>e</a:t>
            </a:r>
            <a:r>
              <a:rPr lang="en-US" sz="1100" dirty="0">
                <a:latin typeface="+mj-lt"/>
              </a:rPr>
              <a:t> </a:t>
            </a:r>
            <a:r>
              <a:rPr lang="ro-RO" sz="1100" dirty="0">
                <a:latin typeface="+mj-lt"/>
              </a:rPr>
              <a:t>în același timp cu sincronizare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955BF3"/>
                </a:solidFill>
                <a:latin typeface="+mj-lt"/>
              </a:rPr>
              <a:t>Light – </a:t>
            </a:r>
            <a:r>
              <a:rPr lang="en-US" sz="1100" dirty="0">
                <a:latin typeface="+mj-lt"/>
              </a:rPr>
              <a:t>Program</a:t>
            </a:r>
            <a:r>
              <a:rPr lang="ro-RO" sz="1100" dirty="0">
                <a:latin typeface="+mj-lt"/>
              </a:rPr>
              <a:t>area matricei LED</a:t>
            </a:r>
            <a:r>
              <a:rPr lang="en-US" sz="1100" dirty="0">
                <a:latin typeface="+mj-lt"/>
              </a:rPr>
              <a:t> 5X5 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C16EE8"/>
                </a:solidFill>
                <a:latin typeface="+mj-lt"/>
              </a:rPr>
              <a:t>Sound </a:t>
            </a:r>
            <a:r>
              <a:rPr lang="mr-IN" sz="1100" b="1" dirty="0">
                <a:solidFill>
                  <a:srgbClr val="C16EE8"/>
                </a:solidFill>
                <a:latin typeface="+mj-lt"/>
              </a:rPr>
              <a:t>–</a:t>
            </a:r>
            <a:r>
              <a:rPr lang="en-US" sz="1100" b="1" dirty="0">
                <a:solidFill>
                  <a:srgbClr val="C16EE8"/>
                </a:solidFill>
                <a:latin typeface="+mj-lt"/>
              </a:rPr>
              <a:t> </a:t>
            </a:r>
            <a:r>
              <a:rPr lang="ro-RO" sz="1100" dirty="0">
                <a:latin typeface="+mj-lt"/>
              </a:rPr>
              <a:t>Emite sunete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5C800"/>
                </a:solidFill>
                <a:latin typeface="+mj-lt"/>
              </a:rPr>
              <a:t>Events </a:t>
            </a:r>
            <a:r>
              <a:rPr lang="ro-RO" sz="1100" b="1" dirty="0">
                <a:solidFill>
                  <a:srgbClr val="F5C800"/>
                </a:solidFill>
                <a:latin typeface="+mj-lt"/>
              </a:rPr>
              <a:t>- </a:t>
            </a:r>
            <a:r>
              <a:rPr lang="ro-RO" sz="1100" dirty="0">
                <a:latin typeface="+mj-lt"/>
              </a:rPr>
              <a:t>Evenimentele care se bazează pe acțiuni </a:t>
            </a:r>
            <a:r>
              <a:rPr lang="en-US" sz="1100" dirty="0">
                <a:latin typeface="+mj-lt"/>
              </a:rPr>
              <a:t>(e.g. sensor or </a:t>
            </a:r>
            <a:r>
              <a:rPr lang="en-US" sz="1100" dirty="0" err="1">
                <a:latin typeface="+mj-lt"/>
              </a:rPr>
              <a:t>tim</a:t>
            </a:r>
            <a:r>
              <a:rPr lang="ro-RO" sz="1100" dirty="0">
                <a:latin typeface="+mj-lt"/>
              </a:rPr>
              <a:t>p</a:t>
            </a:r>
            <a:r>
              <a:rPr lang="en-US" sz="1100" dirty="0">
                <a:latin typeface="+mj-lt"/>
              </a:rPr>
              <a:t>)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FB31D"/>
                </a:solidFill>
                <a:latin typeface="+mj-lt"/>
              </a:rPr>
              <a:t>Control </a:t>
            </a:r>
            <a:r>
              <a:rPr lang="mr-IN" sz="1100" b="1" dirty="0">
                <a:solidFill>
                  <a:srgbClr val="FFB31D"/>
                </a:solidFill>
                <a:latin typeface="+mj-lt"/>
              </a:rPr>
              <a:t>–</a:t>
            </a:r>
            <a:r>
              <a:rPr lang="en-US" sz="1100" b="1" dirty="0">
                <a:solidFill>
                  <a:srgbClr val="FFB31D"/>
                </a:solidFill>
                <a:latin typeface="+mj-lt"/>
              </a:rPr>
              <a:t> </a:t>
            </a:r>
            <a:r>
              <a:rPr lang="ro-RO" sz="1100" b="1" dirty="0">
                <a:latin typeface="+mj-lt"/>
              </a:rPr>
              <a:t>I</a:t>
            </a:r>
            <a:r>
              <a:rPr lang="ro-RO" sz="1100" dirty="0">
                <a:latin typeface="+mj-lt"/>
              </a:rPr>
              <a:t>nstanțele L</a:t>
            </a:r>
            <a:r>
              <a:rPr lang="en-US" sz="1100" dirty="0">
                <a:latin typeface="+mj-lt"/>
              </a:rPr>
              <a:t>oops, if/else, etc.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1BCFE9"/>
                </a:solidFill>
                <a:latin typeface="+mj-lt"/>
              </a:rPr>
              <a:t>Sensors </a:t>
            </a:r>
            <a:r>
              <a:rPr lang="mr-IN" sz="1100" b="1" dirty="0">
                <a:solidFill>
                  <a:srgbClr val="1BCFE9"/>
                </a:solidFill>
                <a:latin typeface="+mj-lt"/>
              </a:rPr>
              <a:t>–</a:t>
            </a:r>
            <a:r>
              <a:rPr lang="en-US" sz="1100" b="1" dirty="0">
                <a:solidFill>
                  <a:srgbClr val="1BCFE9"/>
                </a:solidFill>
                <a:latin typeface="+mj-lt"/>
              </a:rPr>
              <a:t> </a:t>
            </a:r>
            <a:r>
              <a:rPr lang="ro-RO" sz="1100" dirty="0">
                <a:latin typeface="+mj-lt"/>
              </a:rPr>
              <a:t>Citește valorile senzorilor 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2B64E"/>
                </a:solidFill>
                <a:latin typeface="+mj-lt"/>
              </a:rPr>
              <a:t>Operators </a:t>
            </a:r>
            <a:r>
              <a:rPr lang="mr-IN" sz="1100" b="1" dirty="0">
                <a:solidFill>
                  <a:srgbClr val="02B64E"/>
                </a:solidFill>
                <a:latin typeface="+mj-lt"/>
              </a:rPr>
              <a:t>–</a:t>
            </a:r>
            <a:r>
              <a:rPr lang="en-US" sz="1100" b="1" dirty="0">
                <a:solidFill>
                  <a:srgbClr val="02B64E"/>
                </a:solidFill>
                <a:latin typeface="+mj-lt"/>
              </a:rPr>
              <a:t> </a:t>
            </a:r>
            <a:r>
              <a:rPr lang="en-US" sz="1100" dirty="0">
                <a:latin typeface="+mj-lt"/>
              </a:rPr>
              <a:t>Mathematic</a:t>
            </a:r>
            <a:r>
              <a:rPr lang="ro-RO" sz="1100" dirty="0">
                <a:latin typeface="+mj-lt"/>
              </a:rPr>
              <a:t>ă și</a:t>
            </a:r>
            <a:r>
              <a:rPr lang="en-US" sz="1100" dirty="0">
                <a:latin typeface="+mj-lt"/>
              </a:rPr>
              <a:t> and logic</a:t>
            </a:r>
            <a:r>
              <a:rPr lang="ro-RO" sz="1100" dirty="0">
                <a:latin typeface="+mj-lt"/>
              </a:rPr>
              <a:t>ă</a:t>
            </a:r>
            <a:endParaRPr lang="en-US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F9732"/>
                </a:solidFill>
                <a:latin typeface="+mj-lt"/>
              </a:rPr>
              <a:t>Variables </a:t>
            </a:r>
            <a:r>
              <a:rPr lang="mr-IN" sz="1100" b="1" dirty="0">
                <a:solidFill>
                  <a:srgbClr val="FF9732"/>
                </a:solidFill>
                <a:latin typeface="+mj-lt"/>
              </a:rPr>
              <a:t>–</a:t>
            </a:r>
            <a:r>
              <a:rPr lang="en-US" sz="1100" b="1" dirty="0">
                <a:solidFill>
                  <a:srgbClr val="FF9732"/>
                </a:solidFill>
                <a:latin typeface="+mj-lt"/>
              </a:rPr>
              <a:t> </a:t>
            </a:r>
            <a:r>
              <a:rPr lang="ro-RO" sz="1100" dirty="0">
                <a:latin typeface="+mj-lt"/>
              </a:rPr>
              <a:t>Stochează date î</a:t>
            </a:r>
            <a:r>
              <a:rPr lang="en-US" sz="1100" dirty="0">
                <a:latin typeface="+mj-lt"/>
              </a:rPr>
              <a:t>n </a:t>
            </a:r>
            <a:r>
              <a:rPr lang="en-US" sz="1100" dirty="0" err="1">
                <a:latin typeface="+mj-lt"/>
              </a:rPr>
              <a:t>variab</a:t>
            </a:r>
            <a:r>
              <a:rPr lang="ro-RO" sz="1100" dirty="0">
                <a:latin typeface="+mj-lt"/>
              </a:rPr>
              <a:t>ile sau în listă</a:t>
            </a:r>
            <a:endParaRPr lang="en-US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55455"/>
                </a:solidFill>
                <a:latin typeface="+mj-lt"/>
              </a:rPr>
              <a:t>My Blocks </a:t>
            </a:r>
            <a:r>
              <a:rPr lang="mr-IN" sz="1100" b="1" dirty="0">
                <a:solidFill>
                  <a:srgbClr val="F55455"/>
                </a:solidFill>
                <a:latin typeface="+mj-lt"/>
              </a:rPr>
              <a:t>–</a:t>
            </a:r>
            <a:r>
              <a:rPr lang="en-US" sz="1100" b="1" dirty="0">
                <a:solidFill>
                  <a:srgbClr val="F55455"/>
                </a:solidFill>
                <a:latin typeface="+mj-lt"/>
              </a:rPr>
              <a:t> </a:t>
            </a:r>
            <a:r>
              <a:rPr lang="ro-RO" sz="1100" dirty="0"/>
              <a:t>Block-uri care se pot personaliza</a:t>
            </a:r>
            <a:endParaRPr lang="en-US" sz="1100" dirty="0"/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FE59D0"/>
                </a:solidFill>
                <a:latin typeface="+mj-lt"/>
              </a:rPr>
              <a:t>More Movement – </a:t>
            </a:r>
            <a:r>
              <a:rPr lang="ro-RO" sz="1100" dirty="0">
                <a:latin typeface="+mj-lt"/>
              </a:rPr>
              <a:t>Blocuri de motoare suplimentare</a:t>
            </a:r>
            <a:endParaRPr lang="en-US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290F8"/>
                </a:solidFill>
                <a:latin typeface="+mj-lt"/>
              </a:rPr>
              <a:t>More Motors –</a:t>
            </a:r>
            <a:r>
              <a:rPr lang="ro-RO" sz="1100" b="1" dirty="0">
                <a:solidFill>
                  <a:srgbClr val="0290F8"/>
                </a:solidFill>
                <a:latin typeface="+mj-lt"/>
              </a:rPr>
              <a:t> </a:t>
            </a:r>
            <a:r>
              <a:rPr lang="ro-RO" sz="1100" dirty="0">
                <a:latin typeface="+mj-lt"/>
              </a:rPr>
              <a:t>Block-uri de motoare suplimentare</a:t>
            </a:r>
            <a:endParaRPr lang="en-US" sz="1100" b="1" dirty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13B09B"/>
                </a:solidFill>
                <a:latin typeface="+mj-lt"/>
              </a:rPr>
              <a:t>Weather – </a:t>
            </a:r>
            <a:r>
              <a:rPr lang="en-US" sz="1100" dirty="0" err="1"/>
              <a:t>Acces</a:t>
            </a:r>
            <a:r>
              <a:rPr lang="ro-RO" sz="1100" dirty="0"/>
              <a:t>ează informații despre vreme și prognoză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EAE9F"/>
                </a:solidFill>
                <a:latin typeface="+mj-lt"/>
              </a:rPr>
              <a:t>Music – </a:t>
            </a:r>
            <a:r>
              <a:rPr lang="en-US" sz="1100" dirty="0">
                <a:latin typeface="+mj-lt"/>
              </a:rPr>
              <a:t>Play musical notes and select instrument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1BCFE9"/>
                </a:solidFill>
                <a:latin typeface="+mj-lt"/>
              </a:rPr>
              <a:t>More Sensors </a:t>
            </a:r>
            <a:r>
              <a:rPr lang="en-US" sz="1100" dirty="0">
                <a:latin typeface="+mj-lt"/>
              </a:rPr>
              <a:t>– </a:t>
            </a:r>
            <a:r>
              <a:rPr lang="ro-RO" sz="1100" dirty="0">
                <a:latin typeface="+mj-lt"/>
              </a:rPr>
              <a:t>Valori brute de culoare</a:t>
            </a:r>
            <a:r>
              <a:rPr lang="en-US" sz="1100" dirty="0">
                <a:latin typeface="+mj-lt"/>
              </a:rPr>
              <a:t>,</a:t>
            </a:r>
            <a:r>
              <a:rPr lang="ro-RO" sz="1100" dirty="0">
                <a:latin typeface="+mj-lt"/>
              </a:rPr>
              <a:t> accelerația</a:t>
            </a:r>
            <a:endParaRPr lang="en-US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B050"/>
                </a:solidFill>
                <a:latin typeface="+mj-lt"/>
              </a:rPr>
              <a:t>Music </a:t>
            </a:r>
            <a:r>
              <a:rPr lang="en-US" sz="1100" dirty="0">
                <a:latin typeface="+mj-lt"/>
              </a:rPr>
              <a:t>– </a:t>
            </a:r>
            <a:r>
              <a:rPr lang="ro-RO" sz="1100" dirty="0">
                <a:latin typeface="+mj-lt"/>
              </a:rPr>
              <a:t>Alege</a:t>
            </a:r>
            <a:r>
              <a:rPr lang="en-US" sz="1100" dirty="0">
                <a:latin typeface="+mj-lt"/>
              </a:rPr>
              <a:t> instrument</a:t>
            </a:r>
            <a:r>
              <a:rPr lang="ro-RO" sz="1100" dirty="0">
                <a:latin typeface="+mj-lt"/>
              </a:rPr>
              <a:t>e și tempo</a:t>
            </a:r>
            <a:endParaRPr lang="en-US" sz="11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B050"/>
                </a:solidFill>
                <a:latin typeface="+mj-lt"/>
              </a:rPr>
              <a:t>Line Graph </a:t>
            </a:r>
            <a:r>
              <a:rPr lang="en-US" sz="1100" dirty="0">
                <a:latin typeface="+mj-lt"/>
              </a:rPr>
              <a:t>- Datalogging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B050"/>
                </a:solidFill>
                <a:latin typeface="+mj-lt"/>
              </a:rPr>
              <a:t>Display</a:t>
            </a:r>
            <a:r>
              <a:rPr lang="en-US" sz="1100" b="1" dirty="0">
                <a:latin typeface="+mj-lt"/>
              </a:rPr>
              <a:t> </a:t>
            </a:r>
            <a:r>
              <a:rPr lang="en-US" sz="1100" dirty="0">
                <a:latin typeface="+mj-lt"/>
              </a:rPr>
              <a:t>– </a:t>
            </a:r>
            <a:r>
              <a:rPr lang="ro-RO" sz="1100" dirty="0">
                <a:latin typeface="+mj-lt"/>
              </a:rPr>
              <a:t>Afișează imaginile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90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jack, design&#10;&#10;Description automatically generated">
            <a:extLst>
              <a:ext uri="{FF2B5EF4-FFF2-40B4-BE49-F238E27FC236}">
                <a16:creationId xmlns:a16="http://schemas.microsoft.com/office/drawing/2014/main" id="{9A011178-39B5-FEFE-5AA4-29730080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3" y="1273840"/>
            <a:ext cx="3771900" cy="2451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4A9D7-4E9F-472C-95EA-91C2B8CD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</p:spPr>
        <p:txBody>
          <a:bodyPr/>
          <a:lstStyle/>
          <a:p>
            <a:r>
              <a:rPr lang="en-US" sz="900"/>
              <a:t>Copyright © 2023 Prime Lessons (primelessons.org) CC-BY-NC-SA.  (Last edit: 05/12/2023)</a:t>
            </a:r>
            <a:endParaRPr lang="en-US" sz="9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CC88A3-09F9-4E1F-89DD-765EDF34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EBAC3-6959-4251-9B4B-72854BE0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ro-RO" dirty="0"/>
              <a:t>escărcarea</a:t>
            </a:r>
            <a:r>
              <a:rPr lang="en-US" dirty="0"/>
              <a:t> COD</a:t>
            </a:r>
            <a:r>
              <a:rPr lang="ro-RO" dirty="0"/>
              <a:t>ului în </a:t>
            </a:r>
            <a:r>
              <a:rPr lang="en-US" dirty="0"/>
              <a:t>HUB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DDC58-F2EE-4021-A157-7BC00FA71B0F}"/>
              </a:ext>
            </a:extLst>
          </p:cNvPr>
          <p:cNvSpPr txBox="1"/>
          <p:nvPr/>
        </p:nvSpPr>
        <p:spPr>
          <a:xfrm>
            <a:off x="4288221" y="1235287"/>
            <a:ext cx="4686446" cy="325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ro-RO" dirty="0">
                <a:solidFill>
                  <a:schemeClr val="tx2"/>
                </a:solidFill>
              </a:rPr>
              <a:t>Descarcă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ro-RO" dirty="0">
                <a:solidFill>
                  <a:schemeClr val="tx2"/>
                </a:solidFill>
              </a:rPr>
              <a:t> Programul rulează pe hub și o poate face în orice moment cu sau fără PC.</a:t>
            </a:r>
            <a:endParaRPr lang="en-US" dirty="0">
              <a:solidFill>
                <a:schemeClr val="tx2"/>
              </a:solidFill>
            </a:endParaRPr>
          </a:p>
          <a:p>
            <a:pPr marL="306000" lvl="1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ro-RO" dirty="0">
                <a:solidFill>
                  <a:schemeClr val="tx2"/>
                </a:solidFill>
              </a:rPr>
              <a:t>Utilizează săgeată dreapta pentru a selecta ce slot dorești să folosești pentru descărcarea programului </a:t>
            </a:r>
            <a:r>
              <a:rPr lang="en-US" dirty="0">
                <a:solidFill>
                  <a:schemeClr val="tx2"/>
                </a:solidFill>
              </a:rPr>
              <a:t>(0-19).</a:t>
            </a:r>
          </a:p>
          <a:p>
            <a:pPr marL="763200" lvl="2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r>
              <a:rPr lang="ro-RO" dirty="0">
                <a:solidFill>
                  <a:schemeClr val="tx2"/>
                </a:solidFill>
              </a:rPr>
              <a:t>Odată ce codul este pe Hub-ul tău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ro-RO" dirty="0">
                <a:solidFill>
                  <a:schemeClr val="tx2"/>
                </a:solidFill>
              </a:rPr>
              <a:t> poți utiliza butoanele săgeți de pe hub pentru a alege corect numărul programului pe care vrei să-l rulezi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306000" indent="-3060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C9047-C019-2D26-8E13-27928A898E4A}"/>
              </a:ext>
            </a:extLst>
          </p:cNvPr>
          <p:cNvSpPr txBox="1"/>
          <p:nvPr/>
        </p:nvSpPr>
        <p:spPr>
          <a:xfrm>
            <a:off x="137160" y="4983416"/>
            <a:ext cx="878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ro-RO" i="1" dirty="0">
                <a:solidFill>
                  <a:srgbClr val="FF0000"/>
                </a:solidFill>
              </a:rPr>
              <a:t>Echipele </a:t>
            </a:r>
            <a:r>
              <a:rPr lang="en-US" i="1" dirty="0">
                <a:solidFill>
                  <a:srgbClr val="FF0000"/>
                </a:solidFill>
              </a:rPr>
              <a:t>FIRST </a:t>
            </a:r>
            <a:r>
              <a:rPr lang="en-US" dirty="0">
                <a:solidFill>
                  <a:srgbClr val="FF0000"/>
                </a:solidFill>
              </a:rPr>
              <a:t>LEGO </a:t>
            </a:r>
            <a:r>
              <a:rPr lang="ro-RO" dirty="0">
                <a:solidFill>
                  <a:srgbClr val="FF0000"/>
                </a:solidFill>
              </a:rPr>
              <a:t>trebuie să-și descarce codul în hub.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ro-RO" dirty="0">
                <a:solidFill>
                  <a:srgbClr val="FF0000"/>
                </a:solidFill>
              </a:rPr>
              <a:t>În meciurile robotului, echipele vor rula codul pe care l-au descărcat în Hub.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>
                <a:solidFill>
                  <a:srgbClr val="FF0000"/>
                </a:solidFill>
              </a:rPr>
              <a:t>Nu există o metodă pentru a recupera codul de pe hub dacă ai pierdut fișierul cu codul din calculator. Salvează des și păstrează mai multe salvări ale codului.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EA293-E0FC-C6D6-4990-E414BECC2403}"/>
              </a:ext>
            </a:extLst>
          </p:cNvPr>
          <p:cNvSpPr/>
          <p:nvPr/>
        </p:nvSpPr>
        <p:spPr>
          <a:xfrm>
            <a:off x="3509620" y="2431902"/>
            <a:ext cx="561814" cy="488515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514FC-C0CF-329C-3FDD-6A3A42F9D79D}"/>
              </a:ext>
            </a:extLst>
          </p:cNvPr>
          <p:cNvSpPr/>
          <p:nvPr/>
        </p:nvSpPr>
        <p:spPr>
          <a:xfrm>
            <a:off x="3509620" y="3034497"/>
            <a:ext cx="561814" cy="488515"/>
          </a:xfrm>
          <a:prstGeom prst="rect">
            <a:avLst/>
          </a:prstGeom>
          <a:noFill/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</a:t>
            </a:r>
            <a:r>
              <a:rPr lang="ro-RO" dirty="0"/>
              <a:t>area</a:t>
            </a:r>
            <a:r>
              <a:rPr lang="en-US" dirty="0"/>
              <a:t> </a:t>
            </a:r>
            <a:r>
              <a:rPr lang="ro-RO" dirty="0"/>
              <a:t>la</a:t>
            </a:r>
            <a:r>
              <a:rPr lang="en-US" dirty="0"/>
              <a:t> HUB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9"/>
            <a:ext cx="5042427" cy="2756736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Atât </a:t>
            </a:r>
            <a:r>
              <a:rPr lang="en-US" dirty="0"/>
              <a:t>SPIKE Prime </a:t>
            </a:r>
            <a:r>
              <a:rPr lang="ro-RO" dirty="0"/>
              <a:t>cât și</a:t>
            </a:r>
            <a:r>
              <a:rPr lang="en-US" dirty="0"/>
              <a:t> Robot Inventor, software</a:t>
            </a:r>
            <a:r>
              <a:rPr lang="ro-RO" dirty="0"/>
              <a:t>-ul se va autoconecta la HUB dacă utilizezi un cablu </a:t>
            </a:r>
            <a:r>
              <a:rPr lang="en-US" dirty="0"/>
              <a:t>USB </a:t>
            </a:r>
            <a:endParaRPr lang="ro-RO" dirty="0"/>
          </a:p>
          <a:p>
            <a:r>
              <a:rPr lang="ro-RO" dirty="0"/>
              <a:t>Pentru a conecta Hub-ul prin </a:t>
            </a:r>
            <a:r>
              <a:rPr lang="en-US" dirty="0"/>
              <a:t>Bluetooth, </a:t>
            </a:r>
            <a:r>
              <a:rPr lang="ro-RO" dirty="0"/>
              <a:t>apasă iconița din </a:t>
            </a:r>
            <a:r>
              <a:rPr lang="en-US" dirty="0"/>
              <a:t>software. (</a:t>
            </a:r>
            <a:r>
              <a:rPr lang="ro-RO" dirty="0"/>
              <a:t>iconița mică cu Hub</a:t>
            </a:r>
            <a:r>
              <a:rPr lang="en-US" dirty="0"/>
              <a:t>)</a:t>
            </a:r>
          </a:p>
          <a:p>
            <a:r>
              <a:rPr lang="ro-RO" dirty="0"/>
              <a:t>Activează </a:t>
            </a:r>
            <a:r>
              <a:rPr lang="en-US" dirty="0"/>
              <a:t>Bluetooth</a:t>
            </a:r>
            <a:r>
              <a:rPr lang="ro-RO" dirty="0"/>
              <a:t>-ul prin apăsarea butonului de </a:t>
            </a:r>
            <a:r>
              <a:rPr lang="en-US" dirty="0"/>
              <a:t>Bluetooth </a:t>
            </a:r>
            <a:r>
              <a:rPr lang="ro-RO" dirty="0"/>
              <a:t>de pe Hub</a:t>
            </a:r>
            <a:r>
              <a:rPr lang="en-US" dirty="0"/>
              <a:t>.</a:t>
            </a:r>
          </a:p>
          <a:p>
            <a:r>
              <a:rPr lang="ro-RO" dirty="0"/>
              <a:t>Hub-ul tău va apărea în lista jos. Selectează hub-ul tău.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FBFD20-8788-404A-A81F-1B7603AF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73" y="2732173"/>
            <a:ext cx="34671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62D49D-4D76-A543-A4B2-8892E9DD2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73" y="1498316"/>
            <a:ext cx="977900" cy="1016000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1AFD25-FCAF-AA45-9922-243C242F8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96" t="15052" r="32111"/>
          <a:stretch/>
        </p:blipFill>
        <p:spPr>
          <a:xfrm>
            <a:off x="1569673" y="3840510"/>
            <a:ext cx="1295374" cy="204321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4ADA368-6BFC-0946-9E1C-9D6F50AEB256}"/>
              </a:ext>
            </a:extLst>
          </p:cNvPr>
          <p:cNvSpPr/>
          <p:nvPr/>
        </p:nvSpPr>
        <p:spPr>
          <a:xfrm>
            <a:off x="2364853" y="4094592"/>
            <a:ext cx="317696" cy="317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ECA319-E4A4-8C4C-8E73-F017A9302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994" y="4034815"/>
            <a:ext cx="3310570" cy="1453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BF03B5-40DE-ADFE-696B-7BEA9EFD2F5B}"/>
              </a:ext>
            </a:extLst>
          </p:cNvPr>
          <p:cNvSpPr txBox="1"/>
          <p:nvPr/>
        </p:nvSpPr>
        <p:spPr>
          <a:xfrm>
            <a:off x="162734" y="5702388"/>
            <a:ext cx="889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ro-RO" i="1" dirty="0">
                <a:solidFill>
                  <a:srgbClr val="FF0000"/>
                </a:solidFill>
              </a:rPr>
              <a:t>Echipelor </a:t>
            </a:r>
            <a:r>
              <a:rPr lang="en-US" i="1" dirty="0">
                <a:solidFill>
                  <a:srgbClr val="FF0000"/>
                </a:solidFill>
              </a:rPr>
              <a:t>FIRST </a:t>
            </a:r>
            <a:r>
              <a:rPr lang="en-US" dirty="0">
                <a:solidFill>
                  <a:srgbClr val="FF0000"/>
                </a:solidFill>
              </a:rPr>
              <a:t>LEGO League Teams </a:t>
            </a:r>
            <a:r>
              <a:rPr lang="ro-RO" dirty="0">
                <a:solidFill>
                  <a:srgbClr val="FF0000"/>
                </a:solidFill>
              </a:rPr>
              <a:t>li se va cere să nu folosească B</a:t>
            </a:r>
            <a:r>
              <a:rPr lang="en-US" dirty="0" err="1">
                <a:solidFill>
                  <a:srgbClr val="FF0000"/>
                </a:solidFill>
              </a:rPr>
              <a:t>luetooth</a:t>
            </a:r>
            <a:r>
              <a:rPr lang="ro-RO" dirty="0">
                <a:solidFill>
                  <a:srgbClr val="FF0000"/>
                </a:solidFill>
              </a:rPr>
              <a:t>-ul în zona competiției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ro-RO" dirty="0">
                <a:solidFill>
                  <a:srgbClr val="FF0000"/>
                </a:solidFill>
              </a:rPr>
              <a:t>Ia cu tine un cablu </a:t>
            </a:r>
            <a:r>
              <a:rPr lang="en-US" dirty="0">
                <a:solidFill>
                  <a:srgbClr val="FF0000"/>
                </a:solidFill>
              </a:rPr>
              <a:t>USB </a:t>
            </a:r>
            <a:r>
              <a:rPr lang="ro-RO" dirty="0">
                <a:solidFill>
                  <a:srgbClr val="FF0000"/>
                </a:solidFill>
              </a:rPr>
              <a:t>la eveniment pentru a modifica codul tău.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Obiectivele lecției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ro-RO" dirty="0"/>
              <a:t>Învățăm cum operează Hub-ul S</a:t>
            </a:r>
            <a:r>
              <a:rPr lang="en-US" dirty="0"/>
              <a:t>PIKE Prime </a:t>
            </a:r>
            <a:r>
              <a:rPr lang="ro-RO" dirty="0"/>
              <a:t>și</a:t>
            </a:r>
            <a:r>
              <a:rPr lang="en-US" dirty="0"/>
              <a:t> Robot Inventor</a:t>
            </a:r>
          </a:p>
          <a:p>
            <a:r>
              <a:rPr lang="ro-RO" dirty="0"/>
              <a:t>Învățăm care sunt componentele principale ale software-ului </a:t>
            </a:r>
            <a:r>
              <a:rPr lang="en-US" dirty="0"/>
              <a:t>SPIKE Prime </a:t>
            </a:r>
            <a:r>
              <a:rPr lang="ro-RO" dirty="0"/>
              <a:t>și</a:t>
            </a:r>
            <a:r>
              <a:rPr lang="en-US" dirty="0"/>
              <a:t> Robot Inventor</a:t>
            </a:r>
          </a:p>
          <a:p>
            <a:r>
              <a:rPr lang="ro-RO" dirty="0"/>
              <a:t>Învățăm cum te conectezi la Hub.</a:t>
            </a:r>
            <a:r>
              <a:rPr lang="en-US" dirty="0"/>
              <a:t>Learn how to connect your Hub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2CEFC7-B40F-C44C-BEC2-F2166FC26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6" r="25537"/>
          <a:stretch/>
        </p:blipFill>
        <p:spPr>
          <a:xfrm>
            <a:off x="4958994" y="1042338"/>
            <a:ext cx="3369460" cy="5157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Butoanele hub-ului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616937" cy="50826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</a:t>
            </a:r>
            <a:r>
              <a:rPr lang="ro-RO" dirty="0"/>
              <a:t>ne</a:t>
            </a:r>
            <a:r>
              <a:rPr lang="en-US" dirty="0"/>
              <a:t> Hub</a:t>
            </a:r>
            <a:r>
              <a:rPr lang="ro-RO" dirty="0"/>
              <a:t>-ul în modul partajare</a:t>
            </a:r>
            <a:r>
              <a:rPr lang="en-US" dirty="0"/>
              <a:t> Bluetooth 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Butonul stânga este utilizat pentru navigarea între programele din meniul de bază.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</a:t>
            </a:r>
            <a:r>
              <a:rPr lang="ro-RO" dirty="0"/>
              <a:t>ează</a:t>
            </a:r>
            <a:r>
              <a:rPr lang="en-US" dirty="0"/>
              <a:t> program</a:t>
            </a:r>
            <a:r>
              <a:rPr lang="ro-RO" dirty="0"/>
              <a:t>ul sau oprești programul când rulează. Ține apăsat pentru 5 secunde pentru a opri Hub-ul. </a:t>
            </a:r>
            <a:r>
              <a:rPr lang="en-US" dirty="0"/>
              <a:t> </a:t>
            </a:r>
            <a:r>
              <a:rPr lang="ro-RO" dirty="0"/>
              <a:t>Deschide </a:t>
            </a:r>
            <a:r>
              <a:rPr lang="en-US" dirty="0"/>
              <a:t>Hub</a:t>
            </a:r>
            <a:r>
              <a:rPr lang="ro-RO" dirty="0"/>
              <a:t>-ul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Butonul dreapta pentru navigarea între programe.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A3A62AB-539C-487E-B402-67368E04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DC838-9671-4D0F-945E-321D53EE2879}"/>
              </a:ext>
            </a:extLst>
          </p:cNvPr>
          <p:cNvSpPr txBox="1"/>
          <p:nvPr/>
        </p:nvSpPr>
        <p:spPr>
          <a:xfrm>
            <a:off x="6889326" y="1746198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8FD10-DB25-4271-97FA-40A889486316}"/>
              </a:ext>
            </a:extLst>
          </p:cNvPr>
          <p:cNvSpPr txBox="1"/>
          <p:nvPr/>
        </p:nvSpPr>
        <p:spPr>
          <a:xfrm>
            <a:off x="5681047" y="4496798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ABBBE-776C-4E98-9713-10DC2F32E575}"/>
              </a:ext>
            </a:extLst>
          </p:cNvPr>
          <p:cNvSpPr txBox="1"/>
          <p:nvPr/>
        </p:nvSpPr>
        <p:spPr>
          <a:xfrm>
            <a:off x="6508997" y="4288889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9B965-DB0F-4CBC-916E-DC22CA9F9F73}"/>
              </a:ext>
            </a:extLst>
          </p:cNvPr>
          <p:cNvSpPr txBox="1"/>
          <p:nvPr/>
        </p:nvSpPr>
        <p:spPr>
          <a:xfrm>
            <a:off x="7300806" y="4561330"/>
            <a:ext cx="2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0202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0488D779-0750-4293-A78A-D4176F36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22" y="1195092"/>
            <a:ext cx="4187389" cy="50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Ecranul hub-ul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534534" cy="50826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Matricea pixel </a:t>
            </a:r>
            <a:r>
              <a:rPr lang="en-US" dirty="0"/>
              <a:t>5x5 LED </a:t>
            </a:r>
            <a:r>
              <a:rPr lang="ro-RO" dirty="0"/>
              <a:t>poate fi utilizată pentru a face desene dar și pentru alegerea programelor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Utilizează săgețile și butonul central pentru a naviga și lansa programe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Poși avea maxim 20 de programe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57F71-F991-434F-AE0B-B89C1325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74338-FA49-9B47-A5A2-0CD39BFE4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07" y="3496009"/>
            <a:ext cx="2093917" cy="22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1777-BCE1-486D-B560-B0FD7C4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</a:t>
            </a:r>
            <a:r>
              <a:rPr lang="ro-RO" dirty="0"/>
              <a:t>uri</a:t>
            </a:r>
            <a:r>
              <a:rPr lang="en-US" dirty="0"/>
              <a:t>, Moto</a:t>
            </a:r>
            <a:r>
              <a:rPr lang="ro-RO" dirty="0"/>
              <a:t>are și senzori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FA2-631E-48F9-A6EB-1F02ED6D8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242167"/>
            <a:ext cx="8675597" cy="25654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Hub-ul are 6 porturi </a:t>
            </a:r>
            <a:r>
              <a:rPr lang="en-US" dirty="0"/>
              <a:t>(A-F)</a:t>
            </a:r>
            <a:r>
              <a:rPr lang="ro-RO" dirty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Oricare din porturi poate fi utilizată pentru orice motor sau senzor.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Setul de bază </a:t>
            </a:r>
            <a:r>
              <a:rPr lang="en-US" dirty="0"/>
              <a:t>SPIKE Prime </a:t>
            </a:r>
            <a:r>
              <a:rPr lang="ro-RO" dirty="0"/>
              <a:t>vine cu 1</a:t>
            </a:r>
            <a:r>
              <a:rPr lang="en-US" dirty="0"/>
              <a:t> Motor </a:t>
            </a:r>
            <a:r>
              <a:rPr lang="ro-RO" dirty="0"/>
              <a:t>mare și 2 motoare medii</a:t>
            </a:r>
            <a:r>
              <a:rPr lang="en-US" dirty="0"/>
              <a:t>, 1 </a:t>
            </a:r>
            <a:r>
              <a:rPr lang="ro-RO" dirty="0"/>
              <a:t>senzor de presiune</a:t>
            </a:r>
            <a:r>
              <a:rPr lang="en-US" dirty="0"/>
              <a:t>, 1 </a:t>
            </a:r>
            <a:r>
              <a:rPr lang="ro-RO" dirty="0"/>
              <a:t>senzor de distanță</a:t>
            </a:r>
            <a:r>
              <a:rPr lang="en-US" dirty="0"/>
              <a:t>, 1 </a:t>
            </a:r>
            <a:r>
              <a:rPr lang="ro-RO" dirty="0"/>
              <a:t>senzor de culoare</a:t>
            </a:r>
            <a:r>
              <a:rPr lang="en-US" dirty="0"/>
              <a:t>, </a:t>
            </a:r>
            <a:r>
              <a:rPr lang="ro-RO" dirty="0"/>
              <a:t>și un senzor giroscopic pe 6 axe I</a:t>
            </a:r>
            <a:r>
              <a:rPr lang="en-US" dirty="0"/>
              <a:t>MU (3-axis accelerometer + 3-axis gyro)</a:t>
            </a:r>
            <a:r>
              <a:rPr lang="ro-RO" dirty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Setul de bază </a:t>
            </a:r>
            <a:r>
              <a:rPr lang="en-US" dirty="0"/>
              <a:t>Robot Inventor </a:t>
            </a:r>
            <a:r>
              <a:rPr lang="ro-RO" dirty="0"/>
              <a:t>vine cu 4</a:t>
            </a:r>
            <a:r>
              <a:rPr lang="en-US" dirty="0"/>
              <a:t> </a:t>
            </a:r>
            <a:r>
              <a:rPr lang="ro-RO" dirty="0"/>
              <a:t>motoare medii</a:t>
            </a:r>
            <a:r>
              <a:rPr lang="en-US" dirty="0"/>
              <a:t>, 1 </a:t>
            </a:r>
            <a:r>
              <a:rPr lang="ro-RO" dirty="0"/>
              <a:t>senzor de distanță</a:t>
            </a:r>
            <a:r>
              <a:rPr lang="en-US" dirty="0"/>
              <a:t>, 1 </a:t>
            </a:r>
            <a:r>
              <a:rPr lang="ro-RO" dirty="0"/>
              <a:t>senzor de culoare</a:t>
            </a:r>
            <a:r>
              <a:rPr lang="en-US" dirty="0"/>
              <a:t>, </a:t>
            </a:r>
            <a:r>
              <a:rPr lang="ro-RO" dirty="0"/>
              <a:t>și un senzor giroscopic pe 6 axe I</a:t>
            </a:r>
            <a:r>
              <a:rPr lang="en-US" dirty="0"/>
              <a:t>MU (3-axis accelerometer + 3-axis gyro)</a:t>
            </a:r>
            <a:r>
              <a:rPr lang="ro-RO" dirty="0"/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73FD9-1368-44E9-BD49-E5B17133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256EEB-9930-4CE6-9F2C-0F8B5F9D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54686-E457-174A-B149-3E437057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58" y="3518517"/>
            <a:ext cx="4062011" cy="3046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213B07-DC60-AA4B-9423-D0415D5F3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00" y="3601590"/>
            <a:ext cx="3894601" cy="29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8FCF39-EEE3-962F-932D-825171CE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852" y="1340596"/>
            <a:ext cx="3754443" cy="31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9E3C6-D37F-47FF-AA5E-032BB19E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</a:t>
            </a:r>
            <a:r>
              <a:rPr lang="ro-RO" dirty="0"/>
              <a:t>i</a:t>
            </a:r>
            <a:r>
              <a:rPr lang="en-US" dirty="0"/>
              <a:t>U</a:t>
            </a:r>
            <a:r>
              <a:rPr lang="ro-RO" dirty="0"/>
              <a:t> - acasă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A813E-5663-4E99-A0F2-6C2AF1CE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08AAAE2-119C-42A1-BF92-AB9F6F1A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5C18-D8A4-4B81-ACF3-0495D9906B03}"/>
              </a:ext>
            </a:extLst>
          </p:cNvPr>
          <p:cNvSpPr txBox="1"/>
          <p:nvPr/>
        </p:nvSpPr>
        <p:spPr>
          <a:xfrm>
            <a:off x="2992610" y="5842738"/>
            <a:ext cx="1881934" cy="584775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600" dirty="0"/>
              <a:t>Instrucțiuni de construcție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414765-ED99-7E47-B4C8-9E76F878B8E2}"/>
              </a:ext>
            </a:extLst>
          </p:cNvPr>
          <p:cNvSpPr txBox="1"/>
          <p:nvPr/>
        </p:nvSpPr>
        <p:spPr>
          <a:xfrm>
            <a:off x="7402983" y="4851780"/>
            <a:ext cx="1595562" cy="276999"/>
          </a:xfrm>
          <a:prstGeom prst="rect">
            <a:avLst/>
          </a:prstGeom>
          <a:solidFill>
            <a:srgbClr val="0EAE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Mediul de programare</a:t>
            </a:r>
            <a:endParaRPr lang="en-US" sz="12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BCD76A-E0F7-F747-966F-95B3A6FB7197}"/>
              </a:ext>
            </a:extLst>
          </p:cNvPr>
          <p:cNvCxnSpPr>
            <a:cxnSpLocks/>
          </p:cNvCxnSpPr>
          <p:nvPr/>
        </p:nvCxnSpPr>
        <p:spPr>
          <a:xfrm flipV="1">
            <a:off x="8236372" y="4507460"/>
            <a:ext cx="0" cy="293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C7C804E-E5EC-724F-A97E-823F7CABC9BE}"/>
              </a:ext>
            </a:extLst>
          </p:cNvPr>
          <p:cNvSpPr txBox="1"/>
          <p:nvPr/>
        </p:nvSpPr>
        <p:spPr>
          <a:xfrm>
            <a:off x="6764908" y="5305233"/>
            <a:ext cx="1984241" cy="276999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Deschide/Salvează </a:t>
            </a:r>
            <a:r>
              <a:rPr lang="en-US" sz="1200" dirty="0"/>
              <a:t>Pro</a:t>
            </a:r>
            <a:r>
              <a:rPr lang="ro-RO" sz="1200" dirty="0"/>
              <a:t>i</a:t>
            </a:r>
            <a:r>
              <a:rPr lang="en-US" sz="1200" dirty="0" err="1"/>
              <a:t>ect</a:t>
            </a:r>
            <a:r>
              <a:rPr lang="ro-RO" sz="1200" dirty="0"/>
              <a:t>e</a:t>
            </a:r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25F7E3-FB92-2847-A85D-09094BDB8B51}"/>
              </a:ext>
            </a:extLst>
          </p:cNvPr>
          <p:cNvSpPr txBox="1"/>
          <p:nvPr/>
        </p:nvSpPr>
        <p:spPr>
          <a:xfrm>
            <a:off x="7316887" y="661910"/>
            <a:ext cx="1432262" cy="338554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Help Menu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78ED40-B244-1040-91B1-B0C92ED297A5}"/>
              </a:ext>
            </a:extLst>
          </p:cNvPr>
          <p:cNvCxnSpPr>
            <a:cxnSpLocks/>
          </p:cNvCxnSpPr>
          <p:nvPr/>
        </p:nvCxnSpPr>
        <p:spPr>
          <a:xfrm flipV="1">
            <a:off x="7280422" y="4492261"/>
            <a:ext cx="0" cy="706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E9A8D3-C691-FE48-B5BE-9650F4000BD4}"/>
              </a:ext>
            </a:extLst>
          </p:cNvPr>
          <p:cNvCxnSpPr>
            <a:cxnSpLocks/>
          </p:cNvCxnSpPr>
          <p:nvPr/>
        </p:nvCxnSpPr>
        <p:spPr>
          <a:xfrm>
            <a:off x="8650054" y="1020629"/>
            <a:ext cx="0" cy="3696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9F25A9-5B12-3443-A4FE-049A20050E76}"/>
              </a:ext>
            </a:extLst>
          </p:cNvPr>
          <p:cNvSpPr txBox="1"/>
          <p:nvPr/>
        </p:nvSpPr>
        <p:spPr>
          <a:xfrm>
            <a:off x="7316887" y="153178"/>
            <a:ext cx="1673704" cy="338554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Build Instructions</a:t>
            </a:r>
          </a:p>
        </p:txBody>
      </p:sp>
      <p:pic>
        <p:nvPicPr>
          <p:cNvPr id="9" name="Picture 8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AC7DE983-C910-31B3-0578-C1D6C1B4F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5" y="1381078"/>
            <a:ext cx="4914272" cy="4120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9CC096-F86C-4EA9-B860-1C4C4A1E5F60}"/>
              </a:ext>
            </a:extLst>
          </p:cNvPr>
          <p:cNvSpPr txBox="1"/>
          <p:nvPr/>
        </p:nvSpPr>
        <p:spPr>
          <a:xfrm>
            <a:off x="606711" y="5814448"/>
            <a:ext cx="1881943" cy="33855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</a:t>
            </a:r>
            <a:r>
              <a:rPr lang="ro-RO" sz="1600" dirty="0"/>
              <a:t>ăugare Unități</a:t>
            </a:r>
            <a:endParaRPr lang="en-US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21A8DB-C374-4F43-B599-757040688CC2}"/>
              </a:ext>
            </a:extLst>
          </p:cNvPr>
          <p:cNvCxnSpPr>
            <a:cxnSpLocks/>
          </p:cNvCxnSpPr>
          <p:nvPr/>
        </p:nvCxnSpPr>
        <p:spPr>
          <a:xfrm flipV="1">
            <a:off x="1534484" y="5319487"/>
            <a:ext cx="0" cy="441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00CC77-5E79-1D8B-D5A1-4A07E4432541}"/>
              </a:ext>
            </a:extLst>
          </p:cNvPr>
          <p:cNvCxnSpPr>
            <a:cxnSpLocks/>
          </p:cNvCxnSpPr>
          <p:nvPr/>
        </p:nvCxnSpPr>
        <p:spPr>
          <a:xfrm flipV="1">
            <a:off x="3941973" y="5372588"/>
            <a:ext cx="0" cy="441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C66317C-D5C3-964F-92CF-E2ABA278E96E}"/>
              </a:ext>
            </a:extLst>
          </p:cNvPr>
          <p:cNvSpPr txBox="1"/>
          <p:nvPr/>
        </p:nvSpPr>
        <p:spPr>
          <a:xfrm>
            <a:off x="145454" y="4495538"/>
            <a:ext cx="1456573" cy="33855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</a:t>
            </a:r>
            <a:r>
              <a:rPr lang="ro-RO" sz="1600" dirty="0"/>
              <a:t>i</a:t>
            </a:r>
            <a:r>
              <a:rPr lang="en-US" sz="1600" dirty="0"/>
              <a:t>u</a:t>
            </a:r>
            <a:r>
              <a:rPr lang="ro-RO" sz="1600" dirty="0"/>
              <a:t> - Ajutor</a:t>
            </a:r>
            <a:endParaRPr lang="en-US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DB0816-5DFC-2B49-A4AB-EA851559E9D1}"/>
              </a:ext>
            </a:extLst>
          </p:cNvPr>
          <p:cNvCxnSpPr>
            <a:cxnSpLocks/>
          </p:cNvCxnSpPr>
          <p:nvPr/>
        </p:nvCxnSpPr>
        <p:spPr>
          <a:xfrm flipH="1">
            <a:off x="352099" y="4845718"/>
            <a:ext cx="417451" cy="184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1F25F4-6DB3-4BFE-A46B-134EC186DEBA}"/>
              </a:ext>
            </a:extLst>
          </p:cNvPr>
          <p:cNvSpPr txBox="1"/>
          <p:nvPr/>
        </p:nvSpPr>
        <p:spPr>
          <a:xfrm>
            <a:off x="1534483" y="3457039"/>
            <a:ext cx="2498889" cy="338554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dirty="0"/>
              <a:t>Proiecte Noi și Recente</a:t>
            </a:r>
            <a:endParaRPr lang="en-US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308A13-E063-426B-9CCB-CD2E8A81B6BB}"/>
              </a:ext>
            </a:extLst>
          </p:cNvPr>
          <p:cNvCxnSpPr>
            <a:cxnSpLocks/>
          </p:cNvCxnSpPr>
          <p:nvPr/>
        </p:nvCxnSpPr>
        <p:spPr>
          <a:xfrm flipH="1">
            <a:off x="1123776" y="3693337"/>
            <a:ext cx="4107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37F8DC-6677-79D5-77EC-A6C426AE864F}"/>
              </a:ext>
            </a:extLst>
          </p:cNvPr>
          <p:cNvCxnSpPr>
            <a:cxnSpLocks/>
          </p:cNvCxnSpPr>
          <p:nvPr/>
        </p:nvCxnSpPr>
        <p:spPr>
          <a:xfrm>
            <a:off x="8840032" y="466680"/>
            <a:ext cx="0" cy="9236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62BBE10-E1A8-5E0A-AAE7-BE071A0E4FE3}"/>
              </a:ext>
            </a:extLst>
          </p:cNvPr>
          <p:cNvSpPr txBox="1"/>
          <p:nvPr/>
        </p:nvSpPr>
        <p:spPr>
          <a:xfrm>
            <a:off x="6270708" y="5682932"/>
            <a:ext cx="2092357" cy="276999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Modele bonus din Comunitate</a:t>
            </a:r>
            <a:endParaRPr lang="en-US" sz="12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18B928-E95D-F51C-8828-9D018AF7CD08}"/>
              </a:ext>
            </a:extLst>
          </p:cNvPr>
          <p:cNvCxnSpPr>
            <a:cxnSpLocks/>
          </p:cNvCxnSpPr>
          <p:nvPr/>
        </p:nvCxnSpPr>
        <p:spPr>
          <a:xfrm flipV="1">
            <a:off x="6618630" y="4554691"/>
            <a:ext cx="0" cy="1045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263FBCC-37F1-5571-6138-5E4B9E2D6907}"/>
              </a:ext>
            </a:extLst>
          </p:cNvPr>
          <p:cNvSpPr txBox="1"/>
          <p:nvPr/>
        </p:nvSpPr>
        <p:spPr>
          <a:xfrm>
            <a:off x="825962" y="1898702"/>
            <a:ext cx="1341674" cy="338554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 Tutorial</a:t>
            </a:r>
            <a:r>
              <a:rPr lang="ro-RO" sz="1600" dirty="0"/>
              <a:t>e</a:t>
            </a:r>
            <a:endParaRPr lang="en-US" sz="16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FAB54D6-BCDD-3454-BDCB-57DE97F9B84D}"/>
              </a:ext>
            </a:extLst>
          </p:cNvPr>
          <p:cNvCxnSpPr>
            <a:cxnSpLocks/>
          </p:cNvCxnSpPr>
          <p:nvPr/>
        </p:nvCxnSpPr>
        <p:spPr>
          <a:xfrm flipH="1">
            <a:off x="352099" y="2131633"/>
            <a:ext cx="41745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E4672A-C35F-F7F8-30E2-CF3C55D2DE90}"/>
              </a:ext>
            </a:extLst>
          </p:cNvPr>
          <p:cNvCxnSpPr>
            <a:cxnSpLocks/>
          </p:cNvCxnSpPr>
          <p:nvPr/>
        </p:nvCxnSpPr>
        <p:spPr>
          <a:xfrm>
            <a:off x="921950" y="2284033"/>
            <a:ext cx="0" cy="624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78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49D1-D8CE-4104-8CD2-A3E38BA3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Adăugare conținut nou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71F5C-18E0-4D39-B373-8D21EE5D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85C14F-E41E-41AE-B56D-77FC7917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8F8952-321D-420D-BAAE-6D704763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3" y="2670652"/>
            <a:ext cx="4257048" cy="3299842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4BAC5777-B605-4515-B3BC-5D1C170E3356}"/>
              </a:ext>
            </a:extLst>
          </p:cNvPr>
          <p:cNvSpPr txBox="1">
            <a:spLocks/>
          </p:cNvSpPr>
          <p:nvPr/>
        </p:nvSpPr>
        <p:spPr>
          <a:xfrm>
            <a:off x="175260" y="1234758"/>
            <a:ext cx="4629822" cy="1691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Î</a:t>
            </a:r>
            <a:r>
              <a:rPr lang="en-US" dirty="0"/>
              <a:t>n SPIKE Prime, </a:t>
            </a:r>
            <a:r>
              <a:rPr lang="ro-RO" dirty="0"/>
              <a:t>poți descărca Unități de învățare noi</a:t>
            </a:r>
            <a:endParaRPr lang="en-US" dirty="0"/>
          </a:p>
          <a:p>
            <a:r>
              <a:rPr lang="ro-RO" dirty="0"/>
              <a:t>Curricula </a:t>
            </a:r>
            <a:r>
              <a:rPr lang="en-US" i="1" dirty="0"/>
              <a:t>FIRST </a:t>
            </a:r>
            <a:r>
              <a:rPr lang="en-US" dirty="0"/>
              <a:t>LEGO League </a:t>
            </a:r>
            <a:r>
              <a:rPr lang="ro-RO" dirty="0"/>
              <a:t>este numită </a:t>
            </a:r>
            <a:r>
              <a:rPr lang="en-US" dirty="0"/>
              <a:t>“Competition Ready’ 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990C9CA-3718-2B4E-8FFB-6A102A087780}"/>
              </a:ext>
            </a:extLst>
          </p:cNvPr>
          <p:cNvSpPr txBox="1">
            <a:spLocks/>
          </p:cNvSpPr>
          <p:nvPr/>
        </p:nvSpPr>
        <p:spPr>
          <a:xfrm>
            <a:off x="4958994" y="1208164"/>
            <a:ext cx="3630503" cy="1691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Î</a:t>
            </a:r>
            <a:r>
              <a:rPr lang="en-US" dirty="0"/>
              <a:t>n Robot Inventor, </a:t>
            </a:r>
            <a:r>
              <a:rPr lang="ro-RO" dirty="0"/>
              <a:t>poți descărca ,,</a:t>
            </a:r>
            <a:r>
              <a:rPr lang="en-US" dirty="0"/>
              <a:t>Further Activities”</a:t>
            </a:r>
            <a:r>
              <a:rPr lang="ro-RO" dirty="0"/>
              <a:t> pentru modele principale sau apăsând pe </a:t>
            </a:r>
            <a:r>
              <a:rPr lang="en-US" dirty="0"/>
              <a:t>Community Tab </a:t>
            </a:r>
            <a:r>
              <a:rPr lang="ro-RO" dirty="0"/>
              <a:t>de pe ecranul principal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819EE-6046-A246-9B7C-7C9F6571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589" y="2917461"/>
            <a:ext cx="3978630" cy="27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32EBFABD-3D88-A4B8-F12C-3825276D3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5" y="1106910"/>
            <a:ext cx="5938326" cy="4875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SPIKE PRIME:</a:t>
            </a:r>
            <a:r>
              <a:rPr lang="ro-RO" sz="2400"/>
              <a:t> Comenzile </a:t>
            </a:r>
            <a:r>
              <a:rPr lang="ro-RO" sz="2400" dirty="0"/>
              <a:t>esențiale ale planului de lucru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6612-B6F1-43D2-87F1-6ED4A9C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6A6B2-C7D0-426C-B999-D44B6A0B9912}"/>
              </a:ext>
            </a:extLst>
          </p:cNvPr>
          <p:cNvSpPr txBox="1"/>
          <p:nvPr/>
        </p:nvSpPr>
        <p:spPr>
          <a:xfrm>
            <a:off x="1907321" y="782606"/>
            <a:ext cx="1488777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Dechidere Proiect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CFE40-FA59-4206-BEE1-06B7F815F117}"/>
              </a:ext>
            </a:extLst>
          </p:cNvPr>
          <p:cNvSpPr txBox="1"/>
          <p:nvPr/>
        </p:nvSpPr>
        <p:spPr>
          <a:xfrm>
            <a:off x="3396098" y="1488633"/>
            <a:ext cx="1797739" cy="830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Proprietățile Proiectului Redenumire Proiect sau Mutare fișiere într-o altă locație</a:t>
            </a:r>
            <a:r>
              <a:rPr lang="en-US" sz="1200" dirty="0">
                <a:solidFill>
                  <a:schemeClr val="bg1"/>
                </a:solidFill>
              </a:rPr>
              <a:t> (i.e. Save 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A083E-BF8E-4B89-8841-28691722838E}"/>
              </a:ext>
            </a:extLst>
          </p:cNvPr>
          <p:cNvSpPr txBox="1"/>
          <p:nvPr/>
        </p:nvSpPr>
        <p:spPr>
          <a:xfrm>
            <a:off x="180527" y="816799"/>
            <a:ext cx="1268937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Înapoi Acasă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DCF1B-0F66-4A0F-8473-8434C07B6EB9}"/>
              </a:ext>
            </a:extLst>
          </p:cNvPr>
          <p:cNvSpPr txBox="1"/>
          <p:nvPr/>
        </p:nvSpPr>
        <p:spPr>
          <a:xfrm>
            <a:off x="6567807" y="1127179"/>
            <a:ext cx="152599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Proiect Nou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148ACA4C-7F1A-4E8F-90CD-D5C9C4859F9C}"/>
              </a:ext>
            </a:extLst>
          </p:cNvPr>
          <p:cNvCxnSpPr>
            <a:cxnSpLocks/>
          </p:cNvCxnSpPr>
          <p:nvPr/>
        </p:nvCxnSpPr>
        <p:spPr>
          <a:xfrm rot="10800000">
            <a:off x="1598359" y="1306046"/>
            <a:ext cx="1797739" cy="55078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58D9BDC-4A10-4DB1-AE95-2C492F0A1477}"/>
              </a:ext>
            </a:extLst>
          </p:cNvPr>
          <p:cNvSpPr/>
          <p:nvPr/>
        </p:nvSpPr>
        <p:spPr>
          <a:xfrm>
            <a:off x="222255" y="5649152"/>
            <a:ext cx="368583" cy="26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7F404-6602-43F2-926D-13CF81EB7BF0}"/>
              </a:ext>
            </a:extLst>
          </p:cNvPr>
          <p:cNvSpPr txBox="1"/>
          <p:nvPr/>
        </p:nvSpPr>
        <p:spPr>
          <a:xfrm>
            <a:off x="708797" y="6030032"/>
            <a:ext cx="889562" cy="276999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Exten</a:t>
            </a:r>
            <a:r>
              <a:rPr lang="ro-RO" sz="1200" dirty="0">
                <a:solidFill>
                  <a:schemeClr val="bg1"/>
                </a:solidFill>
              </a:rPr>
              <a:t>sii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3C7127-1D07-444E-96DC-B044C0294BC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456331" y="5839931"/>
            <a:ext cx="252466" cy="328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9669F6A-88B1-4AFA-9E8B-A651F251FBD7}"/>
              </a:ext>
            </a:extLst>
          </p:cNvPr>
          <p:cNvSpPr/>
          <p:nvPr/>
        </p:nvSpPr>
        <p:spPr>
          <a:xfrm>
            <a:off x="253443" y="1136623"/>
            <a:ext cx="337395" cy="26824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5653D5-5723-49B0-9AF0-BF0195C2560E}"/>
              </a:ext>
            </a:extLst>
          </p:cNvPr>
          <p:cNvSpPr/>
          <p:nvPr/>
        </p:nvSpPr>
        <p:spPr>
          <a:xfrm>
            <a:off x="1972375" y="1169718"/>
            <a:ext cx="520905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40676-E55E-437A-9A4F-3291867EF186}"/>
              </a:ext>
            </a:extLst>
          </p:cNvPr>
          <p:cNvSpPr/>
          <p:nvPr/>
        </p:nvSpPr>
        <p:spPr>
          <a:xfrm>
            <a:off x="1519917" y="1158589"/>
            <a:ext cx="156883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C227A2-7ECD-40FD-8163-75B49B913738}"/>
              </a:ext>
            </a:extLst>
          </p:cNvPr>
          <p:cNvSpPr/>
          <p:nvPr/>
        </p:nvSpPr>
        <p:spPr>
          <a:xfrm>
            <a:off x="5963486" y="1158055"/>
            <a:ext cx="156883" cy="168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63DF35A-DE9C-439E-B74E-37906B4993E3}"/>
              </a:ext>
            </a:extLst>
          </p:cNvPr>
          <p:cNvCxnSpPr>
            <a:cxnSpLocks/>
          </p:cNvCxnSpPr>
          <p:nvPr/>
        </p:nvCxnSpPr>
        <p:spPr>
          <a:xfrm flipH="1">
            <a:off x="6265248" y="1249446"/>
            <a:ext cx="2580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850E646-DD7D-4B3E-AD32-869214A83A04}"/>
              </a:ext>
            </a:extLst>
          </p:cNvPr>
          <p:cNvSpPr txBox="1"/>
          <p:nvPr/>
        </p:nvSpPr>
        <p:spPr>
          <a:xfrm>
            <a:off x="2727566" y="4377781"/>
            <a:ext cx="1426649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Planul de programare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A91A42-43E2-2E42-B11A-35B34C98C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413" y="2385617"/>
            <a:ext cx="2487286" cy="193189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E0CAD0-3E59-ED4C-988F-E9E5363AC0D2}"/>
              </a:ext>
            </a:extLst>
          </p:cNvPr>
          <p:cNvSpPr txBox="1"/>
          <p:nvPr/>
        </p:nvSpPr>
        <p:spPr>
          <a:xfrm>
            <a:off x="6392485" y="1850770"/>
            <a:ext cx="2487286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Conect</a:t>
            </a:r>
            <a:r>
              <a:rPr lang="ro-RO" sz="1200" dirty="0">
                <a:solidFill>
                  <a:schemeClr val="bg1"/>
                </a:solidFill>
              </a:rPr>
              <a:t>area la </a:t>
            </a:r>
            <a:r>
              <a:rPr lang="en-US" sz="1200" dirty="0">
                <a:solidFill>
                  <a:schemeClr val="bg1"/>
                </a:solidFill>
              </a:rPr>
              <a:t>Hub </a:t>
            </a:r>
            <a:r>
              <a:rPr lang="ro-RO" sz="1200" dirty="0">
                <a:solidFill>
                  <a:schemeClr val="bg1"/>
                </a:solidFill>
              </a:rPr>
              <a:t>și </a:t>
            </a:r>
            <a:r>
              <a:rPr lang="en-US" sz="1200" dirty="0" err="1">
                <a:solidFill>
                  <a:schemeClr val="bg1"/>
                </a:solidFill>
              </a:rPr>
              <a:t>Acces</a:t>
            </a:r>
            <a:r>
              <a:rPr lang="ro-RO" sz="1200" dirty="0">
                <a:solidFill>
                  <a:schemeClr val="bg1"/>
                </a:solidFill>
              </a:rPr>
              <a:t>area</a:t>
            </a:r>
            <a:r>
              <a:rPr lang="en-US" sz="1200" dirty="0">
                <a:solidFill>
                  <a:schemeClr val="bg1"/>
                </a:solidFill>
              </a:rPr>
              <a:t> Dashboard</a:t>
            </a:r>
            <a:r>
              <a:rPr lang="ro-RO" sz="1200" dirty="0">
                <a:solidFill>
                  <a:schemeClr val="bg1"/>
                </a:solidFill>
              </a:rPr>
              <a:t>-ului Hub-ului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1D3153-C05A-F349-BEE3-44437D0C78B9}"/>
              </a:ext>
            </a:extLst>
          </p:cNvPr>
          <p:cNvSpPr/>
          <p:nvPr/>
        </p:nvSpPr>
        <p:spPr>
          <a:xfrm>
            <a:off x="2130833" y="1404869"/>
            <a:ext cx="337395" cy="33799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51">
            <a:extLst>
              <a:ext uri="{FF2B5EF4-FFF2-40B4-BE49-F238E27FC236}">
                <a16:creationId xmlns:a16="http://schemas.microsoft.com/office/drawing/2014/main" id="{1F8CCE7E-FB10-3040-B6D1-4C2341085392}"/>
              </a:ext>
            </a:extLst>
          </p:cNvPr>
          <p:cNvCxnSpPr>
            <a:cxnSpLocks/>
            <a:stCxn id="23" idx="1"/>
            <a:endCxn id="26" idx="2"/>
          </p:cNvCxnSpPr>
          <p:nvPr/>
        </p:nvCxnSpPr>
        <p:spPr>
          <a:xfrm rot="10800000">
            <a:off x="2299531" y="1742869"/>
            <a:ext cx="4110882" cy="160869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2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5863E-9CEE-824B-AE77-FA36FCC70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4" y="1159939"/>
            <a:ext cx="6199232" cy="5094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ROBOT INVENTOR: </a:t>
            </a:r>
            <a:r>
              <a:rPr lang="ro-RO" sz="2800" dirty="0"/>
              <a:t>Comenzile esențiale ale planului de lucru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6612-B6F1-43D2-87F1-6ED4A9C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924BB8-6207-44A5-8337-EEAE26BDAC88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8035045" y="4440536"/>
            <a:ext cx="352744" cy="170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AA083E-BF8E-4B89-8841-28691722838E}"/>
              </a:ext>
            </a:extLst>
          </p:cNvPr>
          <p:cNvSpPr txBox="1"/>
          <p:nvPr/>
        </p:nvSpPr>
        <p:spPr>
          <a:xfrm>
            <a:off x="6705794" y="4302036"/>
            <a:ext cx="1681995" cy="276999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</a:t>
            </a:r>
            <a:r>
              <a:rPr lang="ro-RO" sz="1200" dirty="0">
                <a:solidFill>
                  <a:schemeClr val="bg1"/>
                </a:solidFill>
              </a:rPr>
              <a:t>escărcare</a:t>
            </a:r>
            <a:r>
              <a:rPr lang="en-US" sz="1200" dirty="0">
                <a:solidFill>
                  <a:schemeClr val="bg1"/>
                </a:solidFill>
              </a:rPr>
              <a:t> Program</a:t>
            </a:r>
            <a:r>
              <a:rPr lang="ro-RO"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DCF1B-0F66-4A0F-8473-8434C07B6EB9}"/>
              </a:ext>
            </a:extLst>
          </p:cNvPr>
          <p:cNvSpPr txBox="1"/>
          <p:nvPr/>
        </p:nvSpPr>
        <p:spPr>
          <a:xfrm>
            <a:off x="6594391" y="1401605"/>
            <a:ext cx="2412449" cy="461665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</a:t>
            </a:r>
            <a:r>
              <a:rPr lang="ro-RO" sz="1200" dirty="0">
                <a:solidFill>
                  <a:schemeClr val="bg1"/>
                </a:solidFill>
              </a:rPr>
              <a:t>ectarea cu </a:t>
            </a:r>
            <a:r>
              <a:rPr lang="en-US" sz="1200" dirty="0">
                <a:solidFill>
                  <a:schemeClr val="bg1"/>
                </a:solidFill>
              </a:rPr>
              <a:t>Hub</a:t>
            </a:r>
            <a:r>
              <a:rPr lang="ro-RO" sz="1200" dirty="0">
                <a:solidFill>
                  <a:schemeClr val="bg1"/>
                </a:solidFill>
              </a:rPr>
              <a:t>-ul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Ac</a:t>
            </a:r>
            <a:r>
              <a:rPr lang="ro-RO" sz="1200" dirty="0">
                <a:solidFill>
                  <a:schemeClr val="bg1"/>
                </a:solidFill>
              </a:rPr>
              <a:t>cesarea</a:t>
            </a:r>
            <a:r>
              <a:rPr lang="en-US" sz="1200" dirty="0">
                <a:solidFill>
                  <a:schemeClr val="bg1"/>
                </a:solidFill>
              </a:rPr>
              <a:t> Dashboard</a:t>
            </a:r>
            <a:r>
              <a:rPr lang="ro-RO" sz="1200" dirty="0">
                <a:solidFill>
                  <a:schemeClr val="bg1"/>
                </a:solidFill>
              </a:rPr>
              <a:t>-ului Hub-ului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8D9BDC-4A10-4DB1-AE95-2C492F0A1477}"/>
              </a:ext>
            </a:extLst>
          </p:cNvPr>
          <p:cNvSpPr/>
          <p:nvPr/>
        </p:nvSpPr>
        <p:spPr>
          <a:xfrm>
            <a:off x="250943" y="5966860"/>
            <a:ext cx="368583" cy="268246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7F404-6602-43F2-926D-13CF81EB7BF0}"/>
              </a:ext>
            </a:extLst>
          </p:cNvPr>
          <p:cNvSpPr txBox="1"/>
          <p:nvPr/>
        </p:nvSpPr>
        <p:spPr>
          <a:xfrm>
            <a:off x="2389884" y="5933834"/>
            <a:ext cx="889562" cy="276999"/>
          </a:xfrm>
          <a:prstGeom prst="rect">
            <a:avLst/>
          </a:prstGeom>
          <a:solidFill>
            <a:srgbClr val="0EAE9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Exten</a:t>
            </a:r>
            <a:r>
              <a:rPr lang="ro-RO" sz="1200" dirty="0">
                <a:solidFill>
                  <a:schemeClr val="bg1"/>
                </a:solidFill>
              </a:rPr>
              <a:t>sii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3C7127-1D07-444E-96DC-B044C0294BC2}"/>
              </a:ext>
            </a:extLst>
          </p:cNvPr>
          <p:cNvCxnSpPr>
            <a:cxnSpLocks/>
          </p:cNvCxnSpPr>
          <p:nvPr/>
        </p:nvCxnSpPr>
        <p:spPr>
          <a:xfrm flipH="1">
            <a:off x="661818" y="6072334"/>
            <a:ext cx="172806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9669F6A-88B1-4AFA-9E8B-A651F251FBD7}"/>
              </a:ext>
            </a:extLst>
          </p:cNvPr>
          <p:cNvSpPr/>
          <p:nvPr/>
        </p:nvSpPr>
        <p:spPr>
          <a:xfrm>
            <a:off x="236484" y="1163876"/>
            <a:ext cx="337395" cy="268246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C227A2-7ECD-40FD-8163-75B49B913738}"/>
              </a:ext>
            </a:extLst>
          </p:cNvPr>
          <p:cNvSpPr/>
          <p:nvPr/>
        </p:nvSpPr>
        <p:spPr>
          <a:xfrm>
            <a:off x="6164980" y="1459329"/>
            <a:ext cx="291622" cy="332045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50E646-DD7D-4B3E-AD32-869214A83A04}"/>
              </a:ext>
            </a:extLst>
          </p:cNvPr>
          <p:cNvSpPr txBox="1"/>
          <p:nvPr/>
        </p:nvSpPr>
        <p:spPr>
          <a:xfrm>
            <a:off x="3532345" y="4314838"/>
            <a:ext cx="1426649" cy="646331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Plan de programare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6E9020-2EB8-5642-B83B-58F6BC1041C1}"/>
              </a:ext>
            </a:extLst>
          </p:cNvPr>
          <p:cNvSpPr txBox="1"/>
          <p:nvPr/>
        </p:nvSpPr>
        <p:spPr>
          <a:xfrm>
            <a:off x="2979021" y="1224310"/>
            <a:ext cx="1268937" cy="276999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Proiecte deschise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C5F363-4043-7943-AAF1-A29974F05D57}"/>
              </a:ext>
            </a:extLst>
          </p:cNvPr>
          <p:cNvSpPr txBox="1"/>
          <p:nvPr/>
        </p:nvSpPr>
        <p:spPr>
          <a:xfrm>
            <a:off x="3336100" y="2839981"/>
            <a:ext cx="2379949" cy="646331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Proprietățile proiectului și redenumirea Proiectului sau Salvare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4" name="Elbow Connector 51">
            <a:extLst>
              <a:ext uri="{FF2B5EF4-FFF2-40B4-BE49-F238E27FC236}">
                <a16:creationId xmlns:a16="http://schemas.microsoft.com/office/drawing/2014/main" id="{57307715-EB4B-644E-9D4F-976F2879307E}"/>
              </a:ext>
            </a:extLst>
          </p:cNvPr>
          <p:cNvCxnSpPr>
            <a:cxnSpLocks/>
          </p:cNvCxnSpPr>
          <p:nvPr/>
        </p:nvCxnSpPr>
        <p:spPr>
          <a:xfrm rot="10800000">
            <a:off x="963889" y="1552057"/>
            <a:ext cx="2187086" cy="1484834"/>
          </a:xfrm>
          <a:prstGeom prst="bentConnector3">
            <a:avLst>
              <a:gd name="adj1" fmla="val 8389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CBAFD3-810F-BE4C-96FD-6AE98887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81" y="1914871"/>
            <a:ext cx="2240643" cy="16841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30CC2C-81FC-404C-98FA-7F4DF0D06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05" b="19469"/>
          <a:stretch/>
        </p:blipFill>
        <p:spPr>
          <a:xfrm>
            <a:off x="6705794" y="4623097"/>
            <a:ext cx="1681995" cy="163717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AA7BE71-9BCE-CA45-9AF8-A2191A6B2DB6}"/>
              </a:ext>
            </a:extLst>
          </p:cNvPr>
          <p:cNvSpPr/>
          <p:nvPr/>
        </p:nvSpPr>
        <p:spPr>
          <a:xfrm>
            <a:off x="5244743" y="5814112"/>
            <a:ext cx="368583" cy="45376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59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1240</TotalTime>
  <Words>1550</Words>
  <Application>Microsoft Office PowerPoint</Application>
  <PresentationFormat>On-screen Show (4:3)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Helvetica Neue</vt:lpstr>
      <vt:lpstr>Wingdings 2</vt:lpstr>
      <vt:lpstr>Dividend</vt:lpstr>
      <vt:lpstr>Introducere în SPIKE PRIME/ ROBOT INVENTOR HUB &amp; software</vt:lpstr>
      <vt:lpstr>Obiectivele lecției</vt:lpstr>
      <vt:lpstr>Butoanele hub-ului</vt:lpstr>
      <vt:lpstr>Ecranul hub-ul</vt:lpstr>
      <vt:lpstr>Porturi, Motoare și senzori</vt:lpstr>
      <vt:lpstr>MENiU - acasă</vt:lpstr>
      <vt:lpstr>Adăugare conținut nou</vt:lpstr>
      <vt:lpstr>SPIKE PRIME: Comenzile esențiale ale planului de lucru</vt:lpstr>
      <vt:lpstr>ROBOT INVENTOR: Comenzile esențiale ale planului de lucru</vt:lpstr>
      <vt:lpstr>EXTENSIi:  adăugarea mai multor comenzi (bloc-uri)</vt:lpstr>
      <vt:lpstr>Planul de programare</vt:lpstr>
      <vt:lpstr>DASHBOARD-ul Hub-ului</vt:lpstr>
      <vt:lpstr>Privire asupra Paletei comenzilor (BLOCK-uri) pentru SPIKE PRIME &amp; ROBOT INVENTOR</vt:lpstr>
      <vt:lpstr>Descărcarea CODului în HUB</vt:lpstr>
      <vt:lpstr>Connectarea la HUB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marinela</cp:lastModifiedBy>
  <cp:revision>159</cp:revision>
  <dcterms:created xsi:type="dcterms:W3CDTF">2016-07-04T02:35:12Z</dcterms:created>
  <dcterms:modified xsi:type="dcterms:W3CDTF">2023-08-18T07:34:38Z</dcterms:modified>
</cp:coreProperties>
</file>