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773" r:id="rId1"/>
  </p:sldMasterIdLst>
  <p:notesMasterIdLst>
    <p:notesMasterId r:id="rId9"/>
  </p:notesMasterIdLst>
  <p:handoutMasterIdLst>
    <p:handoutMasterId r:id="rId10"/>
  </p:handoutMasterIdLst>
  <p:sldIdLst>
    <p:sldId id="275" r:id="rId2"/>
    <p:sldId id="257" r:id="rId3"/>
    <p:sldId id="276" r:id="rId4"/>
    <p:sldId id="280" r:id="rId5"/>
    <p:sldId id="279" r:id="rId6"/>
    <p:sldId id="281" r:id="rId7"/>
    <p:sldId id="288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D500"/>
    <a:srgbClr val="0EAE9F"/>
    <a:srgbClr val="13B09B"/>
    <a:srgbClr val="0290F8"/>
    <a:srgbClr val="FE59D0"/>
    <a:srgbClr val="F55455"/>
    <a:srgbClr val="FF9732"/>
    <a:srgbClr val="02B64E"/>
    <a:srgbClr val="1BCFE9"/>
    <a:srgbClr val="FFB31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1"/>
    <p:restoredTop sz="94613"/>
  </p:normalViewPr>
  <p:slideViewPr>
    <p:cSldViewPr snapToGrid="0" snapToObjects="1">
      <p:cViewPr varScale="1">
        <p:scale>
          <a:sx n="85" d="100"/>
          <a:sy n="85" d="100"/>
        </p:scale>
        <p:origin x="1378" y="53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8040048-1E4D-CD41-AC49-0750EB72586B}" type="datetimeFigureOut">
              <a:rPr lang="en-US" smtClean="0"/>
              <a:t>8/19/2023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60592D1-055B-824F-99E1-F69F9F11B5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8914879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B8484CF-5098-F24E-8881-583515D5C406}" type="datetimeFigureOut">
              <a:rPr lang="en-US" smtClean="0"/>
              <a:t>8/19/2023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B67714-547E-8A4E-AE1C-9E3378A836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1070342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82241" y="2579003"/>
            <a:ext cx="8787652" cy="246858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2754" y="2676578"/>
            <a:ext cx="8528356" cy="1504844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316712" y="4176248"/>
            <a:ext cx="5741894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>
                <a:solidFill>
                  <a:srgbClr val="0EAE9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By Sanjay and Arvind Seshan</a:t>
            </a:r>
          </a:p>
        </p:txBody>
      </p:sp>
      <p:sp>
        <p:nvSpPr>
          <p:cNvPr id="8" name="Subtitle 1">
            <a:extLst>
              <a:ext uri="{FF2B5EF4-FFF2-40B4-BE49-F238E27FC236}">
                <a16:creationId xmlns:a16="http://schemas.microsoft.com/office/drawing/2014/main" id="{227F28FB-346D-45F5-A52C-A1B7DBC13191}"/>
              </a:ext>
            </a:extLst>
          </p:cNvPr>
          <p:cNvSpPr txBox="1">
            <a:spLocks/>
          </p:cNvSpPr>
          <p:nvPr/>
        </p:nvSpPr>
        <p:spPr>
          <a:xfrm>
            <a:off x="4808377" y="357846"/>
            <a:ext cx="4161516" cy="509489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2500" lnSpcReduction="10000"/>
          </a:bodyPr>
          <a:lstStyle>
            <a:lvl1pPr marL="306000" indent="-30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charset="2"/>
              <a:buChar char="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30000" indent="-30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charset="2"/>
              <a:buChar char="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00000" indent="-270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charset="2"/>
              <a:buChar char="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24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charset="2"/>
              <a:buChar char="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60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charset="2"/>
              <a:buChar char="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9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charset="2"/>
              <a:buChar char="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2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charset="2"/>
              <a:buChar char="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5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charset="2"/>
              <a:buChar char="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8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en-US" sz="3200" dirty="0"/>
              <a:t>PRIME LESSONS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8613C618-BE4E-4AD7-9CD9-0AB9F17BD5D4}"/>
              </a:ext>
            </a:extLst>
          </p:cNvPr>
          <p:cNvSpPr txBox="1"/>
          <p:nvPr/>
        </p:nvSpPr>
        <p:spPr>
          <a:xfrm>
            <a:off x="6331000" y="685891"/>
            <a:ext cx="244011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dirty="0"/>
              <a:t>By the Makers of EV3Lessons</a:t>
            </a:r>
          </a:p>
        </p:txBody>
      </p:sp>
      <p:pic>
        <p:nvPicPr>
          <p:cNvPr id="18" name="Picture 17" descr="A picture containing application&#10;&#10;Description automatically generated">
            <a:extLst>
              <a:ext uri="{FF2B5EF4-FFF2-40B4-BE49-F238E27FC236}">
                <a16:creationId xmlns:a16="http://schemas.microsoft.com/office/drawing/2014/main" id="{69DF8FC2-9ED1-BB44-8E96-5B069F6C649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12649" y="993668"/>
            <a:ext cx="1158461" cy="1158461"/>
          </a:xfrm>
          <a:prstGeom prst="rect">
            <a:avLst/>
          </a:prstGeom>
        </p:spPr>
      </p:pic>
      <p:pic>
        <p:nvPicPr>
          <p:cNvPr id="19" name="Picture 18" descr="Shape, square&#10;&#10;Description automatically generated">
            <a:extLst>
              <a:ext uri="{FF2B5EF4-FFF2-40B4-BE49-F238E27FC236}">
                <a16:creationId xmlns:a16="http://schemas.microsoft.com/office/drawing/2014/main" id="{2D46D815-081F-064A-AFA6-098A6E7A3DD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99647" y="993669"/>
            <a:ext cx="1158461" cy="1158461"/>
          </a:xfrm>
          <a:prstGeom prst="rect">
            <a:avLst/>
          </a:prstGeom>
        </p:spPr>
      </p:pic>
      <p:sp>
        <p:nvSpPr>
          <p:cNvPr id="9" name="Subtitle 1">
            <a:extLst>
              <a:ext uri="{FF2B5EF4-FFF2-40B4-BE49-F238E27FC236}">
                <a16:creationId xmlns:a16="http://schemas.microsoft.com/office/drawing/2014/main" id="{C608A1D4-F57C-9A49-ADDB-F7D71540F4E1}"/>
              </a:ext>
            </a:extLst>
          </p:cNvPr>
          <p:cNvSpPr txBox="1">
            <a:spLocks/>
          </p:cNvSpPr>
          <p:nvPr userDrawn="1"/>
        </p:nvSpPr>
        <p:spPr>
          <a:xfrm>
            <a:off x="4808377" y="357846"/>
            <a:ext cx="4161516" cy="509489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2500" lnSpcReduction="10000"/>
          </a:bodyPr>
          <a:lstStyle>
            <a:lvl1pPr marL="306000" indent="-30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charset="2"/>
              <a:buChar char="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30000" indent="-30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charset="2"/>
              <a:buChar char="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00000" indent="-270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charset="2"/>
              <a:buChar char="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24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charset="2"/>
              <a:buChar char="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60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charset="2"/>
              <a:buChar char="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9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charset="2"/>
              <a:buChar char="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2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charset="2"/>
              <a:buChar char="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5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charset="2"/>
              <a:buChar char="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8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en-US" sz="3200" dirty="0"/>
              <a:t>PRIME LESSONS</a:t>
            </a:r>
          </a:p>
        </p:txBody>
      </p:sp>
    </p:spTree>
    <p:extLst>
      <p:ext uri="{BB962C8B-B14F-4D97-AF65-F5344CB8AC3E}">
        <p14:creationId xmlns:p14="http://schemas.microsoft.com/office/powerpoint/2010/main" val="6603406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8092" y="599725"/>
            <a:ext cx="8238707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559327" y="5956136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0"/>
            <a:ext cx="4870585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Copyright © 2020 Prime Lessons (primelessons.org) CC-BY-NC-SA.  (Last edit: 1/9/2020)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00476" y="5956136"/>
            <a:ext cx="770468" cy="365125"/>
          </a:xfrm>
          <a:prstGeom prst="rect">
            <a:avLst/>
          </a:prstGeom>
        </p:spPr>
        <p:txBody>
          <a:bodyPr/>
          <a:lstStyle/>
          <a:p>
            <a:fld id="{BBD74847-7BE4-4E4D-8159-51DF7B93C6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45917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6629400" y="599725"/>
            <a:ext cx="2057399" cy="58169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75725"/>
            <a:ext cx="1503123" cy="518307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81192" y="675725"/>
            <a:ext cx="5922209" cy="5183073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45255" y="5956136"/>
            <a:ext cx="947672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0"/>
            <a:ext cx="5922209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Copyright © 2020 Prime Lessons (primelessons.org) CC-BY-NC-SA.  (Last edit: 1/9/2020)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00476" y="5956136"/>
            <a:ext cx="770468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BD74847-7BE4-4E4D-8159-51DF7B93C6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48686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2200" y="1174924"/>
            <a:ext cx="4185204" cy="4967864"/>
          </a:xfrm>
        </p:spPr>
        <p:txBody>
          <a:bodyPr>
            <a:normAutofit/>
          </a:bodyPr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7752" y="1177439"/>
            <a:ext cx="4226411" cy="4967864"/>
          </a:xfrm>
        </p:spPr>
        <p:txBody>
          <a:bodyPr>
            <a:normAutofit/>
          </a:bodyPr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593A4B09-24AC-454E-8A0C-D31EDE1255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8409" y="6266485"/>
            <a:ext cx="4870585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Copyright © 2020 Prime Lessons (primelessons.org) CC-BY-NC-SA.  (Last edit: 1/9/2020)</a:t>
            </a:r>
            <a:endParaRPr lang="en-US" dirty="0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24EC4D01-901A-4258-A65D-27A4329F0F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236372" y="6280641"/>
            <a:ext cx="770468" cy="365125"/>
          </a:xfrm>
          <a:prstGeom prst="rect">
            <a:avLst/>
          </a:prstGeom>
        </p:spPr>
        <p:txBody>
          <a:bodyPr/>
          <a:lstStyle/>
          <a:p>
            <a:fld id="{BBD74847-7BE4-4E4D-8159-51DF7B93C616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BE3A7F9C-E99E-44C1-89A0-A6ED28ADCEF0}"/>
              </a:ext>
            </a:extLst>
          </p:cNvPr>
          <p:cNvCxnSpPr/>
          <p:nvPr userDrawn="1"/>
        </p:nvCxnSpPr>
        <p:spPr>
          <a:xfrm>
            <a:off x="175260" y="6316935"/>
            <a:ext cx="883158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5" name="Rectangle 14">
            <a:extLst>
              <a:ext uri="{FF2B5EF4-FFF2-40B4-BE49-F238E27FC236}">
                <a16:creationId xmlns:a16="http://schemas.microsoft.com/office/drawing/2014/main" id="{8F86C8F5-3CD8-41C6-A6C4-EF53AE7214CB}"/>
              </a:ext>
            </a:extLst>
          </p:cNvPr>
          <p:cNvSpPr>
            <a:spLocks noChangeAspect="1"/>
          </p:cNvSpPr>
          <p:nvPr userDrawn="1"/>
        </p:nvSpPr>
        <p:spPr>
          <a:xfrm>
            <a:off x="142200" y="249101"/>
            <a:ext cx="8831579" cy="84045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16" name="Title 1">
            <a:extLst>
              <a:ext uri="{FF2B5EF4-FFF2-40B4-BE49-F238E27FC236}">
                <a16:creationId xmlns:a16="http://schemas.microsoft.com/office/drawing/2014/main" id="{389BF07E-558D-420A-943A-465BCC2275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5260" y="292975"/>
            <a:ext cx="8746864" cy="752706"/>
          </a:xfrm>
        </p:spPr>
        <p:txBody>
          <a:bodyPr anchor="t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69876235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219" y="2228003"/>
            <a:ext cx="3593500" cy="576262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2" y="2926051"/>
            <a:ext cx="3899527" cy="293499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69308" y="2228003"/>
            <a:ext cx="3601635" cy="576262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282" y="2926051"/>
            <a:ext cx="3907662" cy="293499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5559327" y="5956136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81192" y="5951810"/>
            <a:ext cx="4870585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Copyright © 2020 Prime Lessons (primelessons.org) CC-BY-NC-SA.  (Last edit: 1/9/2020)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800476" y="5956136"/>
            <a:ext cx="770468" cy="365125"/>
          </a:xfrm>
          <a:prstGeom prst="rect">
            <a:avLst/>
          </a:prstGeom>
        </p:spPr>
        <p:txBody>
          <a:bodyPr/>
          <a:lstStyle/>
          <a:p>
            <a:fld id="{BBD74847-7BE4-4E4D-8159-51DF7B93C616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E7E6853-34E8-4052-808F-422B5860D591}"/>
              </a:ext>
            </a:extLst>
          </p:cNvPr>
          <p:cNvSpPr>
            <a:spLocks noChangeAspect="1"/>
          </p:cNvSpPr>
          <p:nvPr userDrawn="1"/>
        </p:nvSpPr>
        <p:spPr>
          <a:xfrm>
            <a:off x="142200" y="249101"/>
            <a:ext cx="8831579" cy="84045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15" name="Title 1">
            <a:extLst>
              <a:ext uri="{FF2B5EF4-FFF2-40B4-BE49-F238E27FC236}">
                <a16:creationId xmlns:a16="http://schemas.microsoft.com/office/drawing/2014/main" id="{0EFA1566-CE68-450F-950A-CED460092E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5260" y="292975"/>
            <a:ext cx="8746864" cy="752706"/>
          </a:xfrm>
        </p:spPr>
        <p:txBody>
          <a:bodyPr anchor="t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0308261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42632993-FC7F-42E0-9D01-6C58965FB8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8409" y="6266485"/>
            <a:ext cx="4870585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Copyright © 2020 Prime Lessons (primelessons.org) CC-BY-NC-SA.  (Last edit: 1/9/2020)</a:t>
            </a:r>
            <a:endParaRPr lang="en-US" dirty="0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57B8D68D-165F-4007-99ED-9807B7E8CB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236372" y="6280641"/>
            <a:ext cx="770468" cy="365125"/>
          </a:xfrm>
          <a:prstGeom prst="rect">
            <a:avLst/>
          </a:prstGeom>
        </p:spPr>
        <p:txBody>
          <a:bodyPr/>
          <a:lstStyle/>
          <a:p>
            <a:fld id="{BBD74847-7BE4-4E4D-8159-51DF7B93C616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72068E05-BA91-41C0-82CA-8F2AD35C67E8}"/>
              </a:ext>
            </a:extLst>
          </p:cNvPr>
          <p:cNvCxnSpPr/>
          <p:nvPr userDrawn="1"/>
        </p:nvCxnSpPr>
        <p:spPr>
          <a:xfrm>
            <a:off x="175260" y="6316935"/>
            <a:ext cx="883158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3" name="Rectangle 12">
            <a:extLst>
              <a:ext uri="{FF2B5EF4-FFF2-40B4-BE49-F238E27FC236}">
                <a16:creationId xmlns:a16="http://schemas.microsoft.com/office/drawing/2014/main" id="{B2971BF8-D77B-4814-931D-48F5EB38C3C1}"/>
              </a:ext>
            </a:extLst>
          </p:cNvPr>
          <p:cNvSpPr>
            <a:spLocks noChangeAspect="1"/>
          </p:cNvSpPr>
          <p:nvPr userDrawn="1"/>
        </p:nvSpPr>
        <p:spPr>
          <a:xfrm>
            <a:off x="142200" y="249101"/>
            <a:ext cx="8831579" cy="84045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14" name="Title 1">
            <a:extLst>
              <a:ext uri="{FF2B5EF4-FFF2-40B4-BE49-F238E27FC236}">
                <a16:creationId xmlns:a16="http://schemas.microsoft.com/office/drawing/2014/main" id="{37D59584-71E8-443A-AF13-6C99AD6082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5260" y="292975"/>
            <a:ext cx="8746864" cy="752706"/>
          </a:xfrm>
        </p:spPr>
        <p:txBody>
          <a:bodyPr anchor="t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99779534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8DE18750-3B08-429F-A276-D977DF7F7295}"/>
              </a:ext>
            </a:extLst>
          </p:cNvPr>
          <p:cNvSpPr>
            <a:spLocks noChangeAspect="1"/>
          </p:cNvSpPr>
          <p:nvPr userDrawn="1"/>
        </p:nvSpPr>
        <p:spPr>
          <a:xfrm>
            <a:off x="142200" y="249101"/>
            <a:ext cx="8831579" cy="84045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09B12976-4243-42C3-AD82-8647817437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5260" y="292975"/>
            <a:ext cx="8746864" cy="752706"/>
          </a:xfrm>
        </p:spPr>
        <p:txBody>
          <a:bodyPr anchor="t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AB5BF95A-3885-4491-876B-4C99D444A8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236372" y="6280641"/>
            <a:ext cx="770468" cy="365125"/>
          </a:xfrm>
          <a:prstGeom prst="rect">
            <a:avLst/>
          </a:prstGeom>
        </p:spPr>
        <p:txBody>
          <a:bodyPr/>
          <a:lstStyle/>
          <a:p>
            <a:fld id="{BBD74847-7BE4-4E4D-8159-51DF7B93C616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A625C0E0-87AD-4A9A-8CC2-D51E549C54AC}"/>
              </a:ext>
            </a:extLst>
          </p:cNvPr>
          <p:cNvCxnSpPr/>
          <p:nvPr userDrawn="1"/>
        </p:nvCxnSpPr>
        <p:spPr>
          <a:xfrm>
            <a:off x="175260" y="6316935"/>
            <a:ext cx="883158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2" name="Footer Placeholder 4">
            <a:extLst>
              <a:ext uri="{FF2B5EF4-FFF2-40B4-BE49-F238E27FC236}">
                <a16:creationId xmlns:a16="http://schemas.microsoft.com/office/drawing/2014/main" id="{957F6DEB-B3FE-4632-A871-23BAA7FEAD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8409" y="6266485"/>
            <a:ext cx="4870585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Copyright © 2020 Prime Lessons (primelessons.org) CC-BY-NC-SA.  (Last edit: 1/9/2020)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15181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142200" y="249101"/>
            <a:ext cx="8831579" cy="84045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5260" y="292975"/>
            <a:ext cx="8746864" cy="752706"/>
          </a:xfrm>
        </p:spPr>
        <p:txBody>
          <a:bodyPr anchor="t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5088" y="1140006"/>
            <a:ext cx="8831580" cy="50826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8409" y="6320275"/>
            <a:ext cx="4870585" cy="365125"/>
          </a:xfrm>
          <a:prstGeom prst="rect">
            <a:avLst/>
          </a:prstGeom>
        </p:spPr>
        <p:txBody>
          <a:bodyPr/>
          <a:lstStyle>
            <a:lvl1pPr>
              <a:defRPr sz="900"/>
            </a:lvl1pPr>
          </a:lstStyle>
          <a:p>
            <a:r>
              <a:rPr lang="en-US"/>
              <a:t>Copyright © 2020 Prime Lessons (primelessons.org) CC-BY-NC-SA.  (Last edit: 1/9/2020)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36372" y="6316501"/>
            <a:ext cx="770468" cy="365125"/>
          </a:xfrm>
          <a:prstGeom prst="rect">
            <a:avLst/>
          </a:prstGeom>
        </p:spPr>
        <p:txBody>
          <a:bodyPr/>
          <a:lstStyle/>
          <a:p>
            <a:fld id="{BBD74847-7BE4-4E4D-8159-51DF7B93C616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D59C872A-C57F-4B1F-AFD0-FDF125C3C485}"/>
              </a:ext>
            </a:extLst>
          </p:cNvPr>
          <p:cNvCxnSpPr/>
          <p:nvPr/>
        </p:nvCxnSpPr>
        <p:spPr>
          <a:xfrm>
            <a:off x="175260" y="6316935"/>
            <a:ext cx="883158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49015CA5-0C44-4F40-99A3-A53D6238D425}"/>
              </a:ext>
            </a:extLst>
          </p:cNvPr>
          <p:cNvCxnSpPr/>
          <p:nvPr userDrawn="1"/>
        </p:nvCxnSpPr>
        <p:spPr>
          <a:xfrm>
            <a:off x="175260" y="6316935"/>
            <a:ext cx="883158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373212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52646" y="5141973"/>
            <a:ext cx="8238707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3036573"/>
            <a:ext cx="7989751" cy="1504844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3" y="4541417"/>
            <a:ext cx="7989751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559327" y="5956136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0"/>
            <a:ext cx="4870585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Copyright © 2020 Prime Lessons (primelessons.org) CC-BY-NC-SA.  (Last edit: 1/9/2020)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00476" y="5956136"/>
            <a:ext cx="770468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BD74847-7BE4-4E4D-8159-51DF7B93C616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A9F621E0-AEE7-4799-81EB-EB99ED60C8DF}"/>
              </a:ext>
            </a:extLst>
          </p:cNvPr>
          <p:cNvSpPr>
            <a:spLocks noChangeAspect="1"/>
          </p:cNvSpPr>
          <p:nvPr/>
        </p:nvSpPr>
        <p:spPr>
          <a:xfrm>
            <a:off x="142200" y="249101"/>
            <a:ext cx="8831579" cy="84045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B40FAB25-E17C-4189-8846-137BC28A1EB3}"/>
              </a:ext>
            </a:extLst>
          </p:cNvPr>
          <p:cNvSpPr txBox="1">
            <a:spLocks/>
          </p:cNvSpPr>
          <p:nvPr/>
        </p:nvSpPr>
        <p:spPr>
          <a:xfrm>
            <a:off x="175260" y="292975"/>
            <a:ext cx="8746864" cy="752706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2800" b="0" kern="1200" cap="all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C14F4A5E-32E9-284A-8361-D4BE48C6D482}"/>
              </a:ext>
            </a:extLst>
          </p:cNvPr>
          <p:cNvSpPr>
            <a:spLocks noChangeAspect="1"/>
          </p:cNvSpPr>
          <p:nvPr userDrawn="1"/>
        </p:nvSpPr>
        <p:spPr>
          <a:xfrm>
            <a:off x="142200" y="249101"/>
            <a:ext cx="8831579" cy="84045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id="{06784C2E-BE7F-2148-BAE7-A7EC853CD323}"/>
              </a:ext>
            </a:extLst>
          </p:cNvPr>
          <p:cNvSpPr txBox="1">
            <a:spLocks/>
          </p:cNvSpPr>
          <p:nvPr userDrawn="1"/>
        </p:nvSpPr>
        <p:spPr>
          <a:xfrm>
            <a:off x="175260" y="292975"/>
            <a:ext cx="8746864" cy="752706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2800" b="0" kern="1200" cap="all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30889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2200" y="1174924"/>
            <a:ext cx="4185204" cy="4967864"/>
          </a:xfrm>
        </p:spPr>
        <p:txBody>
          <a:bodyPr>
            <a:normAutofit/>
          </a:bodyPr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7752" y="1177439"/>
            <a:ext cx="4226411" cy="4967864"/>
          </a:xfrm>
        </p:spPr>
        <p:txBody>
          <a:bodyPr>
            <a:normAutofit/>
          </a:bodyPr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593A4B09-24AC-454E-8A0C-D31EDE1255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8409" y="6266485"/>
            <a:ext cx="4870585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Copyright © 2020 Prime Lessons (primelessons.org) CC-BY-NC-SA.  (Last edit: 1/9/2020)</a:t>
            </a:r>
            <a:endParaRPr lang="en-US" dirty="0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24EC4D01-901A-4258-A65D-27A4329F0F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236372" y="6280641"/>
            <a:ext cx="770468" cy="365125"/>
          </a:xfrm>
          <a:prstGeom prst="rect">
            <a:avLst/>
          </a:prstGeom>
        </p:spPr>
        <p:txBody>
          <a:bodyPr/>
          <a:lstStyle/>
          <a:p>
            <a:fld id="{BBD74847-7BE4-4E4D-8159-51DF7B93C616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BE3A7F9C-E99E-44C1-89A0-A6ED28ADCEF0}"/>
              </a:ext>
            </a:extLst>
          </p:cNvPr>
          <p:cNvCxnSpPr/>
          <p:nvPr/>
        </p:nvCxnSpPr>
        <p:spPr>
          <a:xfrm>
            <a:off x="175260" y="6316935"/>
            <a:ext cx="883158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5" name="Rectangle 14">
            <a:extLst>
              <a:ext uri="{FF2B5EF4-FFF2-40B4-BE49-F238E27FC236}">
                <a16:creationId xmlns:a16="http://schemas.microsoft.com/office/drawing/2014/main" id="{8F86C8F5-3CD8-41C6-A6C4-EF53AE7214CB}"/>
              </a:ext>
            </a:extLst>
          </p:cNvPr>
          <p:cNvSpPr>
            <a:spLocks noChangeAspect="1"/>
          </p:cNvSpPr>
          <p:nvPr/>
        </p:nvSpPr>
        <p:spPr>
          <a:xfrm>
            <a:off x="142200" y="249101"/>
            <a:ext cx="8831579" cy="84045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16" name="Title 1">
            <a:extLst>
              <a:ext uri="{FF2B5EF4-FFF2-40B4-BE49-F238E27FC236}">
                <a16:creationId xmlns:a16="http://schemas.microsoft.com/office/drawing/2014/main" id="{389BF07E-558D-420A-943A-465BCC2275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5260" y="292975"/>
            <a:ext cx="8746864" cy="752706"/>
          </a:xfrm>
        </p:spPr>
        <p:txBody>
          <a:bodyPr anchor="t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1C2AC0F5-4658-E446-BF53-4F4697A36828}"/>
              </a:ext>
            </a:extLst>
          </p:cNvPr>
          <p:cNvCxnSpPr/>
          <p:nvPr userDrawn="1"/>
        </p:nvCxnSpPr>
        <p:spPr>
          <a:xfrm>
            <a:off x="175260" y="6316935"/>
            <a:ext cx="883158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3" name="Rectangle 12">
            <a:extLst>
              <a:ext uri="{FF2B5EF4-FFF2-40B4-BE49-F238E27FC236}">
                <a16:creationId xmlns:a16="http://schemas.microsoft.com/office/drawing/2014/main" id="{1134F7DA-0DF7-A84F-99FF-83F71627BF7E}"/>
              </a:ext>
            </a:extLst>
          </p:cNvPr>
          <p:cNvSpPr>
            <a:spLocks noChangeAspect="1"/>
          </p:cNvSpPr>
          <p:nvPr userDrawn="1"/>
        </p:nvSpPr>
        <p:spPr>
          <a:xfrm>
            <a:off x="142200" y="249101"/>
            <a:ext cx="8831579" cy="84045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05070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219" y="2228003"/>
            <a:ext cx="3593500" cy="576262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2" y="2926051"/>
            <a:ext cx="3899527" cy="293499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69308" y="2228003"/>
            <a:ext cx="3601635" cy="576262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282" y="2926051"/>
            <a:ext cx="3907662" cy="293499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5559327" y="5956136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81192" y="5951810"/>
            <a:ext cx="4870585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Copyright © 2020 Prime Lessons (primelessons.org) CC-BY-NC-SA.  (Last edit: 1/9/2020)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800476" y="5956136"/>
            <a:ext cx="770468" cy="365125"/>
          </a:xfrm>
          <a:prstGeom prst="rect">
            <a:avLst/>
          </a:prstGeom>
        </p:spPr>
        <p:txBody>
          <a:bodyPr/>
          <a:lstStyle/>
          <a:p>
            <a:fld id="{BBD74847-7BE4-4E4D-8159-51DF7B93C616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E7E6853-34E8-4052-808F-422B5860D591}"/>
              </a:ext>
            </a:extLst>
          </p:cNvPr>
          <p:cNvSpPr>
            <a:spLocks noChangeAspect="1"/>
          </p:cNvSpPr>
          <p:nvPr/>
        </p:nvSpPr>
        <p:spPr>
          <a:xfrm>
            <a:off x="142200" y="249101"/>
            <a:ext cx="8831579" cy="84045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15" name="Title 1">
            <a:extLst>
              <a:ext uri="{FF2B5EF4-FFF2-40B4-BE49-F238E27FC236}">
                <a16:creationId xmlns:a16="http://schemas.microsoft.com/office/drawing/2014/main" id="{0EFA1566-CE68-450F-950A-CED460092E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5260" y="292975"/>
            <a:ext cx="8746864" cy="752706"/>
          </a:xfrm>
        </p:spPr>
        <p:txBody>
          <a:bodyPr anchor="t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6536805-1FD7-0549-BD43-BB1EB7759213}"/>
              </a:ext>
            </a:extLst>
          </p:cNvPr>
          <p:cNvSpPr>
            <a:spLocks noChangeAspect="1"/>
          </p:cNvSpPr>
          <p:nvPr userDrawn="1"/>
        </p:nvSpPr>
        <p:spPr>
          <a:xfrm>
            <a:off x="142200" y="249101"/>
            <a:ext cx="8831579" cy="84045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65369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42632993-FC7F-42E0-9D01-6C58965FB8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8409" y="6266485"/>
            <a:ext cx="4870585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Copyright © 2020 Prime Lessons (primelessons.org) CC-BY-NC-SA.  (Last edit: 1/9/2020)</a:t>
            </a:r>
            <a:endParaRPr lang="en-US" dirty="0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57B8D68D-165F-4007-99ED-9807B7E8CB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236372" y="6280641"/>
            <a:ext cx="770468" cy="365125"/>
          </a:xfrm>
          <a:prstGeom prst="rect">
            <a:avLst/>
          </a:prstGeom>
        </p:spPr>
        <p:txBody>
          <a:bodyPr/>
          <a:lstStyle/>
          <a:p>
            <a:fld id="{BBD74847-7BE4-4E4D-8159-51DF7B93C616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72068E05-BA91-41C0-82CA-8F2AD35C67E8}"/>
              </a:ext>
            </a:extLst>
          </p:cNvPr>
          <p:cNvCxnSpPr/>
          <p:nvPr/>
        </p:nvCxnSpPr>
        <p:spPr>
          <a:xfrm>
            <a:off x="175260" y="6316935"/>
            <a:ext cx="883158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3" name="Rectangle 12">
            <a:extLst>
              <a:ext uri="{FF2B5EF4-FFF2-40B4-BE49-F238E27FC236}">
                <a16:creationId xmlns:a16="http://schemas.microsoft.com/office/drawing/2014/main" id="{B2971BF8-D77B-4814-931D-48F5EB38C3C1}"/>
              </a:ext>
            </a:extLst>
          </p:cNvPr>
          <p:cNvSpPr>
            <a:spLocks noChangeAspect="1"/>
          </p:cNvSpPr>
          <p:nvPr/>
        </p:nvSpPr>
        <p:spPr>
          <a:xfrm>
            <a:off x="142200" y="249101"/>
            <a:ext cx="8831579" cy="84045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14" name="Title 1">
            <a:extLst>
              <a:ext uri="{FF2B5EF4-FFF2-40B4-BE49-F238E27FC236}">
                <a16:creationId xmlns:a16="http://schemas.microsoft.com/office/drawing/2014/main" id="{37D59584-71E8-443A-AF13-6C99AD6082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5260" y="292975"/>
            <a:ext cx="8746864" cy="752706"/>
          </a:xfrm>
        </p:spPr>
        <p:txBody>
          <a:bodyPr anchor="t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9794371D-FA4A-8B4F-9484-AC3D19865475}"/>
              </a:ext>
            </a:extLst>
          </p:cNvPr>
          <p:cNvCxnSpPr/>
          <p:nvPr userDrawn="1"/>
        </p:nvCxnSpPr>
        <p:spPr>
          <a:xfrm>
            <a:off x="175260" y="6316935"/>
            <a:ext cx="883158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Rectangle 10">
            <a:extLst>
              <a:ext uri="{FF2B5EF4-FFF2-40B4-BE49-F238E27FC236}">
                <a16:creationId xmlns:a16="http://schemas.microsoft.com/office/drawing/2014/main" id="{055158E7-8844-5F48-ADE7-CAE72259E8D7}"/>
              </a:ext>
            </a:extLst>
          </p:cNvPr>
          <p:cNvSpPr>
            <a:spLocks noChangeAspect="1"/>
          </p:cNvSpPr>
          <p:nvPr userDrawn="1"/>
        </p:nvSpPr>
        <p:spPr>
          <a:xfrm>
            <a:off x="142200" y="249101"/>
            <a:ext cx="8831579" cy="84045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879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8DE18750-3B08-429F-A276-D977DF7F7295}"/>
              </a:ext>
            </a:extLst>
          </p:cNvPr>
          <p:cNvSpPr>
            <a:spLocks noChangeAspect="1"/>
          </p:cNvSpPr>
          <p:nvPr/>
        </p:nvSpPr>
        <p:spPr>
          <a:xfrm>
            <a:off x="142200" y="249101"/>
            <a:ext cx="8831579" cy="84045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09B12976-4243-42C3-AD82-8647817437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5260" y="292975"/>
            <a:ext cx="8746864" cy="752706"/>
          </a:xfrm>
        </p:spPr>
        <p:txBody>
          <a:bodyPr anchor="t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AB5BF95A-3885-4491-876B-4C99D444A8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236372" y="6280641"/>
            <a:ext cx="770468" cy="365125"/>
          </a:xfrm>
          <a:prstGeom prst="rect">
            <a:avLst/>
          </a:prstGeom>
        </p:spPr>
        <p:txBody>
          <a:bodyPr/>
          <a:lstStyle/>
          <a:p>
            <a:fld id="{BBD74847-7BE4-4E4D-8159-51DF7B93C616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A625C0E0-87AD-4A9A-8CC2-D51E549C54AC}"/>
              </a:ext>
            </a:extLst>
          </p:cNvPr>
          <p:cNvCxnSpPr/>
          <p:nvPr/>
        </p:nvCxnSpPr>
        <p:spPr>
          <a:xfrm>
            <a:off x="175260" y="6316935"/>
            <a:ext cx="883158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2" name="Footer Placeholder 4">
            <a:extLst>
              <a:ext uri="{FF2B5EF4-FFF2-40B4-BE49-F238E27FC236}">
                <a16:creationId xmlns:a16="http://schemas.microsoft.com/office/drawing/2014/main" id="{957F6DEB-B3FE-4632-A871-23BAA7FEAD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8409" y="6266485"/>
            <a:ext cx="4870585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Copyright © 2020 Prime Lessons (primelessons.org) CC-BY-NC-SA.  (Last edit: 1/9/2020)</a:t>
            </a:r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5036B46-578E-3D4B-998E-29073A378352}"/>
              </a:ext>
            </a:extLst>
          </p:cNvPr>
          <p:cNvSpPr>
            <a:spLocks noChangeAspect="1"/>
          </p:cNvSpPr>
          <p:nvPr userDrawn="1"/>
        </p:nvSpPr>
        <p:spPr>
          <a:xfrm>
            <a:off x="142200" y="249101"/>
            <a:ext cx="8831579" cy="84045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15838086-E0E8-F84D-BE9C-BF6079416CDA}"/>
              </a:ext>
            </a:extLst>
          </p:cNvPr>
          <p:cNvCxnSpPr/>
          <p:nvPr userDrawn="1"/>
        </p:nvCxnSpPr>
        <p:spPr>
          <a:xfrm>
            <a:off x="175260" y="6316935"/>
            <a:ext cx="883158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955838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52646" y="5141973"/>
            <a:ext cx="8238707" cy="127470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352" y="5262296"/>
            <a:ext cx="3536625" cy="689514"/>
          </a:xfrm>
        </p:spPr>
        <p:txBody>
          <a:bodyPr anchor="ctr"/>
          <a:lstStyle>
            <a:lvl1pPr algn="l">
              <a:defRPr sz="2000" b="0"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6399" y="601200"/>
            <a:ext cx="8240400" cy="4204800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305617" y="5262295"/>
            <a:ext cx="4265327" cy="689515"/>
          </a:xfrm>
        </p:spPr>
        <p:txBody>
          <a:bodyPr anchor="ctr">
            <a:normAutofit/>
          </a:bodyPr>
          <a:lstStyle>
            <a:lvl1pPr marL="0" indent="0" algn="r">
              <a:buNone/>
              <a:defRPr sz="1100">
                <a:solidFill>
                  <a:schemeClr val="bg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559327" y="5956136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81192" y="5951810"/>
            <a:ext cx="4870585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Copyright © 2020 Prime Lessons (primelessons.org) CC-BY-NC-SA.  (Last edit: 1/9/2020)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00476" y="5956136"/>
            <a:ext cx="770468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BD74847-7BE4-4E4D-8159-51DF7B93C6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50776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4693389"/>
            <a:ext cx="7989752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8093" y="599725"/>
            <a:ext cx="8238706" cy="3557252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6"/>
            <a:ext cx="7989752" cy="598671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559327" y="5956136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81192" y="5951810"/>
            <a:ext cx="4870585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Copyright © 2020 Prime Lessons (primelessons.org) CC-BY-NC-SA.  (Last edit: 1/9/2020)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00476" y="5956136"/>
            <a:ext cx="770468" cy="365125"/>
          </a:xfrm>
          <a:prstGeom prst="rect">
            <a:avLst/>
          </a:prstGeom>
        </p:spPr>
        <p:txBody>
          <a:bodyPr/>
          <a:lstStyle/>
          <a:p>
            <a:fld id="{BBD74847-7BE4-4E4D-8159-51DF7B93C6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83499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3289" y="270616"/>
            <a:ext cx="8834991" cy="69757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3289" y="1059264"/>
            <a:ext cx="8834991" cy="4823824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143290" y="111873"/>
            <a:ext cx="2926080" cy="108000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6052201" y="111873"/>
            <a:ext cx="2926080" cy="108000"/>
          </a:xfrm>
          <a:prstGeom prst="rect">
            <a:avLst/>
          </a:prstGeom>
          <a:solidFill>
            <a:srgbClr val="0EAE9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3097745" y="111873"/>
            <a:ext cx="2926080" cy="108000"/>
          </a:xfrm>
          <a:prstGeom prst="rect">
            <a:avLst/>
          </a:prstGeom>
          <a:solidFill>
            <a:srgbClr val="FFD5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Footer Placeholder 4">
            <a:extLst>
              <a:ext uri="{FF2B5EF4-FFF2-40B4-BE49-F238E27FC236}">
                <a16:creationId xmlns:a16="http://schemas.microsoft.com/office/drawing/2014/main" id="{9010EC07-0A4A-4C6A-950D-55707B6C7FA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8409" y="6266485"/>
            <a:ext cx="7599835" cy="365125"/>
          </a:xfrm>
          <a:prstGeom prst="rect">
            <a:avLst/>
          </a:prstGeom>
        </p:spPr>
        <p:txBody>
          <a:bodyPr/>
          <a:lstStyle>
            <a:lvl1pPr>
              <a:defRPr sz="1400"/>
            </a:lvl1pPr>
          </a:lstStyle>
          <a:p>
            <a:r>
              <a:rPr lang="en-US"/>
              <a:t>Copyright © 2020 Prime Lessons (primelessons.org) CC-BY-NC-SA.  (Last edit: 1/9/2020)</a:t>
            </a:r>
            <a:endParaRPr lang="en-US" dirty="0"/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4C4CC031-9FAD-457B-A616-9F45DA2DE9A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236372" y="6280641"/>
            <a:ext cx="770468" cy="365125"/>
          </a:xfrm>
          <a:prstGeom prst="rect">
            <a:avLst/>
          </a:prstGeom>
        </p:spPr>
        <p:txBody>
          <a:bodyPr/>
          <a:lstStyle>
            <a:lvl1pPr>
              <a:defRPr sz="1400"/>
            </a:lvl1pPr>
          </a:lstStyle>
          <a:p>
            <a:fld id="{BBD74847-7BE4-4E4D-8159-51DF7B93C616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6AF90A68-628C-4E8F-BCF5-404070DD47EC}"/>
              </a:ext>
            </a:extLst>
          </p:cNvPr>
          <p:cNvCxnSpPr/>
          <p:nvPr/>
        </p:nvCxnSpPr>
        <p:spPr>
          <a:xfrm>
            <a:off x="175260" y="6316935"/>
            <a:ext cx="883158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EB870C44-942F-C445-9179-07D08E1744B4}"/>
              </a:ext>
            </a:extLst>
          </p:cNvPr>
          <p:cNvCxnSpPr/>
          <p:nvPr userDrawn="1"/>
        </p:nvCxnSpPr>
        <p:spPr>
          <a:xfrm>
            <a:off x="175260" y="6316935"/>
            <a:ext cx="883158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349747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4" r:id="rId1"/>
    <p:sldLayoutId id="2147483775" r:id="rId2"/>
    <p:sldLayoutId id="2147483776" r:id="rId3"/>
    <p:sldLayoutId id="2147483777" r:id="rId4"/>
    <p:sldLayoutId id="2147483778" r:id="rId5"/>
    <p:sldLayoutId id="2147483779" r:id="rId6"/>
    <p:sldLayoutId id="2147483780" r:id="rId7"/>
    <p:sldLayoutId id="2147483781" r:id="rId8"/>
    <p:sldLayoutId id="2147483782" r:id="rId9"/>
    <p:sldLayoutId id="2147483783" r:id="rId10"/>
    <p:sldLayoutId id="2147483784" r:id="rId11"/>
    <p:sldLayoutId id="2147483765" r:id="rId12"/>
    <p:sldLayoutId id="2147483766" r:id="rId13"/>
    <p:sldLayoutId id="2147483767" r:id="rId14"/>
    <p:sldLayoutId id="2147483768" r:id="rId15"/>
  </p:sldLayoutIdLst>
  <p:hf hdr="0" dt="0"/>
  <p:txStyles>
    <p:titleStyle>
      <a:lvl1pPr algn="l" defTabSz="457200" rtl="0" eaLnBrk="1" latinLnBrk="0" hangingPunct="1">
        <a:spcBef>
          <a:spcPct val="0"/>
        </a:spcBef>
        <a:buNone/>
        <a:defRPr sz="2800" b="0" kern="1200" cap="all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charset="2"/>
        <a:buChar char="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charset="2"/>
        <a:buChar char=""/>
        <a:defRPr sz="1600" kern="1200">
          <a:solidFill>
            <a:schemeClr val="tx2"/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charset="2"/>
        <a:buChar char=""/>
        <a:defRPr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charset="2"/>
        <a:buChar char=""/>
        <a:defRPr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charset="2"/>
        <a:buChar char=""/>
        <a:defRPr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charset="2"/>
        <a:buChar char="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charset="2"/>
        <a:buChar char="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charset="2"/>
        <a:buChar char="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creativecommons.org/licenses/by-nc-sa/4.0/" TargetMode="External"/><Relationship Id="rId2" Type="http://schemas.openxmlformats.org/officeDocument/2006/relationships/hyperlink" Target="http://www.primelessons.org/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6BC3E9-07DB-4552-A942-72E53C7F1D7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2072" y="3124200"/>
            <a:ext cx="8528356" cy="752421"/>
          </a:xfrm>
        </p:spPr>
        <p:txBody>
          <a:bodyPr/>
          <a:lstStyle/>
          <a:p>
            <a:r>
              <a:rPr lang="ro-RO" dirty="0"/>
              <a:t>Block-ul </a:t>
            </a:r>
            <a:r>
              <a:rPr lang="en-US" dirty="0"/>
              <a:t>IF Then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11BF9D1-6614-46BD-A5B9-F242E4ED391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BY SANJAY AND ARVIND SESHAN</a:t>
            </a:r>
          </a:p>
        </p:txBody>
      </p:sp>
    </p:spTree>
    <p:extLst>
      <p:ext uri="{BB962C8B-B14F-4D97-AF65-F5344CB8AC3E}">
        <p14:creationId xmlns:p14="http://schemas.microsoft.com/office/powerpoint/2010/main" val="40918144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 dirty="0"/>
              <a:t>Obiectivele lecției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5088" y="1140007"/>
            <a:ext cx="8831580" cy="2409220"/>
          </a:xfrm>
        </p:spPr>
        <p:txBody>
          <a:bodyPr/>
          <a:lstStyle/>
          <a:p>
            <a:r>
              <a:rPr lang="ro-RO" dirty="0"/>
              <a:t>Învățăm cum putem face robotul să decidă ce să facă între diferite decizii </a:t>
            </a:r>
            <a:endParaRPr lang="en-US" dirty="0"/>
          </a:p>
          <a:p>
            <a:r>
              <a:rPr lang="ro-RO" dirty="0"/>
              <a:t>Învățăm cum să utilizăm block-ul IF/THEN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2020 Prime Lessons (primelessons.org) CC-BY-NC-SA.  (Last edit: 1/9/2020)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D64AAE4-28AB-4B08-8A92-91AD24C926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74847-7BE4-4E4D-8159-51DF7B93C616}" type="slidenum">
              <a:rPr lang="en-US" smtClean="0"/>
              <a:t>2</a:t>
            </a:fld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C8C6C76F-8A45-4E0B-AFBF-E9084EBA6021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clrChange>
              <a:clrFrom>
                <a:srgbClr val="FBFBFB"/>
              </a:clrFrom>
              <a:clrTo>
                <a:srgbClr val="FBFBFB">
                  <a:alpha val="0"/>
                </a:srgbClr>
              </a:clrTo>
            </a:clrChange>
          </a:blip>
          <a:srcRect t="1012" r="48947" b="27244"/>
          <a:stretch/>
        </p:blipFill>
        <p:spPr>
          <a:xfrm>
            <a:off x="7008702" y="4661404"/>
            <a:ext cx="1913422" cy="14074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50853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A3DFAF-A684-4430-96DD-0272D6E426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 dirty="0"/>
              <a:t>Block-urile </a:t>
            </a:r>
            <a:r>
              <a:rPr lang="en-US" dirty="0"/>
              <a:t>If Then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45B322-4A52-46AA-8325-CC94EF0D1E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5088" y="1140006"/>
            <a:ext cx="8831580" cy="2728109"/>
          </a:xfrm>
        </p:spPr>
        <p:txBody>
          <a:bodyPr>
            <a:normAutofit/>
          </a:bodyPr>
          <a:lstStyle/>
          <a:p>
            <a:r>
              <a:rPr lang="ro-RO" dirty="0"/>
              <a:t>Să întrebăm robotul și să-l programăm să facă lucruri diferite în funcție de răspuns</a:t>
            </a:r>
            <a:r>
              <a:rPr lang="en-US" dirty="0"/>
              <a:t>  </a:t>
            </a:r>
          </a:p>
          <a:p>
            <a:r>
              <a:rPr lang="ro-RO" dirty="0"/>
              <a:t>Robotul vede o linie</a:t>
            </a:r>
            <a:r>
              <a:rPr lang="en-US" dirty="0"/>
              <a:t>? </a:t>
            </a:r>
            <a:r>
              <a:rPr lang="ro-RO" dirty="0"/>
              <a:t>Sau</a:t>
            </a:r>
            <a:r>
              <a:rPr lang="en-US" dirty="0"/>
              <a:t> n</a:t>
            </a:r>
            <a:r>
              <a:rPr lang="ro-RO" dirty="0"/>
              <a:t>u</a:t>
            </a:r>
            <a:r>
              <a:rPr lang="en-US" dirty="0"/>
              <a:t>? </a:t>
            </a:r>
          </a:p>
          <a:p>
            <a:pPr lvl="1"/>
            <a:r>
              <a:rPr lang="ro-RO" dirty="0"/>
              <a:t>Robotul este aproape de un perete</a:t>
            </a:r>
            <a:r>
              <a:rPr lang="en-US" dirty="0"/>
              <a:t>? </a:t>
            </a:r>
            <a:r>
              <a:rPr lang="ro-RO" dirty="0"/>
              <a:t>Sau nu</a:t>
            </a:r>
            <a:r>
              <a:rPr lang="en-US" dirty="0"/>
              <a:t>?</a:t>
            </a:r>
          </a:p>
          <a:p>
            <a:r>
              <a:rPr lang="ro-RO" dirty="0"/>
              <a:t>Este o întrebare ca da/nu 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143C30F-5C3B-4D40-B83F-EDE97F88B0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2020 Prime Lessons (primelessons.org) CC-BY-NC-SA.  (Last edit: 1/9/2020)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2F46F1A-0070-4B1A-8974-7FA1B1E64C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74847-7BE4-4E4D-8159-51DF7B93C616}" type="slidenum">
              <a:rPr lang="en-US" smtClean="0"/>
              <a:t>3</a:t>
            </a:fld>
            <a:endParaRPr lang="en-US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C8645777-E747-4915-8A4B-58F48B33FE1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07324" y="3708492"/>
            <a:ext cx="3657600" cy="19145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38830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40B313-00BE-4EF0-B284-897046045B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o-RO" dirty="0"/>
              <a:t>provocarea</a:t>
            </a:r>
            <a:r>
              <a:rPr lang="en-US" dirty="0"/>
              <a:t>: </a:t>
            </a:r>
            <a:r>
              <a:rPr lang="ro-RO" dirty="0"/>
              <a:t>fericit sau nefericit?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6F7CD3-BACF-4041-8035-C348127F59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5088" y="1140006"/>
            <a:ext cx="6082083" cy="5082601"/>
          </a:xfrm>
        </p:spPr>
        <p:txBody>
          <a:bodyPr>
            <a:normAutofit/>
          </a:bodyPr>
          <a:lstStyle/>
          <a:p>
            <a:r>
              <a:rPr lang="ro-RO" dirty="0"/>
              <a:t>Scrie un</a:t>
            </a:r>
            <a:r>
              <a:rPr lang="en-US" dirty="0"/>
              <a:t> program </a:t>
            </a:r>
            <a:r>
              <a:rPr lang="ro-RO" dirty="0"/>
              <a:t>care să schimbe </a:t>
            </a:r>
            <a:r>
              <a:rPr lang="en-US" dirty="0"/>
              <a:t>display</a:t>
            </a:r>
            <a:r>
              <a:rPr lang="ro-RO" dirty="0"/>
              <a:t>-ul pe baza răspunsului dacă senzorul de atingere este apăsat sau nu</a:t>
            </a:r>
            <a:r>
              <a:rPr lang="en-US" dirty="0"/>
              <a:t>  </a:t>
            </a:r>
          </a:p>
          <a:p>
            <a:r>
              <a:rPr lang="ro-RO" dirty="0"/>
              <a:t>Dacă este apăsat</a:t>
            </a:r>
            <a:r>
              <a:rPr lang="en-US" dirty="0"/>
              <a:t>, SPIKE Prime </a:t>
            </a:r>
            <a:r>
              <a:rPr lang="ro-RO" dirty="0"/>
              <a:t>este fericit</a:t>
            </a:r>
            <a:r>
              <a:rPr lang="en-US" dirty="0"/>
              <a:t>. Display</a:t>
            </a:r>
            <a:r>
              <a:rPr lang="ro-RO" dirty="0"/>
              <a:t>-ul afișează un zâmbet pe Matricea </a:t>
            </a:r>
            <a:r>
              <a:rPr lang="en-US" dirty="0"/>
              <a:t>LED.  </a:t>
            </a:r>
          </a:p>
          <a:p>
            <a:r>
              <a:rPr lang="ro-RO" dirty="0"/>
              <a:t>Dacă nu este apăsat</a:t>
            </a:r>
            <a:r>
              <a:rPr lang="en-US" dirty="0"/>
              <a:t>, SPIKE Prime </a:t>
            </a:r>
            <a:r>
              <a:rPr lang="ro-RO" dirty="0"/>
              <a:t>este nefericit</a:t>
            </a:r>
            <a:r>
              <a:rPr lang="en-US" dirty="0"/>
              <a:t>!  Display</a:t>
            </a:r>
            <a:r>
              <a:rPr lang="ro-RO" dirty="0"/>
              <a:t>-ul afișează o față tristă</a:t>
            </a:r>
            <a:r>
              <a:rPr lang="en-US" dirty="0"/>
              <a:t>.</a:t>
            </a:r>
          </a:p>
          <a:p>
            <a:r>
              <a:rPr lang="ro-RO" dirty="0"/>
              <a:t>Trebuie să folosești block-ul </a:t>
            </a:r>
            <a:r>
              <a:rPr lang="en-US" dirty="0"/>
              <a:t>Light Block, </a:t>
            </a:r>
            <a:r>
              <a:rPr lang="ro-RO" dirty="0"/>
              <a:t>block-ul R</a:t>
            </a:r>
            <a:r>
              <a:rPr lang="en-US" dirty="0" err="1"/>
              <a:t>epeat</a:t>
            </a:r>
            <a:r>
              <a:rPr lang="en-US" dirty="0"/>
              <a:t>, </a:t>
            </a:r>
            <a:r>
              <a:rPr lang="ro-RO" dirty="0"/>
              <a:t>și block-ul </a:t>
            </a:r>
            <a:r>
              <a:rPr lang="en-US" dirty="0"/>
              <a:t>If-Else</a:t>
            </a:r>
          </a:p>
          <a:p>
            <a:r>
              <a:rPr lang="ro-RO" dirty="0"/>
              <a:t>Este nevoie să  customizezi block-ul</a:t>
            </a:r>
            <a:r>
              <a:rPr lang="en-US" dirty="0"/>
              <a:t> Light Block </a:t>
            </a:r>
            <a:r>
              <a:rPr lang="ro-RO" dirty="0"/>
              <a:t>pentru a creea o față tristă</a:t>
            </a:r>
            <a:endParaRPr lang="en-US" dirty="0"/>
          </a:p>
          <a:p>
            <a:endParaRPr lang="en-US" dirty="0"/>
          </a:p>
          <a:p>
            <a:r>
              <a:rPr lang="en-US" dirty="0" err="1"/>
              <a:t>Extensi</a:t>
            </a:r>
            <a:r>
              <a:rPr lang="ro-RO" dirty="0"/>
              <a:t>ii</a:t>
            </a:r>
            <a:r>
              <a:rPr lang="en-US" dirty="0"/>
              <a:t>: </a:t>
            </a:r>
            <a:r>
              <a:rPr lang="en-US" dirty="0" err="1"/>
              <a:t>Combin</a:t>
            </a:r>
            <a:r>
              <a:rPr lang="ro-RO" dirty="0"/>
              <a:t>ă ceea ce știi și vezi dacă poți adăuga o față fericită atunci când senzorul de atingere este apăsat și afișează o față tristă când senzorul atingere este eliberat</a:t>
            </a:r>
            <a:r>
              <a:rPr lang="en-US" dirty="0"/>
              <a:t>. </a:t>
            </a:r>
            <a:r>
              <a:rPr lang="ro-RO" dirty="0"/>
              <a:t> Trebuie să adaugi sunete adaptate</a:t>
            </a:r>
            <a:r>
              <a:rPr lang="en-US" dirty="0"/>
              <a:t>.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BA5034C-2474-45E9-A9ED-1874AF3159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2020 Prime Lessons (primelessons.org) CC-BY-NC-SA.  (Last edit: 1/9/2020)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D28C948-94D6-4639-8565-B615F16868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74847-7BE4-4E4D-8159-51DF7B93C616}" type="slidenum">
              <a:rPr lang="en-US" smtClean="0"/>
              <a:t>4</a:t>
            </a:fld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4FF8E3F1-6A4D-4CAC-8510-5C0CF2E453B5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883"/>
          <a:stretch/>
        </p:blipFill>
        <p:spPr>
          <a:xfrm>
            <a:off x="6580087" y="2451640"/>
            <a:ext cx="2041519" cy="19787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80679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130E35A0-52A7-4DC7-9038-E4DF55FB64A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61955" y="1285776"/>
            <a:ext cx="4610100" cy="386715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4C4D4B14-C813-431E-9543-47897F3926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 dirty="0"/>
              <a:t>Soluția provocării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0C0B6A-3CBB-41D1-AC98-F9AA0B6050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45154" y="3057540"/>
            <a:ext cx="4610099" cy="60216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o-RO" sz="1600" dirty="0"/>
              <a:t>Când senzorul de atingere este apăsat tare, Matricea </a:t>
            </a:r>
            <a:r>
              <a:rPr lang="en-US" sz="1600" dirty="0"/>
              <a:t>LED </a:t>
            </a:r>
            <a:r>
              <a:rPr lang="ro-RO" sz="1600" dirty="0"/>
              <a:t>va arăta un zâmbet</a:t>
            </a:r>
            <a:endParaRPr lang="en-US" sz="16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693F7AD-2CE3-4EFD-BC79-FE15A5A219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2020 Prime Lessons (primelessons.org) CC-BY-NC-SA.  (Last edit: 1/9/2020)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30CF93E-CB54-4D4C-9082-5178017C7C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74847-7BE4-4E4D-8159-51DF7B93C616}" type="slidenum">
              <a:rPr lang="en-US" smtClean="0"/>
              <a:t>5</a:t>
            </a:fld>
            <a:endParaRPr lang="en-US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5F664152-027D-4339-8847-0BD2FA260594}"/>
              </a:ext>
            </a:extLst>
          </p:cNvPr>
          <p:cNvSpPr txBox="1">
            <a:spLocks/>
          </p:cNvSpPr>
          <p:nvPr/>
        </p:nvSpPr>
        <p:spPr>
          <a:xfrm>
            <a:off x="4160917" y="3945831"/>
            <a:ext cx="4543812" cy="602167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306000" indent="-30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charset="2"/>
              <a:buChar char="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30000" indent="-30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charset="2"/>
              <a:buChar char="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00000" indent="-270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charset="2"/>
              <a:buChar char="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24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charset="2"/>
              <a:buChar char="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60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charset="2"/>
              <a:buChar char="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9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charset="2"/>
              <a:buChar char="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2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charset="2"/>
              <a:buChar char="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5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charset="2"/>
              <a:buChar char="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8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 2" charset="2"/>
              <a:buNone/>
            </a:pPr>
            <a:r>
              <a:rPr lang="ro-RO" sz="1600" dirty="0"/>
              <a:t>Când senzorul de atingere este eliberat, Matricea </a:t>
            </a:r>
            <a:r>
              <a:rPr lang="en-US" sz="1600" dirty="0"/>
              <a:t>LED </a:t>
            </a:r>
            <a:r>
              <a:rPr lang="ro-RO" sz="1600" dirty="0"/>
              <a:t>arată ofață tristă</a:t>
            </a:r>
            <a:endParaRPr lang="en-US" sz="1600" dirty="0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2FF9ECC8-39C2-4B6C-AC00-7A44C9B0208F}"/>
              </a:ext>
            </a:extLst>
          </p:cNvPr>
          <p:cNvSpPr txBox="1">
            <a:spLocks/>
          </p:cNvSpPr>
          <p:nvPr/>
        </p:nvSpPr>
        <p:spPr>
          <a:xfrm>
            <a:off x="4110685" y="2104249"/>
            <a:ext cx="4022276" cy="602167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306000" indent="-30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charset="2"/>
              <a:buChar char="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30000" indent="-30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charset="2"/>
              <a:buChar char="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00000" indent="-270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charset="2"/>
              <a:buChar char="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24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charset="2"/>
              <a:buChar char="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60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charset="2"/>
              <a:buChar char="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9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charset="2"/>
              <a:buChar char="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2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charset="2"/>
              <a:buChar char="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5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charset="2"/>
              <a:buChar char="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8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 2" charset="2"/>
              <a:buNone/>
            </a:pPr>
            <a:r>
              <a:rPr lang="ro-RO" sz="1600" dirty="0"/>
              <a:t>Rulează codul la infinit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106873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167F55-DC3B-4F52-9A39-E51E6D2CF8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 dirty="0"/>
              <a:t>Să</a:t>
            </a:r>
            <a:r>
              <a:rPr lang="en-US" dirty="0"/>
              <a:t> </a:t>
            </a:r>
            <a:r>
              <a:rPr lang="en-US" dirty="0" err="1"/>
              <a:t>ducem</a:t>
            </a:r>
            <a:r>
              <a:rPr lang="en-US" dirty="0"/>
              <a:t> </a:t>
            </a:r>
            <a:r>
              <a:rPr lang="en-US" dirty="0" err="1"/>
              <a:t>mai</a:t>
            </a:r>
            <a:r>
              <a:rPr lang="en-US" dirty="0"/>
              <a:t> </a:t>
            </a:r>
            <a:r>
              <a:rPr lang="en-US" dirty="0" err="1"/>
              <a:t>departe</a:t>
            </a:r>
            <a:r>
              <a:rPr lang="en-US" dirty="0"/>
              <a:t> </a:t>
            </a:r>
            <a:r>
              <a:rPr lang="en-US" dirty="0" err="1"/>
              <a:t>programarea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57D62A-127E-4FD8-93A4-69DBD33C9C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5088" y="1140006"/>
            <a:ext cx="5302436" cy="5082601"/>
          </a:xfrm>
        </p:spPr>
        <p:txBody>
          <a:bodyPr/>
          <a:lstStyle/>
          <a:p>
            <a:r>
              <a:rPr lang="ro-RO" dirty="0"/>
              <a:t>Comanda IF/THEN poate fi un instrument foarte puternic pentru crearea de programe mai complexe</a:t>
            </a:r>
            <a:endParaRPr lang="en-US" dirty="0"/>
          </a:p>
          <a:p>
            <a:r>
              <a:rPr lang="ro-RO" dirty="0"/>
              <a:t>Gândește-te la situațiile în care tu vrei să utilizezi comanda în interiorul altei comenzi de același tip 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E9D60D8-A30C-4912-8AB2-733B7B5864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2020 Prime Lessons (primelessons.org) CC-BY-NC-SA.  (Last edit: 1/9/2020)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C2DCDD8-7C8C-4524-B2F5-3B32A8C9BA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74847-7BE4-4E4D-8159-51DF7B93C616}" type="slidenum">
              <a:rPr lang="en-US" smtClean="0"/>
              <a:t>6</a:t>
            </a:fld>
            <a:endParaRPr lang="en-US"/>
          </a:p>
        </p:txBody>
      </p:sp>
      <p:pic>
        <p:nvPicPr>
          <p:cNvPr id="1028" name="Picture 4" descr="Image result for if then">
            <a:extLst>
              <a:ext uri="{FF2B5EF4-FFF2-40B4-BE49-F238E27FC236}">
                <a16:creationId xmlns:a16="http://schemas.microsoft.com/office/drawing/2014/main" id="{031D98B3-F5F2-4A39-A302-101F09BE1BA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08234" y="1828800"/>
            <a:ext cx="2838501" cy="35739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946314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CREDITS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17983"/>
            <a:ext cx="8245474" cy="1145345"/>
          </a:xfrm>
        </p:spPr>
        <p:txBody>
          <a:bodyPr>
            <a:normAutofit fontScale="92500" lnSpcReduction="20000"/>
          </a:bodyPr>
          <a:lstStyle/>
          <a:p>
            <a:r>
              <a:rPr lang="ro-RO" sz="1600" dirty="0"/>
              <a:t>Această lecție de SPIKE Prime a fost realizată de </a:t>
            </a:r>
            <a:r>
              <a:rPr lang="en-US" sz="1600" dirty="0"/>
              <a:t>Sanjay </a:t>
            </a:r>
            <a:r>
              <a:rPr lang="en-US" sz="1600" dirty="0" err="1"/>
              <a:t>Seshan</a:t>
            </a:r>
            <a:r>
              <a:rPr lang="en-US" sz="1600" dirty="0"/>
              <a:t> </a:t>
            </a:r>
            <a:r>
              <a:rPr lang="ro-RO" sz="1600" dirty="0"/>
              <a:t>și</a:t>
            </a:r>
            <a:r>
              <a:rPr lang="en-US" sz="1600" dirty="0"/>
              <a:t> Arvind </a:t>
            </a:r>
            <a:r>
              <a:rPr lang="en-US" sz="1600" dirty="0" err="1"/>
              <a:t>Seshan</a:t>
            </a:r>
            <a:r>
              <a:rPr lang="ro-RO" sz="1600" dirty="0"/>
              <a:t>.</a:t>
            </a:r>
          </a:p>
          <a:p>
            <a:r>
              <a:rPr lang="ro-RO" sz="1600" dirty="0"/>
              <a:t>Mai multe lecții sunt disponibile pe </a:t>
            </a:r>
            <a:r>
              <a:rPr lang="en-US" sz="1600" dirty="0">
                <a:hlinkClick r:id="rId2"/>
              </a:rPr>
              <a:t>www.primelessons.org</a:t>
            </a:r>
            <a:endParaRPr lang="ro-RO" sz="1600" dirty="0"/>
          </a:p>
          <a:p>
            <a:r>
              <a:rPr lang="ro-RO" sz="1600" dirty="0"/>
              <a:t>Această lecție a fost tradusă în limba romană de echipa de robotică FTC – ROSOPHIA #21455 RO20</a:t>
            </a:r>
            <a:endParaRPr lang="en-US" sz="16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2020 Prime Lessons (primelessons.org) CC-BY-NC-SA.  (Last edit: 1/9/2020)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6739919-47A8-43E0-85A2-F648492C26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74847-7BE4-4E4D-8159-51DF7B93C616}" type="slidenum">
              <a:rPr lang="en-US" smtClean="0"/>
              <a:t>7</a:t>
            </a:fld>
            <a:endParaRPr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575029" y="5862802"/>
            <a:ext cx="7734052" cy="369332"/>
          </a:xfrm>
          <a:prstGeom prst="rect">
            <a:avLst/>
          </a:prstGeom>
          <a:solidFill>
            <a:srgbClr val="F5F5F5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</a:rPr>
              <a:t>                         </a:t>
            </a:r>
            <a:br>
              <a:rPr kumimoji="0" lang="en-US" altLang="en-US" sz="105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</a:b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This work is licensed under a 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3"/>
              </a:rPr>
              <a:t>Creative Commons Attribution-</a:t>
            </a:r>
            <a:r>
              <a:rPr kumimoji="0" lang="en-US" altLang="en-US" sz="1200" b="0" i="0" u="none" strike="noStrike" cap="none" normalizeH="0" baseline="0" dirty="0" err="1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3"/>
              </a:rPr>
              <a:t>NonCommercial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3"/>
              </a:rPr>
              <a:t>-</a:t>
            </a:r>
            <a:r>
              <a:rPr kumimoji="0" lang="en-US" altLang="en-US" sz="1200" b="0" i="0" u="none" strike="noStrike" cap="none" normalizeH="0" baseline="0" dirty="0" err="1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3"/>
              </a:rPr>
              <a:t>ShareAlike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3"/>
              </a:rPr>
              <a:t> 4.0 International License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.</a:t>
            </a:r>
            <a:r>
              <a:rPr kumimoji="0" lang="en-US" altLang="en-US" sz="105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0" lang="en-US" altLang="en-US" sz="1200" b="0" i="0" u="none" strike="noStrike" cap="none" normalizeH="0" baseline="0" dirty="0">
              <a:ln>
                <a:noFill/>
              </a:ln>
              <a:solidFill>
                <a:srgbClr val="4374B7"/>
              </a:solidFill>
              <a:effectLst/>
              <a:latin typeface="Helvetica Neue"/>
            </a:endParaRPr>
          </a:p>
        </p:txBody>
      </p:sp>
      <p:pic>
        <p:nvPicPr>
          <p:cNvPr id="6" name="Picture 5" descr="Creative Commons License">
            <a:hlinkClick r:id="rId3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2510" y="5253616"/>
            <a:ext cx="1479091" cy="52104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92129947"/>
      </p:ext>
    </p:extLst>
  </p:cSld>
  <p:clrMapOvr>
    <a:masterClrMapping/>
  </p:clrMapOvr>
</p:sld>
</file>

<file path=ppt/theme/theme1.xml><?xml version="1.0" encoding="utf-8"?>
<a:theme xmlns:a="http://schemas.openxmlformats.org/drawingml/2006/main" name="Dividend">
  <a:themeElements>
    <a:clrScheme name="Custom 1">
      <a:dk1>
        <a:srgbClr val="000000"/>
      </a:dk1>
      <a:lt1>
        <a:srgbClr val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00000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Dividend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HowtoUse" id="{7DD8E111-BC3A-4444-A06C-BD4DCB2344B2}" vid="{5D8D2880-D206-C442-A283-BCAB763DE85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primelessons</Template>
  <TotalTime>1324</TotalTime>
  <Words>469</Words>
  <Application>Microsoft Office PowerPoint</Application>
  <PresentationFormat>On-screen Show (4:3)</PresentationFormat>
  <Paragraphs>42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Arial</vt:lpstr>
      <vt:lpstr>Calibri</vt:lpstr>
      <vt:lpstr>Gill Sans MT</vt:lpstr>
      <vt:lpstr>Helvetica Neue</vt:lpstr>
      <vt:lpstr>Wingdings 2</vt:lpstr>
      <vt:lpstr>Dividend</vt:lpstr>
      <vt:lpstr>Block-ul IF Then</vt:lpstr>
      <vt:lpstr>Obiectivele lecției</vt:lpstr>
      <vt:lpstr>Block-urile If Then</vt:lpstr>
      <vt:lpstr>provocarea: fericit sau nefericit?</vt:lpstr>
      <vt:lpstr>Soluția provocării</vt:lpstr>
      <vt:lpstr>Să ducem mai departe programarea</vt:lpstr>
      <vt:lpstr>CREDITS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BEGINNER PROGRAMMING LESSON</dc:title>
  <dc:creator>Srinivasan Seshan</dc:creator>
  <cp:lastModifiedBy>Adnim</cp:lastModifiedBy>
  <cp:revision>150</cp:revision>
  <dcterms:created xsi:type="dcterms:W3CDTF">2016-07-04T02:35:12Z</dcterms:created>
  <dcterms:modified xsi:type="dcterms:W3CDTF">2023-08-19T16:48:43Z</dcterms:modified>
</cp:coreProperties>
</file>