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1"/>
  </p:notesMasterIdLst>
  <p:handoutMasterIdLst>
    <p:handoutMasterId r:id="rId12"/>
  </p:handoutMasterIdLst>
  <p:sldIdLst>
    <p:sldId id="275" r:id="rId2"/>
    <p:sldId id="273" r:id="rId3"/>
    <p:sldId id="289" r:id="rId4"/>
    <p:sldId id="262" r:id="rId5"/>
    <p:sldId id="263" r:id="rId6"/>
    <p:sldId id="264" r:id="rId7"/>
    <p:sldId id="265" r:id="rId8"/>
    <p:sldId id="270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7"/>
    <p:restoredTop sz="94613"/>
  </p:normalViewPr>
  <p:slideViewPr>
    <p:cSldViewPr snapToGrid="0" snapToObjects="1">
      <p:cViewPr varScale="1">
        <p:scale>
          <a:sx n="131" d="100"/>
          <a:sy n="131" d="100"/>
        </p:scale>
        <p:origin x="11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E7C3-15EF-3D4E-BBD6-8B736995B7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06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28356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89B58BA0-139D-404E-9C45-81754443DC7F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3506720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1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31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EF0BCB-8A51-4B49-96A2-A056E25F886E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55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11C5D5-BB58-B543-8FE6-BFAA39ED86A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AE7093D-F5A5-6C41-B5EC-886DA3F3725C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30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3FDAB2-FD2F-F741-9B39-67EA71B8B5A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193131D-28C3-9D49-ADFE-4D86FFA031C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8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EE9E27-85CF-C64F-8745-0E14B0DC96A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3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DE2038-7E4A-9F47-8C67-13ACEC1F59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CDF2303-5DAE-AD44-B841-BE430DE9F884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37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8F0900-6363-4E47-9E5D-7DA0109673ED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ABEF4F0-0E64-D14F-8D71-BEE331022B92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79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5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8B84501-4EB1-184D-AC69-0A868036018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2495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TEHNICI DE FIABILITATE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de</a:t>
            </a:r>
            <a:r>
              <a:rPr lang="en-US" dirty="0"/>
              <a:t> SANJAY </a:t>
            </a:r>
            <a:r>
              <a:rPr lang="ro-RO" dirty="0"/>
              <a:t>și</a:t>
            </a:r>
            <a:r>
              <a:rPr lang="en-US" dirty="0"/>
              <a:t> 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Aflați</a:t>
            </a:r>
            <a:r>
              <a:rPr lang="en-US" dirty="0"/>
              <a:t> cum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faceți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fiabil</a:t>
            </a:r>
            <a:endParaRPr lang="en-US" dirty="0"/>
          </a:p>
          <a:p>
            <a:r>
              <a:rPr lang="en-US" dirty="0" err="1"/>
              <a:t>Aflați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problemele</a:t>
            </a:r>
            <a:r>
              <a:rPr lang="en-US" dirty="0"/>
              <a:t> </a:t>
            </a:r>
            <a:r>
              <a:rPr lang="en-US" dirty="0" err="1"/>
              <a:t>comune</a:t>
            </a:r>
            <a:r>
              <a:rPr lang="en-US" dirty="0"/>
              <a:t> cu care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puteți</a:t>
            </a:r>
            <a:r>
              <a:rPr lang="en-US" dirty="0"/>
              <a:t> </a:t>
            </a:r>
            <a:r>
              <a:rPr lang="en-US" dirty="0" err="1"/>
              <a:t>confrunta</a:t>
            </a:r>
            <a:endParaRPr lang="en-US" dirty="0"/>
          </a:p>
          <a:p>
            <a:r>
              <a:rPr lang="en-US" dirty="0" err="1"/>
              <a:t>Aflați</a:t>
            </a:r>
            <a:r>
              <a:rPr lang="en-US" dirty="0"/>
              <a:t>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soluții</a:t>
            </a:r>
            <a:r>
              <a:rPr lang="en-US" dirty="0"/>
              <a:t> </a:t>
            </a:r>
            <a:r>
              <a:rPr lang="en-US" dirty="0" err="1"/>
              <a:t>posibile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C7F7C-D926-41ED-9637-51840EAD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8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16A11-65DE-4858-B333-94DB03339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De ce să discutăm despre fiabilitate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A7A86-C678-49D5-B014-CE918867E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lucrați</a:t>
            </a:r>
            <a:r>
              <a:rPr lang="en-US" dirty="0"/>
              <a:t> la </a:t>
            </a:r>
            <a:r>
              <a:rPr lang="en-US" dirty="0" err="1"/>
              <a:t>lecția</a:t>
            </a:r>
            <a:r>
              <a:rPr lang="en-US" dirty="0"/>
              <a:t> </a:t>
            </a:r>
            <a:r>
              <a:rPr lang="en-US" dirty="0" err="1"/>
              <a:t>Provocări</a:t>
            </a:r>
            <a:r>
              <a:rPr lang="ro-RO" dirty="0"/>
              <a:t> (Challenges)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 </a:t>
            </a:r>
            <a:r>
              <a:rPr lang="en-US" dirty="0" err="1"/>
              <a:t>experimentat</a:t>
            </a:r>
            <a:r>
              <a:rPr lang="en-US" dirty="0"/>
              <a:t> </a:t>
            </a:r>
            <a:r>
              <a:rPr lang="en-US" dirty="0" err="1"/>
              <a:t>frustrare</a:t>
            </a:r>
            <a:r>
              <a:rPr lang="en-US" dirty="0"/>
              <a:t>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nu se </a:t>
            </a:r>
            <a:r>
              <a:rPr lang="en-US" dirty="0" err="1"/>
              <a:t>comporta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același</a:t>
            </a:r>
            <a:r>
              <a:rPr lang="en-US" dirty="0"/>
              <a:t> mod </a:t>
            </a:r>
            <a:r>
              <a:rPr lang="en-US" dirty="0" err="1"/>
              <a:t>sau</a:t>
            </a:r>
            <a:r>
              <a:rPr lang="en-US" dirty="0"/>
              <a:t> nu se </a:t>
            </a:r>
            <a:r>
              <a:rPr lang="en-US" dirty="0" err="1"/>
              <a:t>mișca</a:t>
            </a:r>
            <a:r>
              <a:rPr lang="en-US" dirty="0"/>
              <a:t> </a:t>
            </a:r>
            <a:r>
              <a:rPr lang="en-US" dirty="0" err="1"/>
              <a:t>așa</a:t>
            </a:r>
            <a:r>
              <a:rPr lang="en-US" dirty="0"/>
              <a:t> cum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așteptați</a:t>
            </a:r>
            <a:r>
              <a:rPr lang="en-US" dirty="0"/>
              <a:t>. </a:t>
            </a:r>
          </a:p>
          <a:p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frustrări</a:t>
            </a:r>
            <a:r>
              <a:rPr lang="en-US" dirty="0"/>
              <a:t> sunt </a:t>
            </a:r>
            <a:r>
              <a:rPr lang="en-US" dirty="0" err="1"/>
              <a:t>frecvente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competiții</a:t>
            </a:r>
            <a:r>
              <a:rPr lang="en-US" dirty="0"/>
              <a:t> precum FIRST LEGO League.</a:t>
            </a:r>
          </a:p>
          <a:p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lecție</a:t>
            </a:r>
            <a:r>
              <a:rPr lang="en-US" dirty="0"/>
              <a:t> </a:t>
            </a:r>
            <a:r>
              <a:rPr lang="en-US" dirty="0" err="1"/>
              <a:t>prezintă</a:t>
            </a:r>
            <a:r>
              <a:rPr lang="en-US" dirty="0"/>
              <a:t> </a:t>
            </a:r>
            <a:r>
              <a:rPr lang="en-US" dirty="0" err="1"/>
              <a:t>problemele</a:t>
            </a:r>
            <a:r>
              <a:rPr lang="en-US" dirty="0"/>
              <a:t> de </a:t>
            </a:r>
            <a:r>
              <a:rPr lang="en-US" dirty="0" err="1"/>
              <a:t>fiabilitate</a:t>
            </a:r>
            <a:r>
              <a:rPr lang="en-US" dirty="0"/>
              <a:t> cu care se </a:t>
            </a:r>
            <a:r>
              <a:rPr lang="en-US" dirty="0" err="1"/>
              <a:t>confruntă</a:t>
            </a:r>
            <a:r>
              <a:rPr lang="en-US" dirty="0"/>
              <a:t> </a:t>
            </a:r>
            <a:r>
              <a:rPr lang="en-US" dirty="0" err="1"/>
              <a:t>echipele</a:t>
            </a:r>
            <a:r>
              <a:rPr lang="en-US" dirty="0"/>
              <a:t> FIRST LEGO League.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concepte</a:t>
            </a:r>
            <a:r>
              <a:rPr lang="en-US" dirty="0"/>
              <a:t> sunt </a:t>
            </a:r>
            <a:r>
              <a:rPr lang="en-US" dirty="0" err="1"/>
              <a:t>aplicabile</a:t>
            </a:r>
            <a:r>
              <a:rPr lang="en-US" dirty="0"/>
              <a:t> </a:t>
            </a:r>
            <a:r>
              <a:rPr lang="en-US" dirty="0" err="1"/>
              <a:t>situațiilor</a:t>
            </a:r>
            <a:r>
              <a:rPr lang="en-US" dirty="0"/>
              <a:t> </a:t>
            </a:r>
            <a:r>
              <a:rPr lang="en-US" dirty="0" err="1"/>
              <a:t>necompetiționale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terminologia</a:t>
            </a:r>
            <a:r>
              <a:rPr lang="en-US" dirty="0"/>
              <a:t> din </a:t>
            </a:r>
            <a:r>
              <a:rPr lang="en-US" dirty="0" err="1"/>
              <a:t>lecție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accentul</a:t>
            </a:r>
            <a:r>
              <a:rPr lang="en-US" dirty="0"/>
              <a:t> principal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roboții</a:t>
            </a:r>
            <a:r>
              <a:rPr lang="en-US" dirty="0"/>
              <a:t> de </a:t>
            </a:r>
            <a:r>
              <a:rPr lang="en-US" dirty="0" err="1"/>
              <a:t>competiție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D4BB2-EF17-49C4-97A3-51A988AF0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77389-605B-41FF-BDCC-553B2D458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941510-3871-4A70-9393-049041A230F8}"/>
              </a:ext>
            </a:extLst>
          </p:cNvPr>
          <p:cNvSpPr/>
          <p:nvPr/>
        </p:nvSpPr>
        <p:spPr>
          <a:xfrm>
            <a:off x="155088" y="5216066"/>
            <a:ext cx="8831580" cy="557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schemeClr val="tx1"/>
                </a:solidFill>
              </a:rPr>
              <a:t>Vizitați </a:t>
            </a:r>
            <a:r>
              <a:rPr lang="en-US" dirty="0" err="1">
                <a:solidFill>
                  <a:schemeClr val="tx1"/>
                </a:solidFill>
              </a:rPr>
              <a:t>FLLTutorials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ro-RO" dirty="0">
                <a:solidFill>
                  <a:schemeClr val="tx1"/>
                </a:solidFill>
              </a:rPr>
              <a:t>Pentru o serie de lecții pentru mai multă fiabilitate</a:t>
            </a:r>
          </a:p>
          <a:p>
            <a:pPr algn="ctr"/>
            <a:r>
              <a:rPr lang="ro-RO" dirty="0">
                <a:solidFill>
                  <a:schemeClr val="tx1"/>
                </a:solidFill>
              </a:rPr>
              <a:t> în </a:t>
            </a:r>
            <a:r>
              <a:rPr lang="en-US" dirty="0">
                <a:solidFill>
                  <a:schemeClr val="tx1"/>
                </a:solidFill>
              </a:rPr>
              <a:t>FIRST LEGO League.</a:t>
            </a:r>
          </a:p>
        </p:txBody>
      </p:sp>
    </p:spTree>
    <p:extLst>
      <p:ext uri="{BB962C8B-B14F-4D97-AF65-F5344CB8AC3E}">
        <p14:creationId xmlns:p14="http://schemas.microsoft.com/office/powerpoint/2010/main" val="4069883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SURSELE PROBLEMELOR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874559"/>
              </p:ext>
            </p:extLst>
          </p:nvPr>
        </p:nvGraphicFramePr>
        <p:xfrm>
          <a:off x="175260" y="1344706"/>
          <a:ext cx="8746864" cy="35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1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5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35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Problem</a:t>
                      </a:r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Impact</a:t>
                      </a:r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ul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496"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Alinierea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pornire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variază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de la o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lansare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la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alta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Fiecare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lansare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diferită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iar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uneori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misiunile</a:t>
                      </a:r>
                      <a:r>
                        <a:rPr lang="en-US" dirty="0"/>
                        <a:t> nu </a:t>
                      </a:r>
                      <a:r>
                        <a:rPr lang="en-US" dirty="0" err="1"/>
                        <a:t>funcționează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07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Roboții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nu se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deplasează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mult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timp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în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linie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dreaptă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și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nici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nu se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întorc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exact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în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aceeași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măsură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Este </a:t>
                      </a:r>
                      <a:r>
                        <a:rPr lang="en-US" dirty="0" err="1"/>
                        <a:t>greu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prezis</a:t>
                      </a:r>
                      <a:r>
                        <a:rPr lang="en-US" dirty="0"/>
                        <a:t> cu </a:t>
                      </a:r>
                      <a:r>
                        <a:rPr lang="en-US" dirty="0" err="1"/>
                        <a:t>exactitate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locația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robotului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2496"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Erorile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se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acumulează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pe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măsură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ce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o-RO" b="0" dirty="0">
                          <a:solidFill>
                            <a:schemeClr val="tx1"/>
                          </a:solidFill>
                        </a:rPr>
                        <a:t>robotul merge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Este </a:t>
                      </a:r>
                      <a:r>
                        <a:rPr lang="en-US" dirty="0" err="1"/>
                        <a:t>dificil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prezis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locația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exactă</a:t>
                      </a:r>
                      <a:r>
                        <a:rPr lang="en-US" dirty="0"/>
                        <a:t> a </a:t>
                      </a:r>
                      <a:r>
                        <a:rPr lang="en-US" dirty="0" err="1"/>
                        <a:t>robotului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350"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Nivelu</a:t>
                      </a:r>
                      <a:r>
                        <a:rPr lang="ro-RO" b="0" dirty="0">
                          <a:solidFill>
                            <a:schemeClr val="tx1"/>
                          </a:solidFill>
                        </a:rPr>
                        <a:t>l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bateriei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afectează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performanța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motorului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Modificările</a:t>
                      </a:r>
                      <a:r>
                        <a:rPr lang="en-US" dirty="0"/>
                        <a:t> care </a:t>
                      </a:r>
                      <a:r>
                        <a:rPr lang="en-US" dirty="0" err="1"/>
                        <a:t>funcționează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astăzi</a:t>
                      </a:r>
                      <a:r>
                        <a:rPr lang="en-US" dirty="0"/>
                        <a:t> nu </a:t>
                      </a:r>
                      <a:r>
                        <a:rPr lang="ro-RO" dirty="0"/>
                        <a:t>mai sunt bune </a:t>
                      </a:r>
                      <a:r>
                        <a:rPr lang="en-US" dirty="0" err="1"/>
                        <a:t>mâine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5F0EC5-E68E-4F8C-A032-6BF0FAFBD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08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07C6A7D9-E99F-AC44-8200-7BF0B2210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288" y="3823602"/>
            <a:ext cx="2217933" cy="22368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9F6269-1D59-D644-9DDE-B69B69E61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320" y="1369307"/>
            <a:ext cx="2217933" cy="22368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59" y="292975"/>
            <a:ext cx="8957599" cy="752706"/>
          </a:xfrm>
        </p:spPr>
        <p:txBody>
          <a:bodyPr>
            <a:normAutofit/>
          </a:bodyPr>
          <a:lstStyle/>
          <a:p>
            <a:r>
              <a:rPr lang="it-IT" dirty="0"/>
              <a:t>Punctele de pornire la lansare sunt cr</a:t>
            </a:r>
            <a:r>
              <a:rPr lang="ro-RO" dirty="0"/>
              <a:t>UCIAL</a:t>
            </a:r>
            <a:r>
              <a:rPr lang="it-IT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955475" cy="4654528"/>
          </a:xfrm>
        </p:spPr>
        <p:txBody>
          <a:bodyPr>
            <a:normAutofit/>
          </a:bodyPr>
          <a:lstStyle/>
          <a:p>
            <a:r>
              <a:rPr lang="en-US" dirty="0" err="1"/>
              <a:t>În</a:t>
            </a:r>
            <a:r>
              <a:rPr lang="en-US" dirty="0"/>
              <a:t> FIRST LEGO League, </a:t>
            </a:r>
            <a:r>
              <a:rPr lang="en-US" dirty="0" err="1"/>
              <a:t>echipele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își</a:t>
            </a:r>
            <a:r>
              <a:rPr lang="en-US" dirty="0"/>
              <a:t> </a:t>
            </a:r>
            <a:r>
              <a:rPr lang="en-US" dirty="0" err="1"/>
              <a:t>dea</a:t>
            </a:r>
            <a:r>
              <a:rPr lang="en-US" dirty="0"/>
              <a:t> </a:t>
            </a:r>
            <a:r>
              <a:rPr lang="en-US" dirty="0" err="1"/>
              <a:t>seama</a:t>
            </a:r>
            <a:r>
              <a:rPr lang="en-US" dirty="0"/>
              <a:t> de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înceapă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zona de </a:t>
            </a:r>
            <a:r>
              <a:rPr lang="en-US" dirty="0" err="1"/>
              <a:t>lansare</a:t>
            </a:r>
            <a:endParaRPr lang="en-US" dirty="0"/>
          </a:p>
          <a:p>
            <a:pPr lvl="1"/>
            <a:r>
              <a:rPr lang="en-US" b="1" dirty="0" err="1"/>
              <a:t>Jiguri</a:t>
            </a:r>
            <a:r>
              <a:rPr lang="en-US" b="1" dirty="0"/>
              <a:t>: </a:t>
            </a:r>
            <a:r>
              <a:rPr lang="en-US" dirty="0"/>
              <a:t>o </a:t>
            </a:r>
            <a:r>
              <a:rPr lang="en-US" dirty="0" err="1"/>
              <a:t>riglă</a:t>
            </a:r>
            <a:r>
              <a:rPr lang="en-US" dirty="0"/>
              <a:t>/un </a:t>
            </a:r>
            <a:r>
              <a:rPr lang="en-US" dirty="0" err="1"/>
              <a:t>perete</a:t>
            </a:r>
            <a:r>
              <a:rPr lang="en-US" dirty="0"/>
              <a:t> LEGO pe care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tău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alinia</a:t>
            </a:r>
            <a:r>
              <a:rPr lang="en-US" dirty="0"/>
              <a:t> la </a:t>
            </a:r>
            <a:r>
              <a:rPr lang="en-US" dirty="0" err="1"/>
              <a:t>bază</a:t>
            </a:r>
            <a:r>
              <a:rPr lang="en-US" dirty="0"/>
              <a:t> (</a:t>
            </a:r>
            <a:r>
              <a:rPr lang="en-US" dirty="0" err="1"/>
              <a:t>triunghiul</a:t>
            </a:r>
            <a:r>
              <a:rPr lang="en-US" dirty="0"/>
              <a:t> </a:t>
            </a:r>
            <a:r>
              <a:rPr lang="en-US" dirty="0" err="1"/>
              <a:t>roșu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exemplu</a:t>
            </a:r>
            <a:r>
              <a:rPr lang="en-US" dirty="0"/>
              <a:t> de jig).</a:t>
            </a:r>
            <a:endParaRPr lang="ro-RO" dirty="0"/>
          </a:p>
          <a:p>
            <a:pPr lvl="1"/>
            <a:r>
              <a:rPr lang="en-US" b="1" dirty="0" err="1"/>
              <a:t>Același</a:t>
            </a:r>
            <a:r>
              <a:rPr lang="en-US" b="1" dirty="0"/>
              <a:t> start de </a:t>
            </a:r>
            <a:r>
              <a:rPr lang="en-US" b="1" dirty="0" err="1"/>
              <a:t>fiecare</a:t>
            </a:r>
            <a:r>
              <a:rPr lang="en-US" b="1" dirty="0"/>
              <a:t> </a:t>
            </a:r>
            <a:r>
              <a:rPr lang="en-US" b="1" dirty="0" err="1"/>
              <a:t>dată</a:t>
            </a:r>
            <a:r>
              <a:rPr lang="en-US" b="1" dirty="0"/>
              <a:t>: </a:t>
            </a:r>
            <a:r>
              <a:rPr lang="ro-RO" b="1" dirty="0"/>
              <a:t> </a:t>
            </a:r>
            <a:r>
              <a:rPr lang="en-US" dirty="0" err="1"/>
              <a:t>alege</a:t>
            </a:r>
            <a:r>
              <a:rPr lang="en-US" dirty="0"/>
              <a:t> un loc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pornește</a:t>
            </a:r>
            <a:r>
              <a:rPr lang="en-US" dirty="0"/>
              <a:t> de </a:t>
            </a:r>
            <a:r>
              <a:rPr lang="en-US" dirty="0" err="1"/>
              <a:t>acolo</a:t>
            </a:r>
            <a:r>
              <a:rPr lang="en-US" dirty="0"/>
              <a:t>, </a:t>
            </a:r>
            <a:r>
              <a:rPr lang="en-US" dirty="0" err="1"/>
              <a:t>indiferent</a:t>
            </a:r>
            <a:r>
              <a:rPr lang="en-US" dirty="0"/>
              <a:t> de </a:t>
            </a:r>
            <a:r>
              <a:rPr lang="en-US" dirty="0" err="1"/>
              <a:t>misiune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un start </a:t>
            </a:r>
            <a:r>
              <a:rPr lang="en-US" dirty="0" err="1"/>
              <a:t>ușor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b="1" dirty="0" err="1"/>
              <a:t>Linii</a:t>
            </a:r>
            <a:r>
              <a:rPr lang="en-US" b="1" dirty="0"/>
              <a:t> de </a:t>
            </a:r>
            <a:r>
              <a:rPr lang="en-US" b="1" dirty="0" err="1"/>
              <a:t>grilă</a:t>
            </a:r>
            <a:r>
              <a:rPr lang="en-US" b="1" dirty="0"/>
              <a:t>/</a:t>
            </a:r>
            <a:r>
              <a:rPr lang="en-US" b="1" dirty="0" err="1"/>
              <a:t>direcționale</a:t>
            </a:r>
            <a:r>
              <a:rPr lang="en-US" b="1" dirty="0"/>
              <a:t>:</a:t>
            </a:r>
            <a:r>
              <a:rPr lang="ro-RO" b="1" dirty="0"/>
              <a:t> </a:t>
            </a:r>
            <a:r>
              <a:rPr lang="en-US" b="1" dirty="0"/>
              <a:t> </a:t>
            </a:r>
            <a:r>
              <a:rPr lang="en-US" dirty="0" err="1"/>
              <a:t>Folosiți</a:t>
            </a:r>
            <a:r>
              <a:rPr lang="en-US" dirty="0"/>
              <a:t> </a:t>
            </a:r>
            <a:r>
              <a:rPr lang="en-US" dirty="0" err="1"/>
              <a:t>liniile</a:t>
            </a:r>
            <a:r>
              <a:rPr lang="en-US" dirty="0"/>
              <a:t> de </a:t>
            </a:r>
            <a:r>
              <a:rPr lang="en-US" dirty="0" err="1"/>
              <a:t>grilă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alege</a:t>
            </a:r>
            <a:r>
              <a:rPr lang="en-US" dirty="0"/>
              <a:t> un loc de start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cursă</a:t>
            </a:r>
            <a:endParaRPr lang="ro-RO" dirty="0"/>
          </a:p>
          <a:p>
            <a:pPr lvl="1"/>
            <a:r>
              <a:rPr lang="en-US" b="1" dirty="0" err="1"/>
              <a:t>Cuvinte</a:t>
            </a:r>
            <a:r>
              <a:rPr lang="en-US" b="1" dirty="0"/>
              <a:t>: </a:t>
            </a:r>
            <a:r>
              <a:rPr lang="ro-RO" b="1" dirty="0"/>
              <a:t> </a:t>
            </a:r>
            <a:r>
              <a:rPr lang="en-US" dirty="0" err="1"/>
              <a:t>Lansarea</a:t>
            </a:r>
            <a:r>
              <a:rPr lang="en-US" dirty="0"/>
              <a:t> are un logo FIRST LEGO League. </a:t>
            </a:r>
            <a:r>
              <a:rPr lang="en-US" dirty="0" err="1"/>
              <a:t>Puteți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literele</a:t>
            </a:r>
            <a:r>
              <a:rPr lang="en-US" dirty="0"/>
              <a:t> din logo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marginea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ca </a:t>
            </a:r>
            <a:r>
              <a:rPr lang="en-US" dirty="0" err="1"/>
              <a:t>imaginea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alinieze</a:t>
            </a:r>
            <a:endParaRPr lang="en-US" dirty="0"/>
          </a:p>
          <a:p>
            <a:r>
              <a:rPr lang="en-US" dirty="0" err="1"/>
              <a:t>Chiar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bine... </a:t>
            </a:r>
            <a:r>
              <a:rPr lang="en-US" dirty="0" err="1"/>
              <a:t>încercați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găsiți</a:t>
            </a:r>
            <a:r>
              <a:rPr lang="en-US" dirty="0"/>
              <a:t> o </a:t>
            </a:r>
            <a:r>
              <a:rPr lang="en-US" dirty="0" err="1"/>
              <a:t>modalitate</a:t>
            </a:r>
            <a:r>
              <a:rPr lang="en-US" dirty="0"/>
              <a:t> de a </a:t>
            </a:r>
            <a:r>
              <a:rPr lang="en-US" dirty="0" err="1"/>
              <a:t>alinia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tehnici</a:t>
            </a:r>
            <a:r>
              <a:rPr lang="en-US" dirty="0"/>
              <a:t> (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ro-RO" dirty="0"/>
              <a:t>slide-ul </a:t>
            </a:r>
            <a:r>
              <a:rPr lang="en-US" dirty="0"/>
              <a:t>6).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E3DF4A-9EC4-4E26-B2E5-E5B28857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68BC7B2-E05F-2F45-9DE1-A787AAC953FD}"/>
              </a:ext>
            </a:extLst>
          </p:cNvPr>
          <p:cNvGrpSpPr/>
          <p:nvPr/>
        </p:nvGrpSpPr>
        <p:grpSpPr>
          <a:xfrm>
            <a:off x="6581556" y="1892691"/>
            <a:ext cx="1733753" cy="1723897"/>
            <a:chOff x="6830528" y="1875179"/>
            <a:chExt cx="1733753" cy="1723897"/>
          </a:xfrm>
        </p:grpSpPr>
        <p:sp>
          <p:nvSpPr>
            <p:cNvPr id="8" name="Right Triangle 7"/>
            <p:cNvSpPr/>
            <p:nvPr/>
          </p:nvSpPr>
          <p:spPr>
            <a:xfrm>
              <a:off x="6920065" y="2492912"/>
              <a:ext cx="768731" cy="980312"/>
            </a:xfrm>
            <a:prstGeom prst="rtTriangle">
              <a:avLst/>
            </a:prstGeom>
            <a:solidFill>
              <a:srgbClr val="FFFFFF"/>
            </a:solidFill>
            <a:ln w="38100" cmpd="sng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 rot="13627525">
              <a:off x="7351439" y="2374897"/>
              <a:ext cx="674712" cy="701814"/>
              <a:chOff x="7631605" y="3030052"/>
              <a:chExt cx="674712" cy="701814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765298" y="3030052"/>
                <a:ext cx="412218" cy="701814"/>
              </a:xfrm>
              <a:prstGeom prst="round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631605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194907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 rot="16200000">
              <a:off x="6604578" y="2911460"/>
              <a:ext cx="9135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1200" dirty="0"/>
                <a:t>Folosiți </a:t>
              </a:r>
            </a:p>
            <a:p>
              <a:pPr algn="ctr"/>
              <a:r>
                <a:rPr lang="ro-RO" sz="1200" dirty="0"/>
                <a:t>un jig</a:t>
              </a:r>
              <a:endParaRPr lang="en-US" sz="12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rot="16200000">
              <a:off x="7958415" y="1887046"/>
              <a:ext cx="617733" cy="59399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 rot="10800000">
            <a:off x="7649203" y="4693283"/>
            <a:ext cx="674712" cy="701814"/>
            <a:chOff x="7631605" y="3030052"/>
            <a:chExt cx="674712" cy="701814"/>
          </a:xfrm>
        </p:grpSpPr>
        <p:sp>
          <p:nvSpPr>
            <p:cNvPr id="29" name="Rounded Rectangle 28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916278" y="4657696"/>
            <a:ext cx="82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Utilizați liniile de grilă sau marginea logo-ului</a:t>
            </a:r>
            <a:endParaRPr lang="en-US" sz="1200" dirty="0"/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6381742" y="1505616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BD57FD3-F796-024A-85EB-ED165D93804D}"/>
              </a:ext>
            </a:extLst>
          </p:cNvPr>
          <p:cNvCxnSpPr>
            <a:cxnSpLocks/>
          </p:cNvCxnSpPr>
          <p:nvPr/>
        </p:nvCxnSpPr>
        <p:spPr>
          <a:xfrm flipV="1">
            <a:off x="8022040" y="4078715"/>
            <a:ext cx="0" cy="5445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366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Erorile</a:t>
            </a:r>
            <a:r>
              <a:rPr lang="en-US" dirty="0"/>
              <a:t> se </a:t>
            </a:r>
            <a:r>
              <a:rPr lang="en-US" dirty="0" err="1"/>
              <a:t>acumulează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momentul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ajungi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partea</a:t>
            </a:r>
            <a:r>
              <a:rPr lang="en-US" dirty="0"/>
              <a:t> </a:t>
            </a:r>
            <a:r>
              <a:rPr lang="en-US" dirty="0" err="1"/>
              <a:t>cealaltă</a:t>
            </a:r>
            <a:r>
              <a:rPr lang="en-US" dirty="0"/>
              <a:t> a </a:t>
            </a:r>
            <a:r>
              <a:rPr lang="en-US" dirty="0" err="1"/>
              <a:t>mesei</a:t>
            </a:r>
            <a:r>
              <a:rPr lang="en-US" dirty="0"/>
              <a:t>,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ești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poziția</a:t>
            </a:r>
            <a:r>
              <a:rPr lang="en-US" dirty="0"/>
              <a:t> </a:t>
            </a:r>
            <a:r>
              <a:rPr lang="en-US" dirty="0" err="1"/>
              <a:t>corectă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 err="1"/>
              <a:t>Soluție</a:t>
            </a:r>
            <a:r>
              <a:rPr lang="en-US" dirty="0"/>
              <a:t>: </a:t>
            </a:r>
            <a:r>
              <a:rPr lang="en-US" dirty="0" err="1"/>
              <a:t>Repetați</a:t>
            </a:r>
            <a:r>
              <a:rPr lang="en-US" dirty="0"/>
              <a:t> </a:t>
            </a:r>
            <a:r>
              <a:rPr lang="en-US" dirty="0" err="1"/>
              <a:t>tehnicile</a:t>
            </a:r>
            <a:r>
              <a:rPr lang="en-US" dirty="0"/>
              <a:t> de </a:t>
            </a:r>
            <a:r>
              <a:rPr lang="en-US" dirty="0" err="1"/>
              <a:t>aliniere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ori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serii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o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bună</a:t>
            </a:r>
            <a:r>
              <a:rPr lang="en-US" dirty="0"/>
              <a:t> </a:t>
            </a:r>
            <a:r>
              <a:rPr lang="en-US" dirty="0" err="1"/>
              <a:t>fiabilitate</a:t>
            </a:r>
            <a:r>
              <a:rPr lang="en-US" dirty="0"/>
              <a:t> (a se </a:t>
            </a:r>
            <a:r>
              <a:rPr lang="en-US" dirty="0" err="1"/>
              <a:t>vedea</a:t>
            </a:r>
            <a:r>
              <a:rPr lang="en-US" dirty="0"/>
              <a:t> </a:t>
            </a:r>
            <a:r>
              <a:rPr lang="ro-RO" dirty="0"/>
              <a:t>slide-u</a:t>
            </a:r>
            <a:r>
              <a:rPr lang="en-US" dirty="0"/>
              <a:t>l 7)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30E378-FCB0-4A8C-88B0-71F3D4F69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 flipV="1">
            <a:off x="778677" y="2944502"/>
            <a:ext cx="6351582" cy="5608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39831" y="3059735"/>
            <a:ext cx="1187198" cy="637693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Modelul</a:t>
            </a:r>
            <a:r>
              <a:rPr lang="en-US" sz="1600" dirty="0"/>
              <a:t> de </a:t>
            </a:r>
            <a:r>
              <a:rPr lang="en-US" sz="1600" dirty="0" err="1"/>
              <a:t>misiune</a:t>
            </a:r>
            <a:r>
              <a:rPr lang="en-US" sz="1600" dirty="0"/>
              <a:t> 1</a:t>
            </a:r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 flipV="1">
            <a:off x="821768" y="4545675"/>
            <a:ext cx="6351582" cy="5608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821469" y="4736191"/>
            <a:ext cx="1187198" cy="637693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Modelul</a:t>
            </a:r>
            <a:r>
              <a:rPr lang="en-US" sz="1600" dirty="0"/>
              <a:t> de </a:t>
            </a:r>
            <a:r>
              <a:rPr lang="en-US" sz="1600" dirty="0" err="1"/>
              <a:t>misiune</a:t>
            </a:r>
            <a:r>
              <a:rPr lang="en-US" sz="1600" dirty="0"/>
              <a:t> </a:t>
            </a:r>
            <a:r>
              <a:rPr lang="ro-RO" sz="1600" dirty="0"/>
              <a:t>2</a:t>
            </a:r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F72F758-EB87-45E8-B01A-3C71CAE24D2D}"/>
              </a:ext>
            </a:extLst>
          </p:cNvPr>
          <p:cNvGrpSpPr/>
          <p:nvPr/>
        </p:nvGrpSpPr>
        <p:grpSpPr>
          <a:xfrm rot="21371424">
            <a:off x="592105" y="4420643"/>
            <a:ext cx="1199001" cy="1371767"/>
            <a:chOff x="6507213" y="1384746"/>
            <a:chExt cx="1199001" cy="1371767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5E70149-7C94-4954-AD05-E882F8F694A2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23" name="Rounded Rectangle 14">
                <a:extLst>
                  <a:ext uri="{FF2B5EF4-FFF2-40B4-BE49-F238E27FC236}">
                    <a16:creationId xmlns:a16="http://schemas.microsoft.com/office/drawing/2014/main" id="{68E2C5E1-D1FD-4E4C-9DDC-E84C9A1A3B82}"/>
                  </a:ext>
                </a:extLst>
              </p:cNvPr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ounded Rectangle 15">
                <a:extLst>
                  <a:ext uri="{FF2B5EF4-FFF2-40B4-BE49-F238E27FC236}">
                    <a16:creationId xmlns:a16="http://schemas.microsoft.com/office/drawing/2014/main" id="{0A1283A7-19E4-493C-981F-1613E2EAC289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5" name="Rounded Rectangle 16">
                <a:extLst>
                  <a:ext uri="{FF2B5EF4-FFF2-40B4-BE49-F238E27FC236}">
                    <a16:creationId xmlns:a16="http://schemas.microsoft.com/office/drawing/2014/main" id="{E1C5A8B4-9FA6-4D2D-8EA9-C78F8EF447D3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4811263E-66E6-4901-BC55-6F43BBA6D3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744A59C-3C4B-4E27-BA4C-A344BC60906F}"/>
                </a:ext>
              </a:extLst>
            </p:cNvPr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09158E1-6498-4DE3-9E6F-81C6E8302AEA}"/>
                </a:ext>
              </a:extLst>
            </p:cNvPr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8AA6D95-E78A-4D7B-B7F7-FD2F348BCB3C}"/>
              </a:ext>
            </a:extLst>
          </p:cNvPr>
          <p:cNvGrpSpPr/>
          <p:nvPr/>
        </p:nvGrpSpPr>
        <p:grpSpPr>
          <a:xfrm rot="21371424">
            <a:off x="538058" y="2781749"/>
            <a:ext cx="1199001" cy="1371767"/>
            <a:chOff x="6507213" y="1384746"/>
            <a:chExt cx="1199001" cy="1371767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DDD75FE-4E15-4BDA-90D3-79790980FAFD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31" name="Rounded Rectangle 14">
                <a:extLst>
                  <a:ext uri="{FF2B5EF4-FFF2-40B4-BE49-F238E27FC236}">
                    <a16:creationId xmlns:a16="http://schemas.microsoft.com/office/drawing/2014/main" id="{A1416E28-CD2B-498F-BEBF-5FA7CCBD460D}"/>
                  </a:ext>
                </a:extLst>
              </p:cNvPr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ounded Rectangle 15">
                <a:extLst>
                  <a:ext uri="{FF2B5EF4-FFF2-40B4-BE49-F238E27FC236}">
                    <a16:creationId xmlns:a16="http://schemas.microsoft.com/office/drawing/2014/main" id="{4E9D212E-FD76-48DF-AA45-496707093DDB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3" name="Rounded Rectangle 16">
                <a:extLst>
                  <a:ext uri="{FF2B5EF4-FFF2-40B4-BE49-F238E27FC236}">
                    <a16:creationId xmlns:a16="http://schemas.microsoft.com/office/drawing/2014/main" id="{4FF80E9B-BA8E-4C02-A2C3-FEB76B66E98B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DE6832A3-EFCD-4356-B10C-A7A0EEAA50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1FECBE0-7E68-4B26-841B-AD0F3919F04C}"/>
                </a:ext>
              </a:extLst>
            </p:cNvPr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6DAACAD-B848-4429-9F0F-E4171300D305}"/>
                </a:ext>
              </a:extLst>
            </p:cNvPr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1012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Unde vă aflați pe </a:t>
            </a:r>
            <a:r>
              <a:rPr lang="ro-RO" dirty="0"/>
              <a:t>masa </a:t>
            </a:r>
            <a:r>
              <a:rPr lang="pt-BR" dirty="0"/>
              <a:t>de co</a:t>
            </a:r>
            <a:r>
              <a:rPr lang="ro-RO" dirty="0"/>
              <a:t>mpetiție</a:t>
            </a:r>
            <a:r>
              <a:rPr lang="pt-BR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290918"/>
            <a:ext cx="5620055" cy="4869226"/>
          </a:xfrm>
        </p:spPr>
        <p:txBody>
          <a:bodyPr/>
          <a:lstStyle/>
          <a:p>
            <a:r>
              <a:rPr lang="en-US" dirty="0" err="1"/>
              <a:t>Acestea</a:t>
            </a:r>
            <a:r>
              <a:rPr lang="en-US" dirty="0"/>
              <a:t> sunt </a:t>
            </a:r>
            <a:r>
              <a:rPr lang="en-US" dirty="0" err="1"/>
              <a:t>strategii</a:t>
            </a:r>
            <a:r>
              <a:rPr lang="en-US" dirty="0"/>
              <a:t> de </a:t>
            </a:r>
            <a:r>
              <a:rPr lang="en-US" dirty="0" err="1"/>
              <a:t>aliniere</a:t>
            </a:r>
            <a:r>
              <a:rPr lang="en-US" dirty="0"/>
              <a:t> </a:t>
            </a:r>
            <a:r>
              <a:rPr lang="en-US" dirty="0" err="1"/>
              <a:t>utilizate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obișnuit</a:t>
            </a:r>
            <a:r>
              <a:rPr lang="en-US" dirty="0"/>
              <a:t>:</a:t>
            </a:r>
          </a:p>
          <a:p>
            <a:pPr lvl="1"/>
            <a:r>
              <a:rPr lang="en-US" b="1" dirty="0" err="1"/>
              <a:t>Alinierea</a:t>
            </a:r>
            <a:r>
              <a:rPr lang="en-US" b="1" dirty="0"/>
              <a:t> pe </a:t>
            </a:r>
            <a:r>
              <a:rPr lang="en-US" b="1" dirty="0" err="1"/>
              <a:t>pereți</a:t>
            </a:r>
            <a:r>
              <a:rPr lang="en-US" b="1" dirty="0"/>
              <a:t>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deliberat</a:t>
            </a:r>
            <a:r>
              <a:rPr lang="en-US" dirty="0"/>
              <a:t> </a:t>
            </a:r>
            <a:r>
              <a:rPr lang="ro-RO" dirty="0"/>
              <a:t>împingeți </a:t>
            </a:r>
            <a:r>
              <a:rPr lang="en-US" dirty="0" err="1"/>
              <a:t>înapoi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-un </a:t>
            </a:r>
            <a:r>
              <a:rPr lang="en-US" dirty="0" err="1"/>
              <a:t>perete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îndrepta</a:t>
            </a:r>
            <a:r>
              <a:rPr lang="ro-RO" dirty="0"/>
              <a:t>.</a:t>
            </a:r>
          </a:p>
          <a:p>
            <a:pPr lvl="1"/>
            <a:r>
              <a:rPr lang="en-US" b="1" dirty="0" err="1"/>
              <a:t>Pătrat</a:t>
            </a:r>
            <a:r>
              <a:rPr lang="en-US" b="1" dirty="0"/>
              <a:t>/</a:t>
            </a:r>
            <a:r>
              <a:rPr lang="en-US" b="1" dirty="0" err="1"/>
              <a:t>Aliniat</a:t>
            </a:r>
            <a:r>
              <a:rPr lang="en-US" b="1" dirty="0"/>
              <a:t> pe </a:t>
            </a:r>
            <a:r>
              <a:rPr lang="en-US" b="1" dirty="0" err="1"/>
              <a:t>linii</a:t>
            </a:r>
            <a:r>
              <a:rPr lang="en-US" b="1" dirty="0"/>
              <a:t> </a:t>
            </a:r>
            <a:r>
              <a:rPr lang="en-US" dirty="0"/>
              <a:t>–</a:t>
            </a:r>
            <a:r>
              <a:rPr lang="ro-RO" b="1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deplasați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unghi</a:t>
            </a:r>
            <a:r>
              <a:rPr lang="en-US" dirty="0"/>
              <a:t>,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puteți</a:t>
            </a:r>
            <a:r>
              <a:rPr lang="en-US" dirty="0"/>
              <a:t> </a:t>
            </a:r>
            <a:r>
              <a:rPr lang="en-US" dirty="0" err="1"/>
              <a:t>îndrepta</a:t>
            </a:r>
            <a:r>
              <a:rPr lang="en-US" dirty="0"/>
              <a:t> </a:t>
            </a:r>
            <a:r>
              <a:rPr lang="en-US" dirty="0" err="1"/>
              <a:t>ori</a:t>
            </a:r>
            <a:r>
              <a:rPr lang="en-US" dirty="0"/>
              <a:t> de </a:t>
            </a:r>
            <a:r>
              <a:rPr lang="en-US" dirty="0" err="1"/>
              <a:t>câte</a:t>
            </a:r>
            <a:r>
              <a:rPr lang="en-US" dirty="0"/>
              <a:t> </a:t>
            </a:r>
            <a:r>
              <a:rPr lang="en-US" dirty="0" err="1"/>
              <a:t>ori</a:t>
            </a:r>
            <a:r>
              <a:rPr lang="en-US" dirty="0"/>
              <a:t> </a:t>
            </a:r>
            <a:r>
              <a:rPr lang="en-US" dirty="0" err="1"/>
              <a:t>vedeți</a:t>
            </a:r>
            <a:r>
              <a:rPr lang="en-US" dirty="0"/>
              <a:t> o </a:t>
            </a:r>
            <a:r>
              <a:rPr lang="en-US" dirty="0" err="1"/>
              <a:t>linie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doi</a:t>
            </a:r>
            <a:r>
              <a:rPr lang="en-US" dirty="0"/>
              <a:t> </a:t>
            </a:r>
            <a:r>
              <a:rPr lang="en-US" dirty="0" err="1"/>
              <a:t>senzori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b="1" dirty="0" err="1"/>
              <a:t>Deplasează-te</a:t>
            </a:r>
            <a:r>
              <a:rPr lang="en-US" b="1" dirty="0"/>
              <a:t> </a:t>
            </a:r>
            <a:r>
              <a:rPr lang="en-US" b="1" dirty="0" err="1"/>
              <a:t>până</a:t>
            </a:r>
            <a:r>
              <a:rPr lang="en-US" b="1" dirty="0"/>
              <a:t> la o </a:t>
            </a:r>
            <a:r>
              <a:rPr lang="en-US" b="1" dirty="0" err="1"/>
              <a:t>linie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călătorește</a:t>
            </a: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găsești</a:t>
            </a:r>
            <a:r>
              <a:rPr lang="en-US" dirty="0"/>
              <a:t> o </a:t>
            </a:r>
            <a:r>
              <a:rPr lang="en-US" dirty="0" err="1"/>
              <a:t>linie</a:t>
            </a:r>
            <a:r>
              <a:rPr lang="en-US" dirty="0"/>
              <a:t>,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încât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știi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afli</a:t>
            </a:r>
            <a:r>
              <a:rPr lang="en-US" dirty="0"/>
              <a:t> pe </a:t>
            </a:r>
            <a:r>
              <a:rPr lang="en-US" dirty="0" err="1"/>
              <a:t>covor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b="1" dirty="0" err="1"/>
              <a:t>Alinierea</a:t>
            </a:r>
            <a:r>
              <a:rPr lang="en-US" b="1" dirty="0"/>
              <a:t> pe un model de </a:t>
            </a:r>
            <a:r>
              <a:rPr lang="en-US" b="1" dirty="0" err="1"/>
              <a:t>misiune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Modelele</a:t>
            </a:r>
            <a:r>
              <a:rPr lang="en-US" dirty="0"/>
              <a:t> de </a:t>
            </a:r>
            <a:r>
              <a:rPr lang="en-US" dirty="0" err="1"/>
              <a:t>misiune</a:t>
            </a:r>
            <a:r>
              <a:rPr lang="en-US" dirty="0"/>
              <a:t> care sunt </a:t>
            </a:r>
            <a:r>
              <a:rPr lang="en-US" dirty="0" err="1"/>
              <a:t>blocate</a:t>
            </a:r>
            <a:r>
              <a:rPr lang="en-US" dirty="0"/>
              <a:t> cu dual-lock pot fi </a:t>
            </a:r>
            <a:r>
              <a:rPr lang="en-US" dirty="0" err="1"/>
              <a:t>folosite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alinia</a:t>
            </a:r>
            <a:r>
              <a:rPr lang="ro-RO" dirty="0"/>
              <a:t> cu ele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07A327-6F1F-4B27-AC79-3837EEEA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6716194" y="4019734"/>
            <a:ext cx="1861911" cy="11139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359819" y="5224971"/>
            <a:ext cx="1187198" cy="534714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Model</a:t>
            </a:r>
            <a:r>
              <a:rPr lang="ro-RO" sz="1800" dirty="0"/>
              <a:t> </a:t>
            </a:r>
            <a:r>
              <a:rPr lang="en-US" sz="1800" dirty="0"/>
              <a:t>de </a:t>
            </a:r>
            <a:r>
              <a:rPr lang="en-US" sz="1800" dirty="0" err="1"/>
              <a:t>misiune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049862" y="2699659"/>
            <a:ext cx="1483679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5400000">
            <a:off x="7907452" y="2132015"/>
            <a:ext cx="1202134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490940" y="2220642"/>
            <a:ext cx="91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Înapoi</a:t>
            </a:r>
            <a:r>
              <a:rPr lang="ro-RO" sz="1200" dirty="0"/>
              <a:t>erea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pereți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6399906" y="3522236"/>
            <a:ext cx="91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Pătrat</a:t>
            </a:r>
            <a:r>
              <a:rPr lang="en-US" sz="1200" dirty="0"/>
              <a:t> pe o </a:t>
            </a:r>
            <a:r>
              <a:rPr lang="en-US" sz="1200" dirty="0" err="1"/>
              <a:t>linie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6446903" y="4569735"/>
            <a:ext cx="913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Alinierea</a:t>
            </a:r>
            <a:r>
              <a:rPr lang="en-US" sz="1200" dirty="0"/>
              <a:t> pe un model de </a:t>
            </a:r>
            <a:r>
              <a:rPr lang="en-US" sz="1200" dirty="0" err="1"/>
              <a:t>misiune</a:t>
            </a:r>
            <a:endParaRPr lang="en-US" sz="1200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6054534" y="1508948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71A0E5F-95F8-472D-9350-31B8DEA295CE}"/>
              </a:ext>
            </a:extLst>
          </p:cNvPr>
          <p:cNvGrpSpPr/>
          <p:nvPr/>
        </p:nvGrpSpPr>
        <p:grpSpPr>
          <a:xfrm rot="3938648">
            <a:off x="7387963" y="2923022"/>
            <a:ext cx="846901" cy="1003535"/>
            <a:chOff x="6393553" y="1212888"/>
            <a:chExt cx="1278489" cy="1514944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31100029-A386-4113-941B-724453E1AEBF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29"/>
              <a:chOff x="6310708" y="2223671"/>
              <a:chExt cx="809489" cy="898562"/>
            </a:xfrm>
          </p:grpSpPr>
          <p:sp>
            <p:nvSpPr>
              <p:cNvPr id="40" name="Rounded Rectangle 14">
                <a:extLst>
                  <a:ext uri="{FF2B5EF4-FFF2-40B4-BE49-F238E27FC236}">
                    <a16:creationId xmlns:a16="http://schemas.microsoft.com/office/drawing/2014/main" id="{708C4082-F7DA-42B7-A1B4-A2A58A899193}"/>
                  </a:ext>
                </a:extLst>
              </p:cNvPr>
              <p:cNvSpPr/>
              <p:nvPr/>
            </p:nvSpPr>
            <p:spPr>
              <a:xfrm>
                <a:off x="6451828" y="2223671"/>
                <a:ext cx="519438" cy="898562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ounded Rectangle 15">
                <a:extLst>
                  <a:ext uri="{FF2B5EF4-FFF2-40B4-BE49-F238E27FC236}">
                    <a16:creationId xmlns:a16="http://schemas.microsoft.com/office/drawing/2014/main" id="{C058D46B-24AB-4690-984B-8A30F8EEB76B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2" name="Rounded Rectangle 16">
                <a:extLst>
                  <a:ext uri="{FF2B5EF4-FFF2-40B4-BE49-F238E27FC236}">
                    <a16:creationId xmlns:a16="http://schemas.microsoft.com/office/drawing/2014/main" id="{0C9E3E98-C752-44F1-B0D6-08D1CBA55116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7B5E3A7D-5901-475B-95E7-0065F9B829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761368" y="2252013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E39B1BB-7D60-4DEF-8C33-EF32E7FB692C}"/>
                </a:ext>
              </a:extLst>
            </p:cNvPr>
            <p:cNvSpPr txBox="1"/>
            <p:nvPr/>
          </p:nvSpPr>
          <p:spPr>
            <a:xfrm>
              <a:off x="6437625" y="121288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BA318F3-6A3E-4BEA-9E35-7D5215E9A47D}"/>
                </a:ext>
              </a:extLst>
            </p:cNvPr>
            <p:cNvSpPr txBox="1"/>
            <p:nvPr/>
          </p:nvSpPr>
          <p:spPr>
            <a:xfrm>
              <a:off x="6393553" y="2358501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sp>
        <p:nvSpPr>
          <p:cNvPr id="44" name="Oval 43">
            <a:extLst>
              <a:ext uri="{FF2B5EF4-FFF2-40B4-BE49-F238E27FC236}">
                <a16:creationId xmlns:a16="http://schemas.microsoft.com/office/drawing/2014/main" id="{1C8929E6-ACFD-4DC6-9AEF-F96F54950920}"/>
              </a:ext>
            </a:extLst>
          </p:cNvPr>
          <p:cNvSpPr>
            <a:spLocks noChangeAspect="1"/>
          </p:cNvSpPr>
          <p:nvPr/>
        </p:nvSpPr>
        <p:spPr>
          <a:xfrm rot="9338648">
            <a:off x="7905041" y="3638737"/>
            <a:ext cx="167550" cy="142791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1405E7C-E5B9-4E30-BB26-CE74958D51B8}"/>
              </a:ext>
            </a:extLst>
          </p:cNvPr>
          <p:cNvGrpSpPr/>
          <p:nvPr/>
        </p:nvGrpSpPr>
        <p:grpSpPr>
          <a:xfrm rot="16200000">
            <a:off x="7406319" y="1818061"/>
            <a:ext cx="846901" cy="1003535"/>
            <a:chOff x="6393553" y="1212888"/>
            <a:chExt cx="1278489" cy="1514944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F7E78712-535E-4180-9D94-0CEC882025D2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29"/>
              <a:chOff x="6310708" y="2223671"/>
              <a:chExt cx="809489" cy="898562"/>
            </a:xfrm>
          </p:grpSpPr>
          <p:sp>
            <p:nvSpPr>
              <p:cNvPr id="49" name="Rounded Rectangle 14">
                <a:extLst>
                  <a:ext uri="{FF2B5EF4-FFF2-40B4-BE49-F238E27FC236}">
                    <a16:creationId xmlns:a16="http://schemas.microsoft.com/office/drawing/2014/main" id="{C67900D0-75BE-4A7F-AB62-E789CE45C6A9}"/>
                  </a:ext>
                </a:extLst>
              </p:cNvPr>
              <p:cNvSpPr/>
              <p:nvPr/>
            </p:nvSpPr>
            <p:spPr>
              <a:xfrm>
                <a:off x="6451828" y="2223671"/>
                <a:ext cx="519438" cy="898562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15">
                <a:extLst>
                  <a:ext uri="{FF2B5EF4-FFF2-40B4-BE49-F238E27FC236}">
                    <a16:creationId xmlns:a16="http://schemas.microsoft.com/office/drawing/2014/main" id="{89608D6C-7539-4B83-B3E4-41CE678C192A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51" name="Rounded Rectangle 16">
                <a:extLst>
                  <a:ext uri="{FF2B5EF4-FFF2-40B4-BE49-F238E27FC236}">
                    <a16:creationId xmlns:a16="http://schemas.microsoft.com/office/drawing/2014/main" id="{12BDF4FB-3DDF-48EA-AB13-CE0646706619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FE14D493-7737-42E8-9DD6-1373266184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761368" y="2252013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0BBC520-6C66-4AA3-8E2D-B7F4B55787F8}"/>
                </a:ext>
              </a:extLst>
            </p:cNvPr>
            <p:cNvSpPr txBox="1"/>
            <p:nvPr/>
          </p:nvSpPr>
          <p:spPr>
            <a:xfrm>
              <a:off x="6437625" y="121288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9138181D-C5FE-4F11-A68D-9C97A5560DD7}"/>
                </a:ext>
              </a:extLst>
            </p:cNvPr>
            <p:cNvSpPr txBox="1"/>
            <p:nvPr/>
          </p:nvSpPr>
          <p:spPr>
            <a:xfrm>
              <a:off x="6393553" y="2358501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414484F-5F9C-421E-B8DA-2264F8D7FF31}"/>
              </a:ext>
            </a:extLst>
          </p:cNvPr>
          <p:cNvGrpSpPr/>
          <p:nvPr/>
        </p:nvGrpSpPr>
        <p:grpSpPr>
          <a:xfrm rot="5400000">
            <a:off x="7583301" y="4167990"/>
            <a:ext cx="846901" cy="1003535"/>
            <a:chOff x="6393553" y="1212888"/>
            <a:chExt cx="1278489" cy="1514944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54E778A-549B-45DF-BC16-E793667C8FB4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29"/>
              <a:chOff x="6310708" y="2223671"/>
              <a:chExt cx="809489" cy="898562"/>
            </a:xfrm>
          </p:grpSpPr>
          <p:sp>
            <p:nvSpPr>
              <p:cNvPr id="57" name="Rounded Rectangle 14">
                <a:extLst>
                  <a:ext uri="{FF2B5EF4-FFF2-40B4-BE49-F238E27FC236}">
                    <a16:creationId xmlns:a16="http://schemas.microsoft.com/office/drawing/2014/main" id="{3E625071-A1BD-4C6C-9398-658442A1CA3F}"/>
                  </a:ext>
                </a:extLst>
              </p:cNvPr>
              <p:cNvSpPr/>
              <p:nvPr/>
            </p:nvSpPr>
            <p:spPr>
              <a:xfrm>
                <a:off x="6451828" y="2223671"/>
                <a:ext cx="519438" cy="898562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ounded Rectangle 15">
                <a:extLst>
                  <a:ext uri="{FF2B5EF4-FFF2-40B4-BE49-F238E27FC236}">
                    <a16:creationId xmlns:a16="http://schemas.microsoft.com/office/drawing/2014/main" id="{9020C03C-F74A-48E5-BDBD-71A93101BF95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59" name="Rounded Rectangle 16">
                <a:extLst>
                  <a:ext uri="{FF2B5EF4-FFF2-40B4-BE49-F238E27FC236}">
                    <a16:creationId xmlns:a16="http://schemas.microsoft.com/office/drawing/2014/main" id="{96E72217-AADF-4A6A-BA3E-9BF85C9C0F0F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9B456963-AF8E-4B2F-AA86-794F09D9E96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761368" y="2252013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1A14283-9F06-4B9E-B334-142F640614D8}"/>
                </a:ext>
              </a:extLst>
            </p:cNvPr>
            <p:cNvSpPr txBox="1"/>
            <p:nvPr/>
          </p:nvSpPr>
          <p:spPr>
            <a:xfrm>
              <a:off x="6437625" y="121288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4A97573-20E5-4F34-BE2F-D1B0408C1341}"/>
                </a:ext>
              </a:extLst>
            </p:cNvPr>
            <p:cNvSpPr txBox="1"/>
            <p:nvPr/>
          </p:nvSpPr>
          <p:spPr>
            <a:xfrm>
              <a:off x="6393553" y="2358501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sp>
        <p:nvSpPr>
          <p:cNvPr id="61" name="Oval 60">
            <a:extLst>
              <a:ext uri="{FF2B5EF4-FFF2-40B4-BE49-F238E27FC236}">
                <a16:creationId xmlns:a16="http://schemas.microsoft.com/office/drawing/2014/main" id="{2D3A903B-A3A7-4570-A0CB-1E00574A43B9}"/>
              </a:ext>
            </a:extLst>
          </p:cNvPr>
          <p:cNvSpPr>
            <a:spLocks noChangeAspect="1"/>
          </p:cNvSpPr>
          <p:nvPr/>
        </p:nvSpPr>
        <p:spPr>
          <a:xfrm rot="9338648">
            <a:off x="7719153" y="1917917"/>
            <a:ext cx="167550" cy="142791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79794F5B-3821-4948-8108-D4D608583E81}"/>
              </a:ext>
            </a:extLst>
          </p:cNvPr>
          <p:cNvSpPr>
            <a:spLocks noChangeAspect="1"/>
          </p:cNvSpPr>
          <p:nvPr/>
        </p:nvSpPr>
        <p:spPr>
          <a:xfrm rot="9338648">
            <a:off x="7961587" y="4926080"/>
            <a:ext cx="167550" cy="142791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23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ALȚI FACTORI DE FIABILITATE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Viața bateriei</a:t>
            </a:r>
            <a:endParaRPr lang="en-US" dirty="0"/>
          </a:p>
          <a:p>
            <a:pPr lvl="1"/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programați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ro-RO" dirty="0"/>
              <a:t> nivelul bateriei este scăzut</a:t>
            </a:r>
            <a:r>
              <a:rPr lang="en-US" dirty="0"/>
              <a:t>, </a:t>
            </a:r>
            <a:r>
              <a:rPr lang="en-US" dirty="0" err="1"/>
              <a:t>acesta</a:t>
            </a:r>
            <a:r>
              <a:rPr lang="en-US" dirty="0"/>
              <a:t> nu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funcționa</a:t>
            </a:r>
            <a:r>
              <a:rPr lang="en-US" dirty="0"/>
              <a:t> la </a:t>
            </a:r>
            <a:r>
              <a:rPr lang="en-US" dirty="0" err="1"/>
              <a:t>fel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complet</a:t>
            </a:r>
            <a:r>
              <a:rPr lang="en-US" dirty="0"/>
              <a:t> </a:t>
            </a:r>
            <a:r>
              <a:rPr lang="en-US" dirty="0" err="1"/>
              <a:t>încărcat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Motoarele</a:t>
            </a:r>
            <a:r>
              <a:rPr lang="en-US" dirty="0"/>
              <a:t> se </a:t>
            </a:r>
            <a:r>
              <a:rPr lang="en-US" dirty="0" err="1"/>
              <a:t>comportă</a:t>
            </a:r>
            <a:r>
              <a:rPr lang="en-US" dirty="0"/>
              <a:t> </a:t>
            </a:r>
            <a:r>
              <a:rPr lang="en-US" dirty="0" err="1"/>
              <a:t>diferit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baterii</a:t>
            </a:r>
            <a:r>
              <a:rPr lang="en-US" dirty="0"/>
              <a:t> </a:t>
            </a:r>
            <a:r>
              <a:rPr lang="en-US" dirty="0" err="1"/>
              <a:t>descărcate</a:t>
            </a:r>
            <a:endParaRPr lang="ro-RO" dirty="0"/>
          </a:p>
          <a:p>
            <a:pPr lvl="2"/>
            <a:r>
              <a:rPr lang="ro-RO" dirty="0"/>
              <a:t>U</a:t>
            </a:r>
            <a:r>
              <a:rPr lang="pt-BR" dirty="0"/>
              <a:t>tilizarea senzorilor te face să nu mai depinzi atât de mult de baterie.</a:t>
            </a:r>
            <a:endParaRPr lang="en-US" dirty="0"/>
          </a:p>
          <a:p>
            <a:r>
              <a:rPr lang="en-US" dirty="0" err="1"/>
              <a:t>Piesele</a:t>
            </a:r>
            <a:r>
              <a:rPr lang="en-US" dirty="0"/>
              <a:t> LEGO se </a:t>
            </a:r>
            <a:r>
              <a:rPr lang="en-US" dirty="0" err="1"/>
              <a:t>desfac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Strângeți</a:t>
            </a:r>
            <a:r>
              <a:rPr lang="en-US" dirty="0"/>
              <a:t> </a:t>
            </a:r>
            <a:r>
              <a:rPr lang="en-US" dirty="0" err="1"/>
              <a:t>piesele</a:t>
            </a:r>
            <a:r>
              <a:rPr lang="en-US" dirty="0"/>
              <a:t> LEGO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zonele</a:t>
            </a:r>
            <a:r>
              <a:rPr lang="en-US" dirty="0"/>
              <a:t> </a:t>
            </a:r>
            <a:r>
              <a:rPr lang="en-US" dirty="0" err="1"/>
              <a:t>cheie</a:t>
            </a:r>
            <a:r>
              <a:rPr lang="en-US" dirty="0"/>
              <a:t> </a:t>
            </a:r>
            <a:r>
              <a:rPr lang="en-US" dirty="0" err="1"/>
              <a:t>înainte</a:t>
            </a:r>
            <a:r>
              <a:rPr lang="en-US" dirty="0"/>
              <a:t> de o </a:t>
            </a:r>
            <a:r>
              <a:rPr lang="en-US" dirty="0" err="1"/>
              <a:t>cursă</a:t>
            </a:r>
            <a:r>
              <a:rPr lang="en-US" dirty="0"/>
              <a:t> - </a:t>
            </a:r>
            <a:r>
              <a:rPr lang="en-US" dirty="0" err="1"/>
              <a:t>cuiele</a:t>
            </a:r>
            <a:r>
              <a:rPr lang="en-US" dirty="0"/>
              <a:t> se </a:t>
            </a:r>
            <a:r>
              <a:rPr lang="en-US" dirty="0" err="1"/>
              <a:t>slăbesc</a:t>
            </a:r>
            <a:r>
              <a:rPr lang="en-US" dirty="0"/>
              <a:t>,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înseamnă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ca </a:t>
            </a:r>
            <a:r>
              <a:rPr lang="en-US" dirty="0" err="1"/>
              <a:t>senzorii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nu fie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același</a:t>
            </a:r>
            <a:r>
              <a:rPr lang="en-US" dirty="0"/>
              <a:t> loc ca la o </a:t>
            </a:r>
            <a:r>
              <a:rPr lang="en-US" dirty="0" err="1"/>
              <a:t>cursă</a:t>
            </a:r>
            <a:r>
              <a:rPr lang="en-US" dirty="0"/>
              <a:t> </a:t>
            </a:r>
            <a:r>
              <a:rPr lang="en-US" dirty="0" err="1"/>
              <a:t>anterioară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firele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senzori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motoare</a:t>
            </a:r>
            <a:r>
              <a:rPr lang="en-US" dirty="0"/>
              <a:t>.  </a:t>
            </a:r>
            <a:r>
              <a:rPr lang="en-US" dirty="0" err="1"/>
              <a:t>Ies</a:t>
            </a:r>
            <a:r>
              <a:rPr lang="en-US" dirty="0"/>
              <a:t> </a:t>
            </a:r>
            <a:r>
              <a:rPr lang="en-US" dirty="0" err="1"/>
              <a:t>afară</a:t>
            </a:r>
            <a:r>
              <a:rPr lang="en-US" dirty="0"/>
              <a:t>!</a:t>
            </a:r>
          </a:p>
          <a:p>
            <a:r>
              <a:rPr lang="en-US" dirty="0" err="1"/>
              <a:t>Motoarele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senzorii</a:t>
            </a:r>
            <a:r>
              <a:rPr lang="en-US" dirty="0"/>
              <a:t> nu se </a:t>
            </a:r>
            <a:r>
              <a:rPr lang="en-US" dirty="0" err="1"/>
              <a:t>potrivesc</a:t>
            </a:r>
            <a:r>
              <a:rPr lang="en-US" dirty="0"/>
              <a:t> </a:t>
            </a:r>
            <a:r>
              <a:rPr lang="en-US" dirty="0" err="1"/>
              <a:t>întotdeauna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Unele</a:t>
            </a:r>
            <a:r>
              <a:rPr lang="en-US" dirty="0"/>
              <a:t> </a:t>
            </a:r>
            <a:r>
              <a:rPr lang="en-US" dirty="0" err="1"/>
              <a:t>echipe</a:t>
            </a:r>
            <a:r>
              <a:rPr lang="en-US" dirty="0"/>
              <a:t> </a:t>
            </a:r>
            <a:r>
              <a:rPr lang="en-US" dirty="0" err="1"/>
              <a:t>testează</a:t>
            </a:r>
            <a:r>
              <a:rPr lang="en-US" dirty="0"/>
              <a:t> </a:t>
            </a:r>
            <a:r>
              <a:rPr lang="en-US" dirty="0" err="1"/>
              <a:t>motoarele</a:t>
            </a:r>
            <a:r>
              <a:rPr lang="en-US" dirty="0"/>
              <a:t>, </a:t>
            </a:r>
            <a:r>
              <a:rPr lang="en-US" dirty="0" err="1"/>
              <a:t>senzorii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roțile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se </a:t>
            </a:r>
            <a:r>
              <a:rPr lang="en-US" dirty="0" err="1"/>
              <a:t>potrivesc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dirty="0"/>
              <a:t>Nu </a:t>
            </a:r>
            <a:r>
              <a:rPr lang="en-US" dirty="0" err="1"/>
              <a:t>veți</a:t>
            </a:r>
            <a:r>
              <a:rPr lang="en-US" dirty="0"/>
              <a:t> </a:t>
            </a:r>
            <a:r>
              <a:rPr lang="en-US" dirty="0" err="1"/>
              <a:t>obține</a:t>
            </a:r>
            <a:r>
              <a:rPr lang="en-US" dirty="0"/>
              <a:t> </a:t>
            </a:r>
            <a:r>
              <a:rPr lang="en-US" dirty="0" err="1"/>
              <a:t>niciodată</a:t>
            </a:r>
            <a:r>
              <a:rPr lang="en-US" dirty="0"/>
              <a:t> o </a:t>
            </a:r>
            <a:r>
              <a:rPr lang="en-US" dirty="0" err="1"/>
              <a:t>potrivire</a:t>
            </a:r>
            <a:r>
              <a:rPr lang="en-US" dirty="0"/>
              <a:t> </a:t>
            </a:r>
            <a:r>
              <a:rPr lang="en-US" dirty="0" err="1"/>
              <a:t>perfectă</a:t>
            </a:r>
            <a:r>
              <a:rPr lang="en-US" dirty="0"/>
              <a:t>, </a:t>
            </a:r>
            <a:r>
              <a:rPr lang="en-US" dirty="0" err="1"/>
              <a:t>așa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recomandăm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folosiți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tehnici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acceptați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diferite</a:t>
            </a:r>
            <a:r>
              <a:rPr lang="ro-RO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424787-68DA-45F2-B424-383A1D552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12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</a:t>
            </a:r>
            <a:r>
              <a:rPr lang="ro-RO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196</TotalTime>
  <Words>940</Words>
  <Application>Microsoft Office PowerPoint</Application>
  <PresentationFormat>On-screen Show (4:3)</PresentationFormat>
  <Paragraphs>91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Helvetica Neue</vt:lpstr>
      <vt:lpstr>Wingdings 2</vt:lpstr>
      <vt:lpstr>Dividend</vt:lpstr>
      <vt:lpstr>TEHNICI DE FIABILITATE</vt:lpstr>
      <vt:lpstr>OBIECTIVELE LECȚIEI</vt:lpstr>
      <vt:lpstr>De ce să discutăm despre fiabilitate?</vt:lpstr>
      <vt:lpstr>SURSELE PROBLEMELOR</vt:lpstr>
      <vt:lpstr>Punctele de pornire la lansare sunt crUCIALe</vt:lpstr>
      <vt:lpstr>Erorile se acumulează în timp</vt:lpstr>
      <vt:lpstr>Unde vă aflați pe masa de competiție?</vt:lpstr>
      <vt:lpstr>ALȚI FACTORI DE FIABILITATE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management</dc:title>
  <dc:creator>Srinivasan Seshan</dc:creator>
  <cp:lastModifiedBy>marinela</cp:lastModifiedBy>
  <cp:revision>31</cp:revision>
  <dcterms:created xsi:type="dcterms:W3CDTF">2019-12-31T03:18:51Z</dcterms:created>
  <dcterms:modified xsi:type="dcterms:W3CDTF">2023-08-18T08:20:42Z</dcterms:modified>
</cp:coreProperties>
</file>