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8"/>
  </p:notesMasterIdLst>
  <p:handoutMasterIdLst>
    <p:handoutMasterId r:id="rId9"/>
  </p:handoutMasterIdLst>
  <p:sldIdLst>
    <p:sldId id="275" r:id="rId2"/>
    <p:sldId id="257" r:id="rId3"/>
    <p:sldId id="276" r:id="rId4"/>
    <p:sldId id="277" r:id="rId5"/>
    <p:sldId id="278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A94D"/>
    <a:srgbClr val="FDFAD9"/>
    <a:srgbClr val="FFD500"/>
    <a:srgbClr val="0EAE9F"/>
    <a:srgbClr val="13B09B"/>
    <a:srgbClr val="0290F8"/>
    <a:srgbClr val="FE59D0"/>
    <a:srgbClr val="F55455"/>
    <a:srgbClr val="FF9732"/>
    <a:srgbClr val="02B6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49B5C5E9-9AF0-F241-AF01-EF95063F33A5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71040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06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22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B03B9F0-3294-2D4E-ACEF-6CFD8210416F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241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B27DCA-B7AB-1B42-AA8F-4C6998C8E9E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212C6A8-B678-9E4E-90EF-2D3775B02175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52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66CA47D-AA67-AF46-8FEB-566A1C0DF825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9B7EFA1-A622-474A-A901-81B4702A2BE0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89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1234AF7-623B-B74C-B05E-55C449E35CAF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7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4649581-A2A2-AA40-9328-3037C44C279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B437005-2BA6-C645-9A51-F8134AE68704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6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63A2B1-9F6A-8944-B63D-EE2969475ED7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BB5139-D1B6-3347-8D15-ACB1E890E66B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032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4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5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F13CE44-623D-C648-9123-CAED88BC763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82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470390"/>
            <a:ext cx="8584534" cy="1504844"/>
          </a:xfrm>
        </p:spPr>
        <p:txBody>
          <a:bodyPr/>
          <a:lstStyle/>
          <a:p>
            <a:r>
              <a:rPr lang="ro-RO" dirty="0"/>
              <a:t>Comentarea codului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/>
              <a:t>de</a:t>
            </a:r>
            <a:r>
              <a:rPr lang="en-US"/>
              <a:t> </a:t>
            </a:r>
            <a:r>
              <a:rPr lang="en-US" dirty="0"/>
              <a:t>SANJAY </a:t>
            </a:r>
            <a:r>
              <a:rPr lang="ro-RO" dirty="0"/>
              <a:t>și </a:t>
            </a:r>
            <a:r>
              <a:rPr lang="en-US" dirty="0"/>
              <a:t>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OBIECTIVELE LEC</a:t>
            </a:r>
            <a:r>
              <a:rPr lang="ro-RO" dirty="0"/>
              <a:t>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Învață cum să faci comentarii relevante în cod</a:t>
            </a:r>
            <a:endParaRPr lang="en-US" dirty="0"/>
          </a:p>
          <a:p>
            <a:r>
              <a:rPr lang="ro-RO" dirty="0"/>
              <a:t>Învață importanța adăugării comentariilor în cod</a:t>
            </a:r>
            <a:endParaRPr lang="en-US" dirty="0"/>
          </a:p>
          <a:p>
            <a:r>
              <a:rPr lang="ro-RO" dirty="0"/>
              <a:t>Învață ce determină un comentariu să fie folositor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AC188-0189-4088-9777-3E94EAF7E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De ce să pui comentarii în cod?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B323-521F-47E4-95DD-28A8676B9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Comentariile din cod ajută autorul codului să își aducă aminte ce a încercat să obțină.</a:t>
            </a:r>
            <a:endParaRPr lang="en-US" dirty="0"/>
          </a:p>
          <a:p>
            <a:r>
              <a:rPr lang="ro-RO" dirty="0"/>
              <a:t>Poți folosi comentariile să ții evidența obiectivelor sau să reproduci pseudocod-ul care stă la baza programului.</a:t>
            </a:r>
            <a:r>
              <a:rPr lang="en-US" dirty="0"/>
              <a:t> </a:t>
            </a:r>
            <a:endParaRPr lang="ro-RO" dirty="0"/>
          </a:p>
          <a:p>
            <a:r>
              <a:rPr lang="ro-RO" dirty="0"/>
              <a:t>Comentariile ajută să faci corecțiile mai ușor.</a:t>
            </a:r>
            <a:endParaRPr lang="en-US" dirty="0"/>
          </a:p>
          <a:p>
            <a:r>
              <a:rPr lang="ro-RO" dirty="0"/>
              <a:t>Poți folosi comentariile ca să salvezi valorile folosite.</a:t>
            </a:r>
            <a:endParaRPr lang="en-US" dirty="0"/>
          </a:p>
          <a:p>
            <a:r>
              <a:rPr lang="ro-RO" dirty="0"/>
              <a:t>Cel mai important motiv </a:t>
            </a:r>
            <a:r>
              <a:rPr lang="ro-RO"/>
              <a:t>este acela că </a:t>
            </a:r>
            <a:r>
              <a:rPr lang="ro-RO" dirty="0"/>
              <a:t>aceste comentarii presărate în cod ajută altă persoană (în afara autorului inițial) să înțeleagă codul.</a:t>
            </a:r>
            <a:r>
              <a:rPr lang="en-US" dirty="0"/>
              <a:t> </a:t>
            </a:r>
            <a:endParaRPr lang="ro-RO" dirty="0"/>
          </a:p>
          <a:p>
            <a:r>
              <a:rPr lang="ro-RO" dirty="0"/>
              <a:t>Încearcă să te obișnuiești în a pune comentarii în cod.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BAA240-7F92-4B96-A06C-3978A16B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3F7C3A-8F2B-4421-93EA-3685E9059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1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228F-CECE-409E-8133-D0623731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Adăugarea comentariilor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7B98F-9CFD-4797-B433-B4DF2DC1D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05290"/>
            <a:ext cx="4142592" cy="2441394"/>
          </a:xfrm>
        </p:spPr>
        <p:txBody>
          <a:bodyPr/>
          <a:lstStyle/>
          <a:p>
            <a:r>
              <a:rPr lang="ro-RO" dirty="0"/>
              <a:t>Click dreapta pe orice block pentru a adauga un comentariu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03140A-27A8-4568-99A5-646F4F7D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60F1FD-AF1C-4564-8E11-1F9C414CC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28FECB-5CD5-4474-824B-B4ACA97D5F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26" y="1797723"/>
            <a:ext cx="2103120" cy="1724069"/>
          </a:xfrm>
          <a:prstGeom prst="rect">
            <a:avLst/>
          </a:prstGeom>
          <a:ln w="28575">
            <a:solidFill>
              <a:srgbClr val="FFD5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34EFA1-DFC5-47C9-A60D-A59BEDDDB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346089"/>
            <a:ext cx="3224212" cy="1470424"/>
          </a:xfrm>
          <a:prstGeom prst="rect">
            <a:avLst/>
          </a:prstGeom>
          <a:ln w="28575">
            <a:solidFill>
              <a:srgbClr val="FFD50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C490A1-A254-4916-96E0-534484AAB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2217440"/>
            <a:ext cx="3664372" cy="3210379"/>
          </a:xfrm>
          <a:prstGeom prst="rect">
            <a:avLst/>
          </a:prstGeom>
          <a:ln w="28575">
            <a:solidFill>
              <a:srgbClr val="FFD500"/>
            </a:solidFill>
          </a:ln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F7A4F6-A95C-4EF3-83C8-6917AA713680}"/>
              </a:ext>
            </a:extLst>
          </p:cNvPr>
          <p:cNvSpPr txBox="1">
            <a:spLocks/>
          </p:cNvSpPr>
          <p:nvPr/>
        </p:nvSpPr>
        <p:spPr>
          <a:xfrm>
            <a:off x="137160" y="3641010"/>
            <a:ext cx="4142592" cy="7050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/>
              <a:t>Scrie comentariul, redimensionează notița și continuă programarea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1E4DAC1-4923-48B9-9EC1-25B4F1FDDF27}"/>
              </a:ext>
            </a:extLst>
          </p:cNvPr>
          <p:cNvSpPr txBox="1">
            <a:spLocks/>
          </p:cNvSpPr>
          <p:nvPr/>
        </p:nvSpPr>
        <p:spPr>
          <a:xfrm>
            <a:off x="4846320" y="1140007"/>
            <a:ext cx="4142592" cy="89453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/>
              <a:t>Poți face click dreapta pe panoul programului pentru a crea o notiță pentru comentarii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359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A1B18-D0C3-44A9-82DC-9A3295EDC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Ce înseamnă un comentariu de cod folositor?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3329B-13BD-4934-84C3-9EF3EF812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3849021" cy="5082601"/>
          </a:xfrm>
        </p:spPr>
        <p:txBody>
          <a:bodyPr>
            <a:normAutofit/>
          </a:bodyPr>
          <a:lstStyle/>
          <a:p>
            <a:r>
              <a:rPr lang="ro-RO" dirty="0"/>
              <a:t>Introdu acele comentarii care să conteze: Comentariile nu trebuie să repete conținutul block-ului.</a:t>
            </a:r>
            <a:endParaRPr lang="en-US" dirty="0"/>
          </a:p>
          <a:p>
            <a:r>
              <a:rPr lang="ro-RO" dirty="0"/>
              <a:t>Comentariile pot fi folosite ca să rezume codul sau să documenteze pseudocodul pe care l-ai scris.</a:t>
            </a:r>
            <a:endParaRPr lang="en-US" dirty="0"/>
          </a:p>
          <a:p>
            <a:r>
              <a:rPr lang="ro-RO" dirty="0"/>
              <a:t>Comentariile pot fi folosite pentru a documenta valorile pe care le încerci în interiorul codului.</a:t>
            </a:r>
            <a:endParaRPr lang="en-US" dirty="0"/>
          </a:p>
          <a:p>
            <a:r>
              <a:rPr lang="ro-RO" dirty="0"/>
              <a:t>Notă: În lecțiile noastre, nu folosim block-urile </a:t>
            </a:r>
            <a:r>
              <a:rPr lang="ro-RO"/>
              <a:t>de comentarii </a:t>
            </a:r>
            <a:r>
              <a:rPr lang="ro-RO" dirty="0"/>
              <a:t>pentru a nu le îngreuna sarcina colaboratorilor noștri să traducă. În schimb, folosim cutiile de text din PowerPoint.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CA3E5A-309E-452C-B754-3213F329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DE00A7-1921-42F5-8C96-E084BCA7D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C2D2E6-ACD1-4878-840E-DF23EF74E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7516" y="1334572"/>
            <a:ext cx="4974608" cy="46934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759CFAB-8C2E-61CF-83B5-728D86EB2271}"/>
              </a:ext>
            </a:extLst>
          </p:cNvPr>
          <p:cNvSpPr txBox="1"/>
          <p:nvPr/>
        </p:nvSpPr>
        <p:spPr>
          <a:xfrm>
            <a:off x="4107180" y="1827607"/>
            <a:ext cx="1653540" cy="769441"/>
          </a:xfrm>
          <a:prstGeom prst="rect">
            <a:avLst/>
          </a:prstGeom>
          <a:solidFill>
            <a:srgbClr val="FDFAD9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o-RO" sz="1100" dirty="0">
                <a:solidFill>
                  <a:srgbClr val="B2A94D"/>
                </a:solidFill>
              </a:rPr>
              <a:t>Acest program înaintează până când un senzor de culoare detectează o linie neagră.</a:t>
            </a:r>
            <a:endParaRPr lang="en-US" sz="1100" dirty="0">
              <a:solidFill>
                <a:srgbClr val="B2A94D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5F8C64-E256-14D2-115F-3F1533A55C95}"/>
              </a:ext>
            </a:extLst>
          </p:cNvPr>
          <p:cNvSpPr txBox="1"/>
          <p:nvPr/>
        </p:nvSpPr>
        <p:spPr>
          <a:xfrm>
            <a:off x="5902363" y="1742967"/>
            <a:ext cx="1894174" cy="938719"/>
          </a:xfrm>
          <a:prstGeom prst="rect">
            <a:avLst/>
          </a:prstGeom>
          <a:solidFill>
            <a:srgbClr val="FDFAD9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rgbClr val="B2A94D"/>
                </a:solidFill>
              </a:rPr>
              <a:t>Pseudocod:</a:t>
            </a:r>
          </a:p>
          <a:p>
            <a:r>
              <a:rPr lang="ro-RO" sz="1100" dirty="0">
                <a:solidFill>
                  <a:srgbClr val="B2A94D"/>
                </a:solidFill>
              </a:rPr>
              <a:t>Configurează robotul</a:t>
            </a:r>
          </a:p>
          <a:p>
            <a:r>
              <a:rPr lang="ro-RO" sz="1100" dirty="0">
                <a:solidFill>
                  <a:srgbClr val="B2A94D"/>
                </a:solidFill>
              </a:rPr>
              <a:t>Mergi înainte până când senzorul de culoare vede negru</a:t>
            </a:r>
            <a:endParaRPr lang="en-US" sz="1100" dirty="0">
              <a:solidFill>
                <a:srgbClr val="B2A94D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D55F0-D6A6-7F00-95B7-7708C3360496}"/>
              </a:ext>
            </a:extLst>
          </p:cNvPr>
          <p:cNvSpPr txBox="1"/>
          <p:nvPr/>
        </p:nvSpPr>
        <p:spPr>
          <a:xfrm>
            <a:off x="7223859" y="3643728"/>
            <a:ext cx="1513046" cy="430887"/>
          </a:xfrm>
          <a:prstGeom prst="rect">
            <a:avLst/>
          </a:prstGeom>
          <a:solidFill>
            <a:srgbClr val="FDFAD9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rgbClr val="B2A94D"/>
                </a:solidFill>
              </a:rPr>
              <a:t>S-a încercat viteza 75%, dar era prea repede</a:t>
            </a:r>
            <a:endParaRPr lang="en-US" sz="1100" dirty="0">
              <a:solidFill>
                <a:srgbClr val="B2A9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190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</a:t>
            </a:r>
            <a:r>
              <a:rPr lang="ro-RO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de SPIKE Prime a fost realizată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ro-RO" sz="1600" dirty="0"/>
              <a:t>.</a:t>
            </a:r>
          </a:p>
          <a:p>
            <a:r>
              <a:rPr lang="ro-RO" sz="1600" dirty="0"/>
              <a:t>Mai multe lecții sunt disponibile pe </a:t>
            </a:r>
            <a:r>
              <a:rPr lang="en-US" sz="1600" dirty="0">
                <a:hlinkClick r:id="rId2"/>
              </a:rPr>
              <a:t>www.primelessons.org</a:t>
            </a:r>
            <a:endParaRPr lang="ro-RO" sz="1600" dirty="0"/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1042</TotalTime>
  <Words>464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Gill Sans MT</vt:lpstr>
      <vt:lpstr>Helvetica Neue</vt:lpstr>
      <vt:lpstr>Wingdings 2</vt:lpstr>
      <vt:lpstr>Dividend</vt:lpstr>
      <vt:lpstr>Comentarea codului</vt:lpstr>
      <vt:lpstr>OBIECTIVELE LECȚIEI</vt:lpstr>
      <vt:lpstr>De ce să pui comentarii în cod?</vt:lpstr>
      <vt:lpstr>Adăugarea comentariilor</vt:lpstr>
      <vt:lpstr>Ce înseamnă un comentariu de cod folositor?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127</cp:revision>
  <dcterms:created xsi:type="dcterms:W3CDTF">2016-07-04T02:35:12Z</dcterms:created>
  <dcterms:modified xsi:type="dcterms:W3CDTF">2023-08-19T16:01:17Z</dcterms:modified>
</cp:coreProperties>
</file>