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16"/>
  </p:notesMasterIdLst>
  <p:handoutMasterIdLst>
    <p:handoutMasterId r:id="rId17"/>
  </p:handoutMasterIdLst>
  <p:sldIdLst>
    <p:sldId id="275" r:id="rId2"/>
    <p:sldId id="257" r:id="rId3"/>
    <p:sldId id="292" r:id="rId4"/>
    <p:sldId id="294" r:id="rId5"/>
    <p:sldId id="301" r:id="rId6"/>
    <p:sldId id="302" r:id="rId7"/>
    <p:sldId id="303" r:id="rId8"/>
    <p:sldId id="305" r:id="rId9"/>
    <p:sldId id="308" r:id="rId10"/>
    <p:sldId id="296" r:id="rId11"/>
    <p:sldId id="297" r:id="rId12"/>
    <p:sldId id="299" r:id="rId13"/>
    <p:sldId id="30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EAE9F"/>
    <a:srgbClr val="13B09B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75"/>
    <p:restoredTop sz="94613"/>
  </p:normalViewPr>
  <p:slideViewPr>
    <p:cSldViewPr snapToGrid="0" snapToObjects="1">
      <p:cViewPr varScale="1">
        <p:scale>
          <a:sx n="86" d="100"/>
          <a:sy n="86" d="100"/>
        </p:scale>
        <p:origin x="116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6/12/2020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6/12/2020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B69029F-0264-491E-B811-65F7DA3CBBB0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ABD06244-04F9-463D-A4DB-628C04BB85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63D75727-DAE8-4F50-8B40-C2AB0C6A94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65AA8D01-3E12-417C-866C-09E77342F6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BA4509F5-9711-4A35-B736-E2BAFCB547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7217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Variáveis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Desafios: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7875" y="1505616"/>
            <a:ext cx="5734656" cy="4654528"/>
          </a:xfrm>
        </p:spPr>
        <p:txBody>
          <a:bodyPr/>
          <a:lstStyle/>
          <a:p>
            <a:r>
              <a:rPr lang="pt-BR" dirty="0"/>
              <a:t>Desafio 1:</a:t>
            </a:r>
          </a:p>
          <a:p>
            <a:pPr lvl="1"/>
            <a:r>
              <a:rPr lang="pt-BR" dirty="0"/>
              <a:t>Você pode criar um programa que mostre quantas vezes pressionou o botão esquerdo?</a:t>
            </a:r>
          </a:p>
          <a:p>
            <a:r>
              <a:rPr lang="pt-BR" dirty="0"/>
              <a:t>Desafio 2:</a:t>
            </a:r>
          </a:p>
          <a:p>
            <a:pPr lvl="1"/>
            <a:r>
              <a:rPr lang="pt-BR" dirty="0"/>
              <a:t>Você pode escrever um programa que conte quantas linhas pretas você passou?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69A3F97-D5E1-4F3B-B31E-60AB98309B15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6616005" y="3034145"/>
            <a:ext cx="1849452" cy="288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7479083" y="2652087"/>
            <a:ext cx="24659" cy="2823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84532" y="5494652"/>
            <a:ext cx="94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Largada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24246" y="2189750"/>
            <a:ext cx="1102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Chegada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81742" y="2042948"/>
            <a:ext cx="2416617" cy="382103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924245" y="1673616"/>
            <a:ext cx="1282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Desafio</a:t>
            </a:r>
            <a:r>
              <a:rPr lang="en-US" dirty="0"/>
              <a:t> 2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6640662" y="3773962"/>
            <a:ext cx="1849452" cy="288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640662" y="4073303"/>
            <a:ext cx="1849452" cy="288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700940" y="4895970"/>
            <a:ext cx="1849452" cy="288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207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87180F4-2BC8-407A-B520-C13D4BB72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270" y="1853301"/>
            <a:ext cx="4453470" cy="3706141"/>
          </a:xfrm>
          <a:prstGeom prst="rect">
            <a:avLst/>
          </a:prstGeom>
        </p:spPr>
      </p:pic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300" dirty="0"/>
              <a:t>Solução: Contando cliques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105BE49-FB6C-4ECA-AF0F-3248BF262EF6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E4F166-5C1A-6C4A-8228-54E5E19118D3}"/>
              </a:ext>
            </a:extLst>
          </p:cNvPr>
          <p:cNvSpPr txBox="1"/>
          <p:nvPr/>
        </p:nvSpPr>
        <p:spPr>
          <a:xfrm>
            <a:off x="2578719" y="2495862"/>
            <a:ext cx="3895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Inicie a variável Contador com 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2121D1-0A8C-6540-BDA3-316A82352E1D}"/>
              </a:ext>
            </a:extLst>
          </p:cNvPr>
          <p:cNvSpPr txBox="1"/>
          <p:nvPr/>
        </p:nvSpPr>
        <p:spPr>
          <a:xfrm>
            <a:off x="4700740" y="3285622"/>
            <a:ext cx="347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</a:t>
            </a:r>
            <a:r>
              <a:rPr lang="pt-BR" sz="1400" dirty="0"/>
              <a:t> cada toque no botão esquerdo adicione 1 a variável.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368256-45E3-8C4C-849E-3C40E743BC47}"/>
              </a:ext>
            </a:extLst>
          </p:cNvPr>
          <p:cNvSpPr txBox="1"/>
          <p:nvPr/>
        </p:nvSpPr>
        <p:spPr>
          <a:xfrm>
            <a:off x="2241584" y="4889691"/>
            <a:ext cx="4057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Escreva a variável Contador na tela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4DC0EA-FFDF-1D4D-AE3D-733816A572B6}"/>
              </a:ext>
            </a:extLst>
          </p:cNvPr>
          <p:cNvSpPr txBox="1"/>
          <p:nvPr/>
        </p:nvSpPr>
        <p:spPr>
          <a:xfrm>
            <a:off x="4700740" y="4144752"/>
            <a:ext cx="3535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Espere o botão ser solto, senão o código registrará várias vezes o mesmo toque.</a:t>
            </a:r>
          </a:p>
        </p:txBody>
      </p:sp>
    </p:spTree>
    <p:extLst>
      <p:ext uri="{BB962C8B-B14F-4D97-AF65-F5344CB8AC3E}">
        <p14:creationId xmlns:p14="http://schemas.microsoft.com/office/powerpoint/2010/main" val="2221071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F6C44139-363F-44C4-BBDF-0E7EAEB7F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62" y="1623118"/>
            <a:ext cx="3349080" cy="4283225"/>
          </a:xfrm>
          <a:prstGeom prst="rect">
            <a:avLst/>
          </a:prstGeom>
        </p:spPr>
      </p:pic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4300" dirty="0"/>
              <a:t>Solução: Contando linhas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105BE49-FB6C-4ECA-AF0F-3248BF262EF6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35A25B-2DE6-ED47-B2D3-4D80FB61FC2A}"/>
              </a:ext>
            </a:extLst>
          </p:cNvPr>
          <p:cNvSpPr txBox="1"/>
          <p:nvPr/>
        </p:nvSpPr>
        <p:spPr>
          <a:xfrm>
            <a:off x="2398725" y="2213259"/>
            <a:ext cx="3895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Inicie a variável Contador com 0</a:t>
            </a:r>
          </a:p>
          <a:p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1A8DDF-5F7B-0745-BC9D-102A2BD8C8EE}"/>
              </a:ext>
            </a:extLst>
          </p:cNvPr>
          <p:cNvSpPr txBox="1"/>
          <p:nvPr/>
        </p:nvSpPr>
        <p:spPr>
          <a:xfrm>
            <a:off x="3776342" y="4037614"/>
            <a:ext cx="34778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Toda vez que uma linha preta for vista </a:t>
            </a:r>
            <a:r>
              <a:rPr lang="pt-BR" sz="1400" dirty="0"/>
              <a:t>adicione 1 a variável.</a:t>
            </a:r>
          </a:p>
          <a:p>
            <a:endParaRPr 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9498CB-1AC9-304D-996E-0A1632586E06}"/>
              </a:ext>
            </a:extLst>
          </p:cNvPr>
          <p:cNvSpPr txBox="1"/>
          <p:nvPr/>
        </p:nvSpPr>
        <p:spPr>
          <a:xfrm>
            <a:off x="2274607" y="5234882"/>
            <a:ext cx="4019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Escreva a variável Contador na tela</a:t>
            </a:r>
          </a:p>
          <a:p>
            <a:endParaRPr lang="en-US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3D9FED-FA61-DB45-B2D4-A852213AC234}"/>
              </a:ext>
            </a:extLst>
          </p:cNvPr>
          <p:cNvSpPr txBox="1"/>
          <p:nvPr/>
        </p:nvSpPr>
        <p:spPr>
          <a:xfrm>
            <a:off x="3852376" y="4692917"/>
            <a:ext cx="4769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Espere até o sensor ver branco, senão o código registrará várias vezes a mesma linha.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C2F437-B190-B046-A43C-94544C19D4E7}"/>
              </a:ext>
            </a:extLst>
          </p:cNvPr>
          <p:cNvSpPr txBox="1"/>
          <p:nvPr/>
        </p:nvSpPr>
        <p:spPr>
          <a:xfrm>
            <a:off x="2857922" y="3098473"/>
            <a:ext cx="3895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Comece a mover o robô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78FAEF-6432-416F-AF9E-B4B6ED526B6D}"/>
              </a:ext>
            </a:extLst>
          </p:cNvPr>
          <p:cNvSpPr txBox="1"/>
          <p:nvPr/>
        </p:nvSpPr>
        <p:spPr>
          <a:xfrm>
            <a:off x="3234616" y="2645164"/>
            <a:ext cx="3895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Defina os motores de movimento</a:t>
            </a:r>
          </a:p>
        </p:txBody>
      </p:sp>
    </p:spTree>
    <p:extLst>
      <p:ext uri="{BB962C8B-B14F-4D97-AF65-F5344CB8AC3E}">
        <p14:creationId xmlns:p14="http://schemas.microsoft.com/office/powerpoint/2010/main" val="1095804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17800-131F-1F48-8F3A-B05A61291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Valores não numéricos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7D6AA-4F97-FD4F-808F-2584C174A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5093" y="1498959"/>
            <a:ext cx="4129593" cy="4361544"/>
          </a:xfrm>
        </p:spPr>
        <p:txBody>
          <a:bodyPr>
            <a:normAutofit/>
          </a:bodyPr>
          <a:lstStyle/>
          <a:p>
            <a:r>
              <a:rPr lang="pt-BR" dirty="0"/>
              <a:t>Variáveis também podem armazenar texto.</a:t>
            </a:r>
          </a:p>
          <a:p>
            <a:r>
              <a:rPr lang="pt-BR" dirty="0"/>
              <a:t>No exemplo da esquerda, usamos a variável “Error Message” para descrever o que deu errado com o código.</a:t>
            </a:r>
          </a:p>
          <a:p>
            <a:r>
              <a:rPr lang="pt-BR" dirty="0"/>
              <a:t>O programa permite ao usar descobrir se o robô andou a mais ou a menos que o planejado, quando o objetivo é andar 500 graus.</a:t>
            </a:r>
          </a:p>
          <a:p>
            <a:r>
              <a:rPr lang="pt-BR" dirty="0"/>
              <a:t>Note: 1 segundo a 50% da velocidade deve resultar em 500 graus de movimento.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C601C-2B12-C644-A1EC-1DFC1643F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80BC8-E4DC-9946-B4E1-3A683FB7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13</a:t>
            </a:fld>
            <a:endParaRPr lang="en-US" dirty="0"/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34AC751F-A657-4B86-AA04-CFA52E696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90" y="1204601"/>
            <a:ext cx="3240986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065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CRéditos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Sanjay Seshan e Arvind Seshan para SPIKE Prime Lessons</a:t>
            </a:r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Colonna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Attribution-NonCommercial-ShareAlike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7"/>
            <a:ext cx="8831580" cy="240922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t-BR" dirty="0"/>
              <a:t>Aprender sobre diferentes tipos de variáveis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/>
              <a:t>Aprender a ler e escrever variáveis.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4AAE4-28AB-4B08-8A92-91AD24C9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Variáveis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altLang="en-US" dirty="0"/>
              <a:t>O que é uma variável? É uma forma de armazenar valores que você pode usar mais tarde no programa. Pense que é um caderno ou caixa que guarda valores para você.</a:t>
            </a:r>
          </a:p>
          <a:p>
            <a:r>
              <a:rPr lang="pt-BR" altLang="en-US" dirty="0"/>
              <a:t>Você pode dar o nome que quiser a uma variável.</a:t>
            </a:r>
          </a:p>
          <a:p>
            <a:r>
              <a:rPr lang="pt-BR" altLang="en-US" dirty="0"/>
              <a:t>Você pode definir o tipo de uma variável.</a:t>
            </a:r>
          </a:p>
          <a:p>
            <a:pPr lvl="1"/>
            <a:r>
              <a:rPr lang="pt-BR" altLang="en-US" dirty="0"/>
              <a:t>Variáveis (guarda um número ou texto) </a:t>
            </a:r>
            <a:r>
              <a:rPr lang="pt-BR" altLang="en-US" dirty="0">
                <a:sym typeface="Wingdings" pitchFamily="2" charset="2"/>
              </a:rPr>
              <a:t> note não há variáveis lógicas.</a:t>
            </a:r>
          </a:p>
          <a:p>
            <a:pPr lvl="1"/>
            <a:r>
              <a:rPr lang="pt-BR" altLang="en-US" dirty="0">
                <a:sym typeface="Wingdings" pitchFamily="2" charset="2"/>
              </a:rPr>
              <a:t>Lista (guarda um conjunto de número ou textos...</a:t>
            </a:r>
            <a:r>
              <a:rPr lang="pt-BR" altLang="en-US" dirty="0"/>
              <a:t> [1,2,3, maça, 55]) – essas serão cobertas na Lição Listas</a:t>
            </a:r>
          </a:p>
          <a:p>
            <a:r>
              <a:rPr lang="pt-BR" altLang="en-US" dirty="0"/>
              <a:t>Você pode...</a:t>
            </a:r>
          </a:p>
          <a:p>
            <a:pPr lvl="1"/>
            <a:r>
              <a:rPr lang="pt-BR" altLang="en-US" dirty="0"/>
              <a:t>Escrever – coloca um valor na variável</a:t>
            </a:r>
          </a:p>
          <a:p>
            <a:pPr lvl="1"/>
            <a:r>
              <a:rPr lang="pt-BR" altLang="en-US" dirty="0"/>
              <a:t>Ler – lê o valor de uma variável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4382A7F7-08BF-4252-8141-63FB96055BB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6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Porque usar variáveis?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Variáveis são uma forma fácil de transferir dados através do código.</a:t>
            </a:r>
          </a:p>
          <a:p>
            <a:r>
              <a:rPr lang="pt-BR" dirty="0"/>
              <a:t>Você também pode usar variáveis para transferir dados em um Meu Bloco sem precisar uma entrada (Ex: Uma variável para o tamanho da roda em Mover polegadas – Você provavelmente não precisa que isto seja uma entrada no bloco já que quase nunca muda. Você também pode querer usar o valor em outros locais e muda-lo somente em um.)</a:t>
            </a:r>
          </a:p>
          <a:p>
            <a:r>
              <a:rPr lang="pt-BR" dirty="0"/>
              <a:t>Listas podem armazenar vários dados e tornar mais fácil processar todos. Iremos ter uma Lição sobre elas na secção avançada.</a:t>
            </a:r>
          </a:p>
          <a:p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2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Criando uma variável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8753" y="1505616"/>
            <a:ext cx="5675931" cy="4654528"/>
          </a:xfrm>
        </p:spPr>
        <p:txBody>
          <a:bodyPr/>
          <a:lstStyle/>
          <a:p>
            <a:r>
              <a:rPr lang="pt-BR" dirty="0"/>
              <a:t>Para criar uma variável, navegue até a secção variáveis.</a:t>
            </a:r>
          </a:p>
          <a:p>
            <a:r>
              <a:rPr lang="pt-BR" dirty="0"/>
              <a:t>Clique em Criar uma variável e dê um nome a ela.</a:t>
            </a:r>
          </a:p>
          <a:p>
            <a:r>
              <a:rPr lang="pt-BR" dirty="0"/>
              <a:t>No exemplo abaixo uma variável chamada “circunferência” foi criada.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50E1BBD-19FD-4CEB-AAD6-7B0803D51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26" y="1323012"/>
            <a:ext cx="2618912" cy="499420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C492AA93-BAED-4152-80BA-4F832F8C6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2643" y="3832880"/>
            <a:ext cx="4248150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276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Escrevendo em uma variável.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4063571" cy="638978"/>
          </a:xfrm>
        </p:spPr>
        <p:txBody>
          <a:bodyPr>
            <a:normAutofit fontScale="92500" lnSpcReduction="10000"/>
          </a:bodyPr>
          <a:lstStyle/>
          <a:p>
            <a:r>
              <a:rPr lang="pt-BR" sz="1900" dirty="0"/>
              <a:t>Quando você criar uma variável, ela irá aparecer no Menu.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 dirty="0"/>
          </a:p>
        </p:txBody>
      </p:sp>
      <p:pic>
        <p:nvPicPr>
          <p:cNvPr id="8" name="Picture 7" descr="Screen Shot 2019-12-24 at 9.49.10 PM.png">
            <a:extLst>
              <a:ext uri="{FF2B5EF4-FFF2-40B4-BE49-F238E27FC236}">
                <a16:creationId xmlns:a16="http://schemas.microsoft.com/office/drawing/2014/main" id="{494728F0-BEBF-134D-879B-A9B4A6351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198238"/>
            <a:ext cx="3903108" cy="87405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B2475C-189E-2E46-9416-F593BB133EF7}"/>
              </a:ext>
            </a:extLst>
          </p:cNvPr>
          <p:cNvSpPr txBox="1">
            <a:spLocks/>
          </p:cNvSpPr>
          <p:nvPr/>
        </p:nvSpPr>
        <p:spPr>
          <a:xfrm>
            <a:off x="4526280" y="1455253"/>
            <a:ext cx="4063571" cy="2565904"/>
          </a:xfrm>
          <a:prstGeom prst="rect">
            <a:avLst/>
          </a:prstGeom>
        </p:spPr>
        <p:txBody>
          <a:bodyPr vert="horz" lIns="0" tIns="45720" rIns="0" bIns="45720" rtlCol="0">
            <a:normAutofit fontScale="925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No exemplo abaixo, Circunferência é definida como a circunferência da roda do robô Educador EV3.</a:t>
            </a:r>
          </a:p>
          <a:p>
            <a:r>
              <a:rPr lang="pt-BR" dirty="0"/>
              <a:t>Circunferência = Pi X Diâmetro da roda</a:t>
            </a:r>
          </a:p>
          <a:p>
            <a:r>
              <a:rPr lang="pt-BR" dirty="0"/>
              <a:t>Circunferência = 3,14 x 5,6</a:t>
            </a:r>
          </a:p>
          <a:p>
            <a:r>
              <a:rPr lang="pt-BR" dirty="0"/>
              <a:t>Isso pode ser calculado usando o Bloco Matemática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ABFCCB9-C251-F249-AD99-0B8B32370E2B}"/>
              </a:ext>
            </a:extLst>
          </p:cNvPr>
          <p:cNvCxnSpPr/>
          <p:nvPr/>
        </p:nvCxnSpPr>
        <p:spPr>
          <a:xfrm>
            <a:off x="4313479" y="1505616"/>
            <a:ext cx="0" cy="4654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>
            <a:extLst>
              <a:ext uri="{FF2B5EF4-FFF2-40B4-BE49-F238E27FC236}">
                <a16:creationId xmlns:a16="http://schemas.microsoft.com/office/drawing/2014/main" id="{5C9D364A-5F39-4EEC-9F0D-EE20676C15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892" y="2663666"/>
            <a:ext cx="2943225" cy="28575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9BABC3-75C7-264D-99CA-956608F4B8EF}"/>
              </a:ext>
            </a:extLst>
          </p:cNvPr>
          <p:cNvSpPr/>
          <p:nvPr/>
        </p:nvSpPr>
        <p:spPr>
          <a:xfrm>
            <a:off x="608004" y="3913482"/>
            <a:ext cx="3004113" cy="63897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779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4EC868C-BE6D-4590-8662-7289C06D2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6665" y="2099701"/>
            <a:ext cx="4201247" cy="15504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Lendo uma variável.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5" y="1505616"/>
            <a:ext cx="3512268" cy="4654528"/>
          </a:xfrm>
        </p:spPr>
        <p:txBody>
          <a:bodyPr>
            <a:normAutofit/>
          </a:bodyPr>
          <a:lstStyle/>
          <a:p>
            <a:r>
              <a:rPr lang="pt-BR" dirty="0"/>
              <a:t>A variável agora pode ser usada em qualquer bloco com forma oval, onde você normalmente colocaria um valor.</a:t>
            </a:r>
          </a:p>
          <a:p>
            <a:r>
              <a:rPr lang="pt-BR" dirty="0"/>
              <a:t>No exemplo da direita a variável circunferência é usada para mover o robô por 20cm para frente. (20cm/circunferência da roda)</a:t>
            </a:r>
          </a:p>
          <a:p>
            <a:r>
              <a:rPr lang="pt-BR" dirty="0"/>
              <a:t>Por exemplo, se a circunferência </a:t>
            </a:r>
            <a:r>
              <a:rPr lang="pt-BR"/>
              <a:t>da roda </a:t>
            </a:r>
            <a:r>
              <a:rPr lang="pt-BR" dirty="0"/>
              <a:t>fosse 10cm, o robô andaria 2 rotações para se mover 20cm.</a:t>
            </a:r>
          </a:p>
          <a:p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EA8B771-6F1D-3848-A3B8-2C37C72F59B8}"/>
              </a:ext>
            </a:extLst>
          </p:cNvPr>
          <p:cNvCxnSpPr>
            <a:cxnSpLocks/>
          </p:cNvCxnSpPr>
          <p:nvPr/>
        </p:nvCxnSpPr>
        <p:spPr>
          <a:xfrm flipV="1">
            <a:off x="7425344" y="2429999"/>
            <a:ext cx="0" cy="72883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fruit&#10;&#10;Description automatically generated">
            <a:extLst>
              <a:ext uri="{FF2B5EF4-FFF2-40B4-BE49-F238E27FC236}">
                <a16:creationId xmlns:a16="http://schemas.microsoft.com/office/drawing/2014/main" id="{F49F07CC-D154-4677-8308-FAB0922A1D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2532" y="4704181"/>
            <a:ext cx="4979592" cy="66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360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25F9-5956-8A42-980E-0B4D9FA0B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Juntando tudo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42249-D189-444F-AF95-D43866A41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74" y="1505616"/>
            <a:ext cx="8281125" cy="4654528"/>
          </a:xfrm>
        </p:spPr>
        <p:txBody>
          <a:bodyPr/>
          <a:lstStyle/>
          <a:p>
            <a:r>
              <a:rPr lang="pt-BR" dirty="0"/>
              <a:t>Nesse exemplo o robô se move por 20cm.</a:t>
            </a:r>
          </a:p>
          <a:p>
            <a:r>
              <a:rPr lang="pt-BR" dirty="0"/>
              <a:t>Defina a variável “Circunferência” antes de usa-la no programa</a:t>
            </a:r>
          </a:p>
          <a:p>
            <a:r>
              <a:rPr lang="pt-BR" dirty="0"/>
              <a:t>Use a variável no bloco mover.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4D7176-E4B4-644D-B938-1AF973122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EEFE6E-1897-3E46-A0CC-57C959EB3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 dirty="0"/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3C129DD6-3E9E-438D-8F35-3E79A997BF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194" y="3259926"/>
            <a:ext cx="7006995" cy="237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704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Mudando variáveis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4063571" cy="638978"/>
          </a:xfrm>
        </p:spPr>
        <p:txBody>
          <a:bodyPr>
            <a:normAutofit fontScale="92500" lnSpcReduction="10000"/>
          </a:bodyPr>
          <a:lstStyle/>
          <a:p>
            <a:r>
              <a:rPr lang="pt-BR" sz="1900" dirty="0"/>
              <a:t>Quando você tiver criado uma variável, ela irá aparecer no menu.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B2475C-189E-2E46-9416-F593BB133EF7}"/>
              </a:ext>
            </a:extLst>
          </p:cNvPr>
          <p:cNvSpPr txBox="1">
            <a:spLocks/>
          </p:cNvSpPr>
          <p:nvPr/>
        </p:nvSpPr>
        <p:spPr>
          <a:xfrm>
            <a:off x="4526280" y="1455253"/>
            <a:ext cx="4063571" cy="2565904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No exemplo abaixo, o contador se inicia com valor 1. A mudança Adicionar 2, soma 2 ao contador.</a:t>
            </a:r>
          </a:p>
          <a:p>
            <a:r>
              <a:rPr lang="pt-BR" dirty="0"/>
              <a:t>O display portanto irá mostrar 3, já que 1+2=3</a:t>
            </a:r>
          </a:p>
          <a:p>
            <a:r>
              <a:rPr lang="pt-BR" dirty="0"/>
              <a:t>Note que você também pode adicionar um valor negativo, isso irá fazer uma subtração na variável.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ABFCCB9-C251-F249-AD99-0B8B32370E2B}"/>
              </a:ext>
            </a:extLst>
          </p:cNvPr>
          <p:cNvCxnSpPr/>
          <p:nvPr/>
        </p:nvCxnSpPr>
        <p:spPr>
          <a:xfrm>
            <a:off x="4313479" y="1505616"/>
            <a:ext cx="0" cy="4654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 screenshot of a cell phone&#10;&#10;Description automatically generated">
            <a:extLst>
              <a:ext uri="{FF2B5EF4-FFF2-40B4-BE49-F238E27FC236}">
                <a16:creationId xmlns:a16="http://schemas.microsoft.com/office/drawing/2014/main" id="{2B3D115E-73A5-40E0-8A9B-FE11FDD203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4606" y="4152368"/>
            <a:ext cx="2786917" cy="1789971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A7009E70-A025-4C11-954D-22C3EA699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647" y="2278157"/>
            <a:ext cx="2609485" cy="38514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9BABC3-75C7-264D-99CA-956608F4B8EF}"/>
              </a:ext>
            </a:extLst>
          </p:cNvPr>
          <p:cNvSpPr/>
          <p:nvPr/>
        </p:nvSpPr>
        <p:spPr>
          <a:xfrm>
            <a:off x="1216241" y="3429000"/>
            <a:ext cx="1926454" cy="33018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98778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1963</TotalTime>
  <Words>1031</Words>
  <Application>Microsoft Office PowerPoint</Application>
  <PresentationFormat>Apresentação na tela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Arial</vt:lpstr>
      <vt:lpstr>Calibri</vt:lpstr>
      <vt:lpstr>Gill Sans MT</vt:lpstr>
      <vt:lpstr>Helvetica Neue</vt:lpstr>
      <vt:lpstr>Tahoma</vt:lpstr>
      <vt:lpstr>Wingdings</vt:lpstr>
      <vt:lpstr>Wingdings 2</vt:lpstr>
      <vt:lpstr>Dividend</vt:lpstr>
      <vt:lpstr>Variáveis</vt:lpstr>
      <vt:lpstr>Objetivos</vt:lpstr>
      <vt:lpstr>Variáveis</vt:lpstr>
      <vt:lpstr>Porque usar variáveis?</vt:lpstr>
      <vt:lpstr>Criando uma variável</vt:lpstr>
      <vt:lpstr>Escrevendo em uma variável.</vt:lpstr>
      <vt:lpstr>Lendo uma variável.</vt:lpstr>
      <vt:lpstr>Juntando tudo</vt:lpstr>
      <vt:lpstr>Mudando variáveis</vt:lpstr>
      <vt:lpstr>Desafios:</vt:lpstr>
      <vt:lpstr>Solução: Contando cliques</vt:lpstr>
      <vt:lpstr>Solução: Contando linhas</vt:lpstr>
      <vt:lpstr>Valores não numéricos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Lucas Colonna</cp:lastModifiedBy>
  <cp:revision>152</cp:revision>
  <dcterms:created xsi:type="dcterms:W3CDTF">2016-07-04T02:35:12Z</dcterms:created>
  <dcterms:modified xsi:type="dcterms:W3CDTF">2020-06-12T19:25:52Z</dcterms:modified>
</cp:coreProperties>
</file>