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61" r:id="rId1"/>
  </p:sldMasterIdLst>
  <p:notesMasterIdLst>
    <p:notesMasterId r:id="rId16"/>
  </p:notesMasterIdLst>
  <p:handoutMasterIdLst>
    <p:handoutMasterId r:id="rId17"/>
  </p:handoutMasterIdLst>
  <p:sldIdLst>
    <p:sldId id="275" r:id="rId2"/>
    <p:sldId id="257" r:id="rId3"/>
    <p:sldId id="292" r:id="rId4"/>
    <p:sldId id="294" r:id="rId5"/>
    <p:sldId id="301" r:id="rId6"/>
    <p:sldId id="302" r:id="rId7"/>
    <p:sldId id="303" r:id="rId8"/>
    <p:sldId id="305" r:id="rId9"/>
    <p:sldId id="308" r:id="rId10"/>
    <p:sldId id="296" r:id="rId11"/>
    <p:sldId id="297" r:id="rId12"/>
    <p:sldId id="299" r:id="rId13"/>
    <p:sldId id="309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875"/>
    <p:restoredTop sz="94613"/>
  </p:normalViewPr>
  <p:slideViewPr>
    <p:cSldViewPr snapToGrid="0" snapToObjects="1">
      <p:cViewPr varScale="1">
        <p:scale>
          <a:sx n="86" d="100"/>
          <a:sy n="86" d="100"/>
        </p:scale>
        <p:origin x="1162" y="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6/12/2020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203290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300865"/>
            <a:ext cx="58158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3800535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SPIKE PRIME LESSONS</a:t>
            </a:r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26780A6E-BC42-443E-B6EE-CF18D754C37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</a:blip>
          <a:srcRect b="32885"/>
          <a:stretch/>
        </p:blipFill>
        <p:spPr>
          <a:xfrm>
            <a:off x="179837" y="1052244"/>
            <a:ext cx="1668346" cy="1119706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 userDrawn="1"/>
        </p:nvSpPr>
        <p:spPr>
          <a:xfrm>
            <a:off x="6058605" y="737053"/>
            <a:ext cx="2911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/>
              <a:t>By the Creators of EV3Lessons</a:t>
            </a:r>
          </a:p>
          <a:p>
            <a:endParaRPr lang="en-US" sz="1600" dirty="0"/>
          </a:p>
        </p:txBody>
      </p:sp>
      <p:pic>
        <p:nvPicPr>
          <p:cNvPr id="12" name="Picture 11" descr="A picture containing sitting, game, remote, video&#10;&#10;Description automatically generated">
            <a:extLst>
              <a:ext uri="{FF2B5EF4-FFF2-40B4-BE49-F238E27FC236}">
                <a16:creationId xmlns:a16="http://schemas.microsoft.com/office/drawing/2014/main" id="{19D0660C-C674-40CA-9A39-C1E73533C9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alphaModFix/>
          </a:blip>
          <a:srcRect l="24583" t="2888" r="29917" b="4667"/>
          <a:stretch/>
        </p:blipFill>
        <p:spPr>
          <a:xfrm>
            <a:off x="6058605" y="1349909"/>
            <a:ext cx="2672408" cy="4072241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4B69029F-0264-491E-B811-65F7DA3CBBB0}"/>
              </a:ext>
            </a:extLst>
          </p:cNvPr>
          <p:cNvGrpSpPr/>
          <p:nvPr userDrawn="1"/>
        </p:nvGrpSpPr>
        <p:grpSpPr>
          <a:xfrm>
            <a:off x="179837" y="5060305"/>
            <a:ext cx="4773538" cy="1188622"/>
            <a:chOff x="131592" y="5034964"/>
            <a:chExt cx="4773538" cy="1188622"/>
          </a:xfrm>
        </p:grpSpPr>
        <p:pic>
          <p:nvPicPr>
            <p:cNvPr id="13" name="Picture 12" descr="A picture containing drawing, window&#10;&#10;Description automatically generated">
              <a:extLst>
                <a:ext uri="{FF2B5EF4-FFF2-40B4-BE49-F238E27FC236}">
                  <a16:creationId xmlns:a16="http://schemas.microsoft.com/office/drawing/2014/main" id="{ABD06244-04F9-463D-A4DB-628C04BB854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1326564" y="5034964"/>
              <a:ext cx="1188622" cy="1188622"/>
            </a:xfrm>
            <a:prstGeom prst="rect">
              <a:avLst/>
            </a:prstGeom>
          </p:spPr>
        </p:pic>
        <p:pic>
          <p:nvPicPr>
            <p:cNvPr id="14" name="Picture 13" descr="A picture containing building, drawing&#10;&#10;Description automatically generated">
              <a:extLst>
                <a:ext uri="{FF2B5EF4-FFF2-40B4-BE49-F238E27FC236}">
                  <a16:creationId xmlns:a16="http://schemas.microsoft.com/office/drawing/2014/main" id="{63D75727-DAE8-4F50-8B40-C2AB0C6A949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/>
            <a:stretch>
              <a:fillRect/>
            </a:stretch>
          </p:blipFill>
          <p:spPr>
            <a:xfrm>
              <a:off x="131592" y="5034964"/>
              <a:ext cx="1188622" cy="1188622"/>
            </a:xfrm>
            <a:prstGeom prst="rect">
              <a:avLst/>
            </a:prstGeom>
          </p:spPr>
        </p:pic>
        <p:pic>
          <p:nvPicPr>
            <p:cNvPr id="15" name="Picture 14" descr="A picture containing drawing, holding&#10;&#10;Description automatically generated">
              <a:extLst>
                <a:ext uri="{FF2B5EF4-FFF2-40B4-BE49-F238E27FC236}">
                  <a16:creationId xmlns:a16="http://schemas.microsoft.com/office/drawing/2014/main" id="{65AA8D01-3E12-417C-866C-09E77342F6A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3716508" y="5034964"/>
              <a:ext cx="1188622" cy="1188622"/>
            </a:xfrm>
            <a:prstGeom prst="rect">
              <a:avLst/>
            </a:prstGeom>
          </p:spPr>
        </p:pic>
        <p:pic>
          <p:nvPicPr>
            <p:cNvPr id="16" name="Picture 15" descr="A picture containing drawing, building, purple, window&#10;&#10;Description automatically generated">
              <a:extLst>
                <a:ext uri="{FF2B5EF4-FFF2-40B4-BE49-F238E27FC236}">
                  <a16:creationId xmlns:a16="http://schemas.microsoft.com/office/drawing/2014/main" id="{BA4509F5-9711-4A35-B736-E2BAFCB547F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2521536" y="5034964"/>
              <a:ext cx="1188622" cy="118862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462555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043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73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1349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7217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003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09269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1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694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rgbClr val="65D7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961BD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‹nº›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4911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Variáveis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por SANJAY e ARVIND SESHAN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Desafios: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7875" y="1505616"/>
            <a:ext cx="5734656" cy="4654528"/>
          </a:xfrm>
        </p:spPr>
        <p:txBody>
          <a:bodyPr/>
          <a:lstStyle/>
          <a:p>
            <a:r>
              <a:rPr lang="pt-BR" dirty="0"/>
              <a:t>Desafio 1:</a:t>
            </a:r>
          </a:p>
          <a:p>
            <a:pPr lvl="1"/>
            <a:r>
              <a:rPr lang="pt-BR" dirty="0"/>
              <a:t>Você pode criar um programa que mostre quantas vezes pressionou o botão esquerdo?</a:t>
            </a:r>
          </a:p>
          <a:p>
            <a:r>
              <a:rPr lang="pt-BR" dirty="0"/>
              <a:t>Desafio 2:</a:t>
            </a:r>
          </a:p>
          <a:p>
            <a:pPr lvl="1"/>
            <a:r>
              <a:rPr lang="pt-BR" dirty="0"/>
              <a:t>Você pode escrever um programa que conte quantas linhas pretas você passou?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69A3F97-D5E1-4F3B-B31E-60AB98309B15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616005" y="3034145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flipH="1" flipV="1">
            <a:off x="7479083" y="2652087"/>
            <a:ext cx="24659" cy="282333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84532" y="5494652"/>
            <a:ext cx="941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Largada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924246" y="2189750"/>
            <a:ext cx="1102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Chegada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381742" y="2042948"/>
            <a:ext cx="2416617" cy="382103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6924245" y="1673616"/>
            <a:ext cx="1282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Desafio</a:t>
            </a:r>
            <a:r>
              <a:rPr lang="en-US" dirty="0"/>
              <a:t> 2</a:t>
            </a:r>
          </a:p>
        </p:txBody>
      </p:sp>
      <p:cxnSp>
        <p:nvCxnSpPr>
          <p:cNvPr id="20" name="Straight Connector 19"/>
          <p:cNvCxnSpPr/>
          <p:nvPr/>
        </p:nvCxnSpPr>
        <p:spPr>
          <a:xfrm flipH="1">
            <a:off x="6640662" y="3773962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6640662" y="4073303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700940" y="4895970"/>
            <a:ext cx="1849452" cy="2880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207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F87180F4-2BC8-407A-B520-C13D4BB72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270" y="1853301"/>
            <a:ext cx="4453470" cy="3706141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sz="4300" dirty="0"/>
              <a:t>Solução: Contando cliques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105BE49-FB6C-4ECA-AF0F-3248BF262EF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E4F166-5C1A-6C4A-8228-54E5E19118D3}"/>
              </a:ext>
            </a:extLst>
          </p:cNvPr>
          <p:cNvSpPr txBox="1"/>
          <p:nvPr/>
        </p:nvSpPr>
        <p:spPr>
          <a:xfrm>
            <a:off x="2578719" y="2495862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Inicie a variável Contador com 0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2121D1-0A8C-6540-BDA3-316A82352E1D}"/>
              </a:ext>
            </a:extLst>
          </p:cNvPr>
          <p:cNvSpPr txBox="1"/>
          <p:nvPr/>
        </p:nvSpPr>
        <p:spPr>
          <a:xfrm>
            <a:off x="4700740" y="3285622"/>
            <a:ext cx="3477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A</a:t>
            </a:r>
            <a:r>
              <a:rPr lang="pt-BR" sz="1400" dirty="0"/>
              <a:t> cada toque no botão esquerdo adicione 1 a variável.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368256-45E3-8C4C-849E-3C40E743BC47}"/>
              </a:ext>
            </a:extLst>
          </p:cNvPr>
          <p:cNvSpPr txBox="1"/>
          <p:nvPr/>
        </p:nvSpPr>
        <p:spPr>
          <a:xfrm>
            <a:off x="2241584" y="4889691"/>
            <a:ext cx="4057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Escreva a variável Contador na tela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4DC0EA-FFDF-1D4D-AE3D-733816A572B6}"/>
              </a:ext>
            </a:extLst>
          </p:cNvPr>
          <p:cNvSpPr txBox="1"/>
          <p:nvPr/>
        </p:nvSpPr>
        <p:spPr>
          <a:xfrm>
            <a:off x="4700740" y="4144752"/>
            <a:ext cx="3535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Espere o botão ser solto, senão o código registrará várias vezes o mesmo toque.</a:t>
            </a:r>
          </a:p>
        </p:txBody>
      </p:sp>
    </p:spTree>
    <p:extLst>
      <p:ext uri="{BB962C8B-B14F-4D97-AF65-F5344CB8AC3E}">
        <p14:creationId xmlns:p14="http://schemas.microsoft.com/office/powerpoint/2010/main" val="22210710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C44139-363F-44C4-BBDF-0E7EAEB7FF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262" y="1623118"/>
            <a:ext cx="3349080" cy="4283225"/>
          </a:xfrm>
          <a:prstGeom prst="rect">
            <a:avLst/>
          </a:prstGeom>
        </p:spPr>
      </p:pic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en-US" sz="4300" dirty="0"/>
              <a:t>Solução: Contando linhas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fld id="{D105BE49-FB6C-4ECA-AF0F-3248BF262EF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35A25B-2DE6-ED47-B2D3-4D80FB61FC2A}"/>
              </a:ext>
            </a:extLst>
          </p:cNvPr>
          <p:cNvSpPr txBox="1"/>
          <p:nvPr/>
        </p:nvSpPr>
        <p:spPr>
          <a:xfrm>
            <a:off x="2398725" y="2213259"/>
            <a:ext cx="3895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Inicie a variável Contador com 0</a:t>
            </a:r>
          </a:p>
          <a:p>
            <a:endParaRPr lang="en-US" sz="1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61A8DDF-5F7B-0745-BC9D-102A2BD8C8EE}"/>
              </a:ext>
            </a:extLst>
          </p:cNvPr>
          <p:cNvSpPr txBox="1"/>
          <p:nvPr/>
        </p:nvSpPr>
        <p:spPr>
          <a:xfrm>
            <a:off x="3776342" y="4037614"/>
            <a:ext cx="34778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Toda vez que uma linha preta for vista </a:t>
            </a:r>
            <a:r>
              <a:rPr lang="pt-BR" sz="1400" dirty="0"/>
              <a:t>adicione 1 a variável.</a:t>
            </a:r>
          </a:p>
          <a:p>
            <a:endParaRPr lang="en-US" sz="1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99498CB-1AC9-304D-996E-0A1632586E06}"/>
              </a:ext>
            </a:extLst>
          </p:cNvPr>
          <p:cNvSpPr txBox="1"/>
          <p:nvPr/>
        </p:nvSpPr>
        <p:spPr>
          <a:xfrm>
            <a:off x="2274607" y="5234882"/>
            <a:ext cx="4019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Escreva a variável Contador na tela</a:t>
            </a:r>
          </a:p>
          <a:p>
            <a:endParaRPr lang="en-US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3D9FED-FA61-DB45-B2D4-A852213AC234}"/>
              </a:ext>
            </a:extLst>
          </p:cNvPr>
          <p:cNvSpPr txBox="1"/>
          <p:nvPr/>
        </p:nvSpPr>
        <p:spPr>
          <a:xfrm>
            <a:off x="3852376" y="4692917"/>
            <a:ext cx="47692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Espere até o sensor ver branco, senão o código registrará várias vezes a mesma linha.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BC2F437-B190-B046-A43C-94544C19D4E7}"/>
              </a:ext>
            </a:extLst>
          </p:cNvPr>
          <p:cNvSpPr txBox="1"/>
          <p:nvPr/>
        </p:nvSpPr>
        <p:spPr>
          <a:xfrm>
            <a:off x="2857922" y="3098473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Comece a mover o robô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378FAEF-6432-416F-AF9E-B4B6ED526B6D}"/>
              </a:ext>
            </a:extLst>
          </p:cNvPr>
          <p:cNvSpPr txBox="1"/>
          <p:nvPr/>
        </p:nvSpPr>
        <p:spPr>
          <a:xfrm>
            <a:off x="3234616" y="2645164"/>
            <a:ext cx="38951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Defina os motores de movimento</a:t>
            </a:r>
          </a:p>
        </p:txBody>
      </p:sp>
    </p:spTree>
    <p:extLst>
      <p:ext uri="{BB962C8B-B14F-4D97-AF65-F5344CB8AC3E}">
        <p14:creationId xmlns:p14="http://schemas.microsoft.com/office/powerpoint/2010/main" val="10958047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17800-131F-1F48-8F3A-B05A61291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Valores não numéricos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7D6AA-4F97-FD4F-808F-2584C174A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95093" y="1498959"/>
            <a:ext cx="4129593" cy="4361544"/>
          </a:xfrm>
        </p:spPr>
        <p:txBody>
          <a:bodyPr>
            <a:normAutofit/>
          </a:bodyPr>
          <a:lstStyle/>
          <a:p>
            <a:r>
              <a:rPr lang="pt-BR" dirty="0"/>
              <a:t>Variáveis também podem armazenar texto.</a:t>
            </a:r>
          </a:p>
          <a:p>
            <a:r>
              <a:rPr lang="pt-BR" dirty="0"/>
              <a:t>No exemplo da esquerda, usamos a variável “Error Message” para descrever o que deu errado com o código.</a:t>
            </a:r>
          </a:p>
          <a:p>
            <a:r>
              <a:rPr lang="pt-BR" dirty="0"/>
              <a:t>O programa permite ao usar descobrir se o robô andou a mais ou a menos que o planejado, quando o objetivo é andar 500 graus.</a:t>
            </a:r>
          </a:p>
          <a:p>
            <a:r>
              <a:rPr lang="pt-BR" dirty="0"/>
              <a:t>Note: 1 segundo a 50% da velocidade deve resultar em 500 graus de movimento.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DC601C-2B12-C644-A1EC-1DFC1643FC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D80BC8-E4DC-9946-B4E1-3A683FB7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13</a:t>
            </a:fld>
            <a:endParaRPr lang="en-US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4AC751F-A657-4B86-AA04-CFA52E696D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590" y="1204601"/>
            <a:ext cx="3240986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0654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CRéditos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1145345"/>
          </a:xfrm>
        </p:spPr>
        <p:txBody>
          <a:bodyPr>
            <a:normAutofit lnSpcReduction="10000"/>
          </a:bodyPr>
          <a:lstStyle/>
          <a:p>
            <a:r>
              <a:rPr lang="pt-BR" sz="1600" dirty="0"/>
              <a:t>Essa lição foi criada por Sanjay Seshan e Arvind Seshan para SPIKE Prime Lessons</a:t>
            </a:r>
          </a:p>
          <a:p>
            <a:r>
              <a:rPr lang="pt-BR" sz="1600" dirty="0"/>
              <a:t>Mais lições em </a:t>
            </a:r>
            <a:r>
              <a:rPr lang="pt-BR" sz="1600" dirty="0">
                <a:hlinkClick r:id="rId2"/>
              </a:rPr>
              <a:t>www.primelessons.org</a:t>
            </a:r>
            <a:endParaRPr lang="pt-BR" sz="1600" dirty="0"/>
          </a:p>
          <a:p>
            <a:r>
              <a:rPr lang="pt-BR" sz="1600" dirty="0"/>
              <a:t>Traduzido para o português por Lucas Colonna</a:t>
            </a:r>
          </a:p>
          <a:p>
            <a:endParaRPr lang="en-US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Attribution-NonCommercial-ShareAlike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129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Objetivos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pt-BR" dirty="0"/>
              <a:t>Aprender sobre diferentes tipos de variáveis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Aprender a ler e escrever variáveis.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Variáveis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altLang="en-US" dirty="0"/>
              <a:t>O que é uma variável? É uma forma de armazenar valores que você pode usar mais tarde no programa. Pense que é um caderno ou caixa que guarda valores para você.</a:t>
            </a:r>
          </a:p>
          <a:p>
            <a:r>
              <a:rPr lang="pt-BR" altLang="en-US" dirty="0"/>
              <a:t>Você pode dar o nome que quiser a uma variável.</a:t>
            </a:r>
          </a:p>
          <a:p>
            <a:r>
              <a:rPr lang="pt-BR" altLang="en-US" dirty="0"/>
              <a:t>Você pode definir o tipo de uma variável.</a:t>
            </a:r>
          </a:p>
          <a:p>
            <a:pPr lvl="1"/>
            <a:r>
              <a:rPr lang="pt-BR" altLang="en-US" dirty="0"/>
              <a:t>Variáveis (guarda um número ou texto) </a:t>
            </a:r>
            <a:r>
              <a:rPr lang="pt-BR" altLang="en-US" dirty="0">
                <a:sym typeface="Wingdings" pitchFamily="2" charset="2"/>
              </a:rPr>
              <a:t> note não há variáveis lógicas.</a:t>
            </a:r>
          </a:p>
          <a:p>
            <a:pPr lvl="1"/>
            <a:r>
              <a:rPr lang="pt-BR" altLang="en-US" dirty="0">
                <a:sym typeface="Wingdings" pitchFamily="2" charset="2"/>
              </a:rPr>
              <a:t>Lista (guarda um conjunto de número ou textos...</a:t>
            </a:r>
            <a:r>
              <a:rPr lang="pt-BR" altLang="en-US" dirty="0"/>
              <a:t> [1,2,3, maça, 55]) – essas serão cobertas na Lição Listas</a:t>
            </a:r>
          </a:p>
          <a:p>
            <a:r>
              <a:rPr lang="pt-BR" altLang="en-US" dirty="0"/>
              <a:t>Você pode...</a:t>
            </a:r>
          </a:p>
          <a:p>
            <a:pPr lvl="1"/>
            <a:r>
              <a:rPr lang="pt-BR" altLang="en-US" dirty="0"/>
              <a:t>Escrever – coloca um valor na variável</a:t>
            </a:r>
          </a:p>
          <a:p>
            <a:pPr lvl="1"/>
            <a:r>
              <a:rPr lang="pt-BR" altLang="en-US" dirty="0"/>
              <a:t>Ler – lê o valor de uma variável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425344" y="6459786"/>
            <a:ext cx="984019" cy="365125"/>
          </a:xfrm>
        </p:spPr>
        <p:txBody>
          <a:bodyPr/>
          <a:lstStyle/>
          <a:p>
            <a:fld id="{4382A7F7-08BF-4252-8141-63FB96055BB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869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Porque usar variáveis?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Variáveis são uma forma fácil de transferir dados através do código.</a:t>
            </a:r>
          </a:p>
          <a:p>
            <a:r>
              <a:rPr lang="pt-BR" dirty="0"/>
              <a:t>Você também pode usar variáveis para transferir dados em um Meu Bloco sem precisar uma entrada (Ex: Uma variável para o tamanho da roda em Mover polegadas – Você provavelmente não precisa que isto seja uma entrada no bloco já que quase nunca muda. Você também pode querer usar o valor em outros locais e muda-lo somente em um.)</a:t>
            </a:r>
          </a:p>
          <a:p>
            <a:r>
              <a:rPr lang="pt-BR" dirty="0"/>
              <a:t>Listas podem armazenar vários dados e tornar mais fácil processar todos. Iremos ter uma Lição sobre elas na secção avançada.</a:t>
            </a:r>
          </a:p>
          <a:p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120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Criando uma variável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8753" y="1505616"/>
            <a:ext cx="5675931" cy="4654528"/>
          </a:xfrm>
        </p:spPr>
        <p:txBody>
          <a:bodyPr/>
          <a:lstStyle/>
          <a:p>
            <a:r>
              <a:rPr lang="pt-BR" dirty="0"/>
              <a:t>Para criar uma variável, navegue até a secção variáveis.</a:t>
            </a:r>
          </a:p>
          <a:p>
            <a:r>
              <a:rPr lang="pt-BR" dirty="0"/>
              <a:t>Clique em Criar uma variável e dê um nome a ela.</a:t>
            </a:r>
          </a:p>
          <a:p>
            <a:r>
              <a:rPr lang="pt-BR" dirty="0"/>
              <a:t>No exemplo abaixo uma variável chamada “circunferência” foi criada.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5</a:t>
            </a:fld>
            <a:endParaRPr lang="en-US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50E1BBD-19FD-4CEB-AAD6-7B0803D51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4026" y="1323012"/>
            <a:ext cx="2618912" cy="499420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C492AA93-BAED-4152-80BA-4F832F8C6D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62643" y="3832880"/>
            <a:ext cx="4248150" cy="218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276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Escrevendo em uma variável.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92500" lnSpcReduction="10000"/>
          </a:bodyPr>
          <a:lstStyle/>
          <a:p>
            <a:r>
              <a:rPr lang="pt-BR" sz="1900" dirty="0"/>
              <a:t>Quando você criar uma variável, ela irá aparecer no Menu.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6</a:t>
            </a:fld>
            <a:endParaRPr lang="en-US" dirty="0"/>
          </a:p>
        </p:txBody>
      </p:sp>
      <p:pic>
        <p:nvPicPr>
          <p:cNvPr id="8" name="Picture 7" descr="Screen Shot 2019-12-24 at 9.49.10 PM.png">
            <a:extLst>
              <a:ext uri="{FF2B5EF4-FFF2-40B4-BE49-F238E27FC236}">
                <a16:creationId xmlns:a16="http://schemas.microsoft.com/office/drawing/2014/main" id="{494728F0-BEBF-134D-879B-A9B4A63510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8238"/>
            <a:ext cx="3903108" cy="874055"/>
          </a:xfrm>
          <a:prstGeom prst="rect">
            <a:avLst/>
          </a:prstGeom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fontScale="925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 exemplo abaixo, Circunferência é definida como a circunferência da roda do robô Educador EV3.</a:t>
            </a:r>
          </a:p>
          <a:p>
            <a:r>
              <a:rPr lang="pt-BR" dirty="0"/>
              <a:t>Circunferência = Pi X Diâmetro da roda</a:t>
            </a:r>
          </a:p>
          <a:p>
            <a:r>
              <a:rPr lang="pt-BR" dirty="0"/>
              <a:t>Circunferência = 3,14 x 5,6</a:t>
            </a:r>
          </a:p>
          <a:p>
            <a:r>
              <a:rPr lang="pt-BR" dirty="0"/>
              <a:t>Isso pode ser calculado usando o Bloco Matemática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Imagem 9">
            <a:extLst>
              <a:ext uri="{FF2B5EF4-FFF2-40B4-BE49-F238E27FC236}">
                <a16:creationId xmlns:a16="http://schemas.microsoft.com/office/drawing/2014/main" id="{5C9D364A-5F39-4EEC-9F0D-EE20676C15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92" y="2663666"/>
            <a:ext cx="2943225" cy="28575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608004" y="3913482"/>
            <a:ext cx="3004113" cy="638978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79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A4EC868C-BE6D-4590-8662-7289C06D2B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36665" y="2099701"/>
            <a:ext cx="4201247" cy="15504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Lendo uma variável.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5" y="1505616"/>
            <a:ext cx="3512268" cy="4654528"/>
          </a:xfrm>
        </p:spPr>
        <p:txBody>
          <a:bodyPr>
            <a:normAutofit/>
          </a:bodyPr>
          <a:lstStyle/>
          <a:p>
            <a:r>
              <a:rPr lang="pt-BR" dirty="0"/>
              <a:t>A variável agora pode ser usada em qualquer bloco com forma oval, onde você normalmente colocaria um valor.</a:t>
            </a:r>
          </a:p>
          <a:p>
            <a:r>
              <a:rPr lang="pt-BR" dirty="0"/>
              <a:t>No exemplo da direita a variável circunferência é usada para mover o robô por 20cm para frente. (20cm/circunferência da roda)</a:t>
            </a:r>
          </a:p>
          <a:p>
            <a:r>
              <a:rPr lang="pt-BR" dirty="0"/>
              <a:t>Por exemplo, se a circunferência </a:t>
            </a:r>
            <a:r>
              <a:rPr lang="pt-BR"/>
              <a:t>da roda </a:t>
            </a:r>
            <a:r>
              <a:rPr lang="pt-BR" dirty="0"/>
              <a:t>fosse 10cm, o robô andaria 2 rotações para se mover 20cm.</a:t>
            </a:r>
          </a:p>
          <a:p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7</a:t>
            </a:fld>
            <a:endParaRPr lang="en-US" dirty="0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1EA8B771-6F1D-3848-A3B8-2C37C72F59B8}"/>
              </a:ext>
            </a:extLst>
          </p:cNvPr>
          <p:cNvCxnSpPr>
            <a:cxnSpLocks/>
          </p:cNvCxnSpPr>
          <p:nvPr/>
        </p:nvCxnSpPr>
        <p:spPr>
          <a:xfrm flipV="1">
            <a:off x="7425344" y="2429999"/>
            <a:ext cx="0" cy="728837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fruit&#10;&#10;Description automatically generated">
            <a:extLst>
              <a:ext uri="{FF2B5EF4-FFF2-40B4-BE49-F238E27FC236}">
                <a16:creationId xmlns:a16="http://schemas.microsoft.com/office/drawing/2014/main" id="{F49F07CC-D154-4677-8308-FAB0922A1D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2532" y="4704181"/>
            <a:ext cx="4979592" cy="664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53607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E25F9-5956-8A42-980E-0B4D9FA0BD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Juntando tudo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F42249-D189-444F-AF95-D43866A41C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7874" y="1505616"/>
            <a:ext cx="8281125" cy="4654528"/>
          </a:xfrm>
        </p:spPr>
        <p:txBody>
          <a:bodyPr/>
          <a:lstStyle/>
          <a:p>
            <a:r>
              <a:rPr lang="pt-BR" dirty="0"/>
              <a:t>Nesse exemplo o robô se move por 20cm.</a:t>
            </a:r>
          </a:p>
          <a:p>
            <a:r>
              <a:rPr lang="pt-BR" dirty="0"/>
              <a:t>Defina a variável “Circunferência” antes de usa-la no programa</a:t>
            </a:r>
          </a:p>
          <a:p>
            <a:r>
              <a:rPr lang="pt-BR" dirty="0"/>
              <a:t>Use a variável no bloco mover.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4D7176-E4B4-644D-B938-1AF973122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FEEFE6E-1897-3E46-A0CC-57C959EB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8</a:t>
            </a:fld>
            <a:endParaRPr lang="en-US" dirty="0"/>
          </a:p>
        </p:txBody>
      </p:sp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129DD6-3E9E-438D-8F35-3E79A997B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194" y="3259926"/>
            <a:ext cx="7006995" cy="23779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7048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Mudando variáveis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874" y="1505616"/>
            <a:ext cx="4063571" cy="638978"/>
          </a:xfrm>
        </p:spPr>
        <p:txBody>
          <a:bodyPr>
            <a:normAutofit fontScale="92500" lnSpcReduction="10000"/>
          </a:bodyPr>
          <a:lstStyle/>
          <a:p>
            <a:r>
              <a:rPr lang="pt-BR" sz="1900" dirty="0"/>
              <a:t>Quando você tiver criado uma variável, ela irá aparecer no menu.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2020 SPIKE Prime Lessons (primelessons.org) CC-BY-NC-SA.  (Last edit: 5/30/2020)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BAB2475C-189E-2E46-9416-F593BB133EF7}"/>
              </a:ext>
            </a:extLst>
          </p:cNvPr>
          <p:cNvSpPr txBox="1">
            <a:spLocks/>
          </p:cNvSpPr>
          <p:nvPr/>
        </p:nvSpPr>
        <p:spPr>
          <a:xfrm>
            <a:off x="4526280" y="1455253"/>
            <a:ext cx="4063571" cy="2565904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/>
              <a:t>No exemplo abaixo, o contador se inicia com valor 1. A mudança Adicionar 2, soma 2 ao contador.</a:t>
            </a:r>
          </a:p>
          <a:p>
            <a:r>
              <a:rPr lang="pt-BR" dirty="0"/>
              <a:t>O display portanto irá mostrar 3, já que 1+2=3</a:t>
            </a:r>
          </a:p>
          <a:p>
            <a:r>
              <a:rPr lang="pt-BR" dirty="0"/>
              <a:t>Note que você também pode adicionar um valor negativo, isso irá fazer uma subtração na variável.</a:t>
            </a:r>
          </a:p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ABFCCB9-C251-F249-AD99-0B8B32370E2B}"/>
              </a:ext>
            </a:extLst>
          </p:cNvPr>
          <p:cNvCxnSpPr/>
          <p:nvPr/>
        </p:nvCxnSpPr>
        <p:spPr>
          <a:xfrm>
            <a:off x="4313479" y="1505616"/>
            <a:ext cx="0" cy="4654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2B3D115E-73A5-40E0-8A9B-FE11FDD203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64606" y="4152368"/>
            <a:ext cx="2786917" cy="1789971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A7009E70-A025-4C11-954D-22C3EA6994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7647" y="2278157"/>
            <a:ext cx="2609485" cy="3851433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59BABC3-75C7-264D-99CA-956608F4B8EF}"/>
              </a:ext>
            </a:extLst>
          </p:cNvPr>
          <p:cNvSpPr/>
          <p:nvPr/>
        </p:nvSpPr>
        <p:spPr>
          <a:xfrm>
            <a:off x="1216241" y="3429000"/>
            <a:ext cx="1926454" cy="3301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987782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Spike Prime Lesson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D500"/>
      </a:accent1>
      <a:accent2>
        <a:srgbClr val="961BDB"/>
      </a:accent2>
      <a:accent3>
        <a:srgbClr val="FF0000"/>
      </a:accent3>
      <a:accent4>
        <a:srgbClr val="65D7FF"/>
      </a:accent4>
      <a:accent5>
        <a:srgbClr val="5B9BD5"/>
      </a:accent5>
      <a:accent6>
        <a:srgbClr val="70AD47"/>
      </a:accent6>
      <a:hlink>
        <a:srgbClr val="961BDB"/>
      </a:hlink>
      <a:folHlink>
        <a:srgbClr val="65D7F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pike Prime Template.potx" id="{C1D969FE-89B1-4BE4-BDFA-C32471023150}" vid="{4149DA99-3325-4DAE-8A1C-4D0296C099A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1963</TotalTime>
  <Words>1031</Words>
  <Application>Microsoft Office PowerPoint</Application>
  <PresentationFormat>Apresentação na tela (4:3)</PresentationFormat>
  <Paragraphs>97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2" baseType="lpstr">
      <vt:lpstr>Arial</vt:lpstr>
      <vt:lpstr>Calibri</vt:lpstr>
      <vt:lpstr>Gill Sans MT</vt:lpstr>
      <vt:lpstr>Helvetica Neue</vt:lpstr>
      <vt:lpstr>Tahoma</vt:lpstr>
      <vt:lpstr>Wingdings</vt:lpstr>
      <vt:lpstr>Wingdings 2</vt:lpstr>
      <vt:lpstr>Dividend</vt:lpstr>
      <vt:lpstr>Variáveis</vt:lpstr>
      <vt:lpstr>Objetivos</vt:lpstr>
      <vt:lpstr>Variáveis</vt:lpstr>
      <vt:lpstr>Porque usar variáveis?</vt:lpstr>
      <vt:lpstr>Criando uma variável</vt:lpstr>
      <vt:lpstr>Escrevendo em uma variável.</vt:lpstr>
      <vt:lpstr>Lendo uma variável.</vt:lpstr>
      <vt:lpstr>Juntando tudo</vt:lpstr>
      <vt:lpstr>Mudando variáveis</vt:lpstr>
      <vt:lpstr>Desafios:</vt:lpstr>
      <vt:lpstr>Solução: Contando cliques</vt:lpstr>
      <vt:lpstr>Solução: Contando linhas</vt:lpstr>
      <vt:lpstr>Valores não numéricos</vt:lpstr>
      <vt:lpstr>CRéditos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Lucas Colonna</cp:lastModifiedBy>
  <cp:revision>152</cp:revision>
  <dcterms:created xsi:type="dcterms:W3CDTF">2016-07-04T02:35:12Z</dcterms:created>
  <dcterms:modified xsi:type="dcterms:W3CDTF">2020-06-12T19:25:52Z</dcterms:modified>
</cp:coreProperties>
</file>