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3" r:id="rId3"/>
    <p:sldId id="289" r:id="rId4"/>
    <p:sldId id="262" r:id="rId5"/>
    <p:sldId id="263" r:id="rId6"/>
    <p:sldId id="264" r:id="rId7"/>
    <p:sldId id="265" r:id="rId8"/>
    <p:sldId id="270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75"/>
    <p:restoredTop sz="94613"/>
  </p:normalViewPr>
  <p:slideViewPr>
    <p:cSldViewPr snapToGrid="0" snapToObjects="1">
      <p:cViewPr varScale="1">
        <p:scale>
          <a:sx n="86" d="100"/>
          <a:sy n="86" d="100"/>
        </p:scale>
        <p:origin x="143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CE7C3-15EF-3D4E-BBD6-8B736995B7E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06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77D85E9-A902-49AC-B81A-E1927CD9478F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69246F9B-D489-4626-97DF-03AE3CDC8E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37139BC9-039C-4B50-AAC0-8EE374DF83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FD16607A-B49B-4340-9CB0-383DD38651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7547C26E-183C-4C66-B1E6-8C00410A6C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027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650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© 2016 EV3Lessons.com, Last edit 12/25/2019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Técnicas</a:t>
            </a:r>
            <a:r>
              <a:rPr lang="en-US" dirty="0"/>
              <a:t> de </a:t>
            </a:r>
            <a:r>
              <a:rPr lang="en-US" dirty="0" err="1"/>
              <a:t>confiabilidade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Aprender como tornar seu robô mais confiável.</a:t>
            </a:r>
          </a:p>
          <a:p>
            <a:r>
              <a:rPr lang="pt-BR" dirty="0"/>
              <a:t>Aprender sobre problemas comuns que você pode enfrentar</a:t>
            </a:r>
          </a:p>
          <a:p>
            <a:r>
              <a:rPr lang="pt-BR" dirty="0"/>
              <a:t>Aprender possíveis soluções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12/25/2019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C7F7C-D926-41ED-9637-51840EAD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8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16A11-65DE-4858-B333-94DB0333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discutir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confiabilidade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A7A86-C678-49D5-B014-CE918867E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Ao trabalhar nos Desafios você pode se frustrar porque o robô não se comporta da maneira esperada.</a:t>
            </a:r>
          </a:p>
          <a:p>
            <a:r>
              <a:rPr lang="pt-BR" dirty="0"/>
              <a:t>Essas frustações são comuns em competições como a FLL.</a:t>
            </a:r>
          </a:p>
          <a:p>
            <a:r>
              <a:rPr lang="pt-BR" dirty="0"/>
              <a:t>Essa lição aborda alguns problemas de confiabilidade com que as equipes de FLL tem de lidar.  A maioria dos conceitos se aplica também a </a:t>
            </a:r>
            <a:r>
              <a:rPr lang="pt-BR" dirty="0" err="1"/>
              <a:t>siatuações</a:t>
            </a:r>
            <a:r>
              <a:rPr lang="pt-BR" dirty="0"/>
              <a:t> de não-competição, mas a terminologia e o foco principal desta lição são as competições.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5D4BB2-EF17-49C4-97A3-51A988AF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77389-605B-41FF-BDCC-553B2D458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941510-3871-4A70-9393-049041A230F8}"/>
              </a:ext>
            </a:extLst>
          </p:cNvPr>
          <p:cNvSpPr/>
          <p:nvPr/>
        </p:nvSpPr>
        <p:spPr>
          <a:xfrm>
            <a:off x="155088" y="5216066"/>
            <a:ext cx="8831580" cy="5572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Visite</a:t>
            </a:r>
            <a:r>
              <a:rPr lang="en-US" dirty="0">
                <a:solidFill>
                  <a:schemeClr val="tx1"/>
                </a:solidFill>
              </a:rPr>
              <a:t> FLLTutorials.com para </a:t>
            </a:r>
            <a:r>
              <a:rPr lang="en-US" dirty="0" err="1">
                <a:solidFill>
                  <a:schemeClr val="tx1"/>
                </a:solidFill>
              </a:rPr>
              <a:t>uma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série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lições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sobre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confiabilidade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FLL</a:t>
            </a:r>
          </a:p>
        </p:txBody>
      </p:sp>
    </p:spTree>
    <p:extLst>
      <p:ext uri="{BB962C8B-B14F-4D97-AF65-F5344CB8AC3E}">
        <p14:creationId xmlns:p14="http://schemas.microsoft.com/office/powerpoint/2010/main" val="4069883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Fontes de </a:t>
            </a:r>
            <a:r>
              <a:rPr lang="en-US" dirty="0" err="1"/>
              <a:t>problemas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777164"/>
              </p:ext>
            </p:extLst>
          </p:nvPr>
        </p:nvGraphicFramePr>
        <p:xfrm>
          <a:off x="175260" y="1344706"/>
          <a:ext cx="8746864" cy="3440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3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35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Problema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Impacto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496">
                <a:tc>
                  <a:txBody>
                    <a:bodyPr/>
                    <a:lstStyle/>
                    <a:p>
                      <a:r>
                        <a:rPr lang="pt-BR" b="0" noProof="0">
                          <a:solidFill>
                            <a:schemeClr val="tx1"/>
                          </a:solidFill>
                        </a:rPr>
                        <a:t>O alinhamento inicial varia entre lançamentos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noProof="0" dirty="0"/>
                        <a:t>Cada lançamento é diferente e as missões as vezes não funcionam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noProof="0" dirty="0">
                          <a:solidFill>
                            <a:schemeClr val="tx1"/>
                          </a:solidFill>
                        </a:rPr>
                        <a:t>Robô não anda reto ou não vira exatamente da mesma 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noProof="0" dirty="0"/>
                        <a:t>É difícil prever a localização exata do robô</a:t>
                      </a:r>
                    </a:p>
                    <a:p>
                      <a:endParaRPr lang="pt-B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496">
                <a:tc>
                  <a:txBody>
                    <a:bodyPr/>
                    <a:lstStyle/>
                    <a:p>
                      <a:r>
                        <a:rPr lang="pt-BR" b="0" noProof="0" dirty="0">
                          <a:solidFill>
                            <a:schemeClr val="tx1"/>
                          </a:solidFill>
                        </a:rPr>
                        <a:t>Erro se acumula durante a movimentação.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noProof="0" dirty="0"/>
                        <a:t>Missões longas tendem a falhar. É difícil completa missões longe da base.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350">
                <a:tc>
                  <a:txBody>
                    <a:bodyPr/>
                    <a:lstStyle/>
                    <a:p>
                      <a:r>
                        <a:rPr lang="pt-BR" b="0" noProof="0" dirty="0">
                          <a:solidFill>
                            <a:schemeClr val="tx1"/>
                          </a:solidFill>
                        </a:rPr>
                        <a:t>Nível de bateria impacta na performance dos motores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noProof="0" dirty="0"/>
                        <a:t>Ajustes que funcionam hoje, falham amanhã,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12/25/2019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5F0EC5-E68E-4F8C-A032-6BF0FAFB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0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07C6A7D9-E99F-AC44-8200-7BF0B2210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288" y="3823602"/>
            <a:ext cx="2217933" cy="22368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9F6269-1D59-D644-9DDE-B69B69E61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7320" y="1369307"/>
            <a:ext cx="2217933" cy="22368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Ponto de </a:t>
            </a:r>
            <a:r>
              <a:rPr lang="en-US" dirty="0" err="1"/>
              <a:t>lançamento</a:t>
            </a:r>
            <a:r>
              <a:rPr lang="en-US" dirty="0"/>
              <a:t> </a:t>
            </a:r>
            <a:r>
              <a:rPr lang="en-US" dirty="0" err="1"/>
              <a:t>inicial</a:t>
            </a:r>
            <a:r>
              <a:rPr lang="en-US" dirty="0"/>
              <a:t> é </a:t>
            </a:r>
            <a:r>
              <a:rPr lang="en-US" dirty="0" err="1"/>
              <a:t>critíco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955475" cy="4654528"/>
          </a:xfrm>
        </p:spPr>
        <p:txBody>
          <a:bodyPr>
            <a:normAutofit/>
          </a:bodyPr>
          <a:lstStyle/>
          <a:p>
            <a:r>
              <a:rPr lang="pt-BR" dirty="0"/>
              <a:t>Na FLL equipes devem decidir da onde vão lançar seus robôs na base.</a:t>
            </a:r>
          </a:p>
          <a:p>
            <a:pPr lvl="1"/>
            <a:r>
              <a:rPr lang="pt-BR" b="1" dirty="0"/>
              <a:t>Gabaritos: </a:t>
            </a:r>
            <a:r>
              <a:rPr lang="pt-BR" dirty="0"/>
              <a:t>Uma régua/parede de LEGO para seu robô se alinhar com na base. ( o triangulo vermelho é um exemplo de gabarito)</a:t>
            </a:r>
          </a:p>
          <a:p>
            <a:pPr lvl="1"/>
            <a:r>
              <a:rPr lang="pt-BR" b="1" dirty="0"/>
              <a:t>Mesmo inicio toda vez: </a:t>
            </a:r>
            <a:r>
              <a:rPr lang="pt-BR" dirty="0"/>
              <a:t>Escolha um lugar e comece lá não importa a missão, para saídas mais fáceis.</a:t>
            </a:r>
          </a:p>
          <a:p>
            <a:pPr lvl="1"/>
            <a:r>
              <a:rPr lang="pt-BR" b="1" dirty="0"/>
              <a:t>Linhas radiais/malha: </a:t>
            </a:r>
            <a:r>
              <a:rPr lang="pt-BR" dirty="0"/>
              <a:t>Use as linhas da base para escolher um local de saída.</a:t>
            </a:r>
          </a:p>
          <a:p>
            <a:pPr lvl="1"/>
            <a:r>
              <a:rPr lang="pt-BR" b="1" dirty="0"/>
              <a:t>Palavras: </a:t>
            </a:r>
            <a:r>
              <a:rPr lang="pt-BR" dirty="0"/>
              <a:t>a base tem um logo da FLL, você pode usar as letras ou bordas da imagem para se alinhar.</a:t>
            </a:r>
            <a:endParaRPr lang="pt-BR" b="1" dirty="0"/>
          </a:p>
          <a:p>
            <a:r>
              <a:rPr lang="pt-BR" dirty="0"/>
              <a:t>Melhor ainda...tente achar outra forma de alinhar o robô com outras técnicas (veja o slide 6)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12/25/2019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68BC7B2-E05F-2F45-9DE1-A787AAC953FD}"/>
              </a:ext>
            </a:extLst>
          </p:cNvPr>
          <p:cNvGrpSpPr/>
          <p:nvPr/>
        </p:nvGrpSpPr>
        <p:grpSpPr>
          <a:xfrm>
            <a:off x="6648208" y="1892691"/>
            <a:ext cx="1667101" cy="1723897"/>
            <a:chOff x="6897180" y="1875179"/>
            <a:chExt cx="1667101" cy="1723897"/>
          </a:xfrm>
        </p:grpSpPr>
        <p:sp>
          <p:nvSpPr>
            <p:cNvPr id="8" name="Right Triangle 7"/>
            <p:cNvSpPr/>
            <p:nvPr/>
          </p:nvSpPr>
          <p:spPr>
            <a:xfrm>
              <a:off x="6920065" y="2492912"/>
              <a:ext cx="768731" cy="980312"/>
            </a:xfrm>
            <a:prstGeom prst="rtTriangle">
              <a:avLst/>
            </a:prstGeom>
            <a:solidFill>
              <a:srgbClr val="FFFFFF"/>
            </a:solidFill>
            <a:ln w="38100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 rot="13627525">
              <a:off x="7351439" y="2374897"/>
              <a:ext cx="674712" cy="701814"/>
              <a:chOff x="7631605" y="3030052"/>
              <a:chExt cx="674712" cy="701814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765298" y="3030052"/>
                <a:ext cx="412218" cy="701814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31605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194907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 rot="16200000">
              <a:off x="6578897" y="3003794"/>
              <a:ext cx="9135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Use a jig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16200000">
              <a:off x="7958415" y="1887046"/>
              <a:ext cx="617733" cy="59399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 rot="10800000">
            <a:off x="7649203" y="4693283"/>
            <a:ext cx="674712" cy="701814"/>
            <a:chOff x="7631605" y="3030052"/>
            <a:chExt cx="674712" cy="701814"/>
          </a:xfrm>
        </p:grpSpPr>
        <p:sp>
          <p:nvSpPr>
            <p:cNvPr id="29" name="Rounded Rectangle 28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916278" y="4657696"/>
            <a:ext cx="82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Use grid lines or logo border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6381742" y="1505616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BD57FD3-F796-024A-85EB-ED165D93804D}"/>
              </a:ext>
            </a:extLst>
          </p:cNvPr>
          <p:cNvCxnSpPr>
            <a:cxnSpLocks/>
          </p:cNvCxnSpPr>
          <p:nvPr/>
        </p:nvCxnSpPr>
        <p:spPr>
          <a:xfrm flipV="1">
            <a:off x="8022040" y="4078715"/>
            <a:ext cx="0" cy="5445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E3DF4A-9EC4-4E26-B2E5-E5B28857E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Erros</a:t>
            </a:r>
            <a:r>
              <a:rPr lang="en-US" dirty="0"/>
              <a:t> se </a:t>
            </a:r>
            <a:r>
              <a:rPr lang="en-US" dirty="0" err="1"/>
              <a:t>acumulam</a:t>
            </a:r>
            <a:r>
              <a:rPr lang="en-US" dirty="0"/>
              <a:t> com o tempo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 momento em que você chegar no outro extremo da mesa, você não estará mais na posição correta.</a:t>
            </a:r>
          </a:p>
          <a:p>
            <a:r>
              <a:rPr lang="pt-BR" dirty="0"/>
              <a:t>Solução: repita as técnicas de alinhamento varias vezes em cada saída para melhor confiabilidade (veja o slide 7)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12/25/2019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 flipV="1">
            <a:off x="778677" y="2944502"/>
            <a:ext cx="6351582" cy="5608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39831" y="3059735"/>
            <a:ext cx="1187198" cy="637693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Modelo</a:t>
            </a:r>
            <a:r>
              <a:rPr lang="en-US" dirty="0"/>
              <a:t> 1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 flipV="1">
            <a:off x="821768" y="4545675"/>
            <a:ext cx="6351582" cy="5608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21469" y="4736191"/>
            <a:ext cx="1187198" cy="637693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Modelo</a:t>
            </a:r>
            <a:r>
              <a:rPr lang="en-US" dirty="0"/>
              <a:t> 2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F72F758-EB87-45E8-B01A-3C71CAE24D2D}"/>
              </a:ext>
            </a:extLst>
          </p:cNvPr>
          <p:cNvGrpSpPr/>
          <p:nvPr/>
        </p:nvGrpSpPr>
        <p:grpSpPr>
          <a:xfrm rot="21371424">
            <a:off x="592105" y="4420643"/>
            <a:ext cx="1199001" cy="1371767"/>
            <a:chOff x="6507213" y="1384746"/>
            <a:chExt cx="1199001" cy="1371767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5E70149-7C94-4954-AD05-E882F8F694A2}"/>
                </a:ext>
              </a:extLst>
            </p:cNvPr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23" name="Rounded Rectangle 14">
                <a:extLst>
                  <a:ext uri="{FF2B5EF4-FFF2-40B4-BE49-F238E27FC236}">
                    <a16:creationId xmlns:a16="http://schemas.microsoft.com/office/drawing/2014/main" id="{68E2C5E1-D1FD-4E4C-9DDC-E84C9A1A3B82}"/>
                  </a:ext>
                </a:extLst>
              </p:cNvPr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rgbClr val="FFD500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15">
                <a:extLst>
                  <a:ext uri="{FF2B5EF4-FFF2-40B4-BE49-F238E27FC236}">
                    <a16:creationId xmlns:a16="http://schemas.microsoft.com/office/drawing/2014/main" id="{0A1283A7-19E4-493C-981F-1613E2EAC289}"/>
                  </a:ext>
                </a:extLst>
              </p:cNvPr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5" name="Rounded Rectangle 16">
                <a:extLst>
                  <a:ext uri="{FF2B5EF4-FFF2-40B4-BE49-F238E27FC236}">
                    <a16:creationId xmlns:a16="http://schemas.microsoft.com/office/drawing/2014/main" id="{E1C5A8B4-9FA6-4D2D-8EA9-C78F8EF447D3}"/>
                  </a:ext>
                </a:extLst>
              </p:cNvPr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4811263E-66E6-4901-BC55-6F43BBA6D3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44A59C-3C4B-4E27-BA4C-A344BC60906F}"/>
                </a:ext>
              </a:extLst>
            </p:cNvPr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09158E1-6498-4DE3-9E6F-81C6E8302AEA}"/>
                </a:ext>
              </a:extLst>
            </p:cNvPr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8AA6D95-E78A-4D7B-B7F7-FD2F348BCB3C}"/>
              </a:ext>
            </a:extLst>
          </p:cNvPr>
          <p:cNvGrpSpPr/>
          <p:nvPr/>
        </p:nvGrpSpPr>
        <p:grpSpPr>
          <a:xfrm rot="21371424">
            <a:off x="538058" y="2781749"/>
            <a:ext cx="1199001" cy="1371767"/>
            <a:chOff x="6507213" y="1384746"/>
            <a:chExt cx="1199001" cy="1371767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DDD75FE-4E15-4BDA-90D3-79790980FAFD}"/>
                </a:ext>
              </a:extLst>
            </p:cNvPr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31" name="Rounded Rectangle 14">
                <a:extLst>
                  <a:ext uri="{FF2B5EF4-FFF2-40B4-BE49-F238E27FC236}">
                    <a16:creationId xmlns:a16="http://schemas.microsoft.com/office/drawing/2014/main" id="{A1416E28-CD2B-498F-BEBF-5FA7CCBD460D}"/>
                  </a:ext>
                </a:extLst>
              </p:cNvPr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rgbClr val="FFD500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ounded Rectangle 15">
                <a:extLst>
                  <a:ext uri="{FF2B5EF4-FFF2-40B4-BE49-F238E27FC236}">
                    <a16:creationId xmlns:a16="http://schemas.microsoft.com/office/drawing/2014/main" id="{4E9D212E-FD76-48DF-AA45-496707093DDB}"/>
                  </a:ext>
                </a:extLst>
              </p:cNvPr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3" name="Rounded Rectangle 16">
                <a:extLst>
                  <a:ext uri="{FF2B5EF4-FFF2-40B4-BE49-F238E27FC236}">
                    <a16:creationId xmlns:a16="http://schemas.microsoft.com/office/drawing/2014/main" id="{4FF80E9B-BA8E-4C02-A2C3-FEB76B66E98B}"/>
                  </a:ext>
                </a:extLst>
              </p:cNvPr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DE6832A3-EFCD-4356-B10C-A7A0EEAA50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1FECBE0-7E68-4B26-841B-AD0F3919F04C}"/>
                </a:ext>
              </a:extLst>
            </p:cNvPr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6DAACAD-B848-4429-9F0F-E4171300D305}"/>
                </a:ext>
              </a:extLst>
            </p:cNvPr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30E378-FCB0-4A8C-88B0-71F3D4F6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1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Onde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mesa de </a:t>
            </a:r>
            <a:r>
              <a:rPr lang="en-US" dirty="0" err="1"/>
              <a:t>competição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290918"/>
            <a:ext cx="5620055" cy="4869226"/>
          </a:xfrm>
        </p:spPr>
        <p:txBody>
          <a:bodyPr>
            <a:normAutofit/>
          </a:bodyPr>
          <a:lstStyle/>
          <a:p>
            <a:r>
              <a:rPr lang="pt-BR" dirty="0"/>
              <a:t>Essas são algumas estratégias comuns de alinhamento:</a:t>
            </a:r>
          </a:p>
          <a:p>
            <a:pPr lvl="1"/>
            <a:r>
              <a:rPr lang="pt-BR" b="1" dirty="0"/>
              <a:t>Alinhar em paredes – </a:t>
            </a:r>
            <a:r>
              <a:rPr lang="pt-BR" dirty="0"/>
              <a:t>deliberadamente dar ré em uma parede para se alinhar</a:t>
            </a:r>
          </a:p>
          <a:p>
            <a:pPr lvl="1"/>
            <a:r>
              <a:rPr lang="pt-BR" b="1" dirty="0"/>
              <a:t>Alinhar com linhas -</a:t>
            </a:r>
            <a:r>
              <a:rPr lang="pt-BR" dirty="0"/>
              <a:t>  se você esta se movendo inclinado pode se endireitar usando dois sensores de cor e uma linha.</a:t>
            </a:r>
          </a:p>
          <a:p>
            <a:pPr lvl="1"/>
            <a:r>
              <a:rPr lang="pt-BR" b="1" dirty="0"/>
              <a:t>Andar até uma linha – </a:t>
            </a:r>
            <a:r>
              <a:rPr lang="pt-BR" dirty="0"/>
              <a:t>Andar até ver uma linha,  assim você sabe onde esta no tapete</a:t>
            </a:r>
          </a:p>
          <a:p>
            <a:pPr lvl="1"/>
            <a:r>
              <a:rPr lang="pt-BR" b="1" dirty="0"/>
              <a:t>Alinhar em um modelo – </a:t>
            </a:r>
            <a:r>
              <a:rPr lang="pt-BR" dirty="0"/>
              <a:t>modelos de missão que estão presos com Dual </a:t>
            </a:r>
            <a:r>
              <a:rPr lang="pt-BR" dirty="0" err="1"/>
              <a:t>Lock</a:t>
            </a:r>
            <a:r>
              <a:rPr lang="pt-BR" dirty="0"/>
              <a:t> podem ser usados para alinhar.</a:t>
            </a:r>
            <a:endParaRPr lang="pt-BR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716194" y="4019734"/>
            <a:ext cx="1861911" cy="11139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59819" y="5090205"/>
            <a:ext cx="1187198" cy="53471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Modelo</a:t>
            </a:r>
            <a:r>
              <a:rPr lang="en-US" dirty="0"/>
              <a:t> de </a:t>
            </a:r>
            <a:r>
              <a:rPr lang="en-US" dirty="0" err="1"/>
              <a:t>missão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049862" y="2699659"/>
            <a:ext cx="1483679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7907452" y="2132015"/>
            <a:ext cx="1202134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490940" y="2220642"/>
            <a:ext cx="9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Dar </a:t>
            </a:r>
            <a:r>
              <a:rPr lang="en-US" sz="1200" dirty="0" err="1"/>
              <a:t>ré</a:t>
            </a:r>
            <a:r>
              <a:rPr lang="en-US" sz="1200" dirty="0"/>
              <a:t> </a:t>
            </a:r>
            <a:r>
              <a:rPr lang="en-US" sz="1200" dirty="0" err="1"/>
              <a:t>em</a:t>
            </a:r>
            <a:r>
              <a:rPr lang="en-US" sz="1200" dirty="0"/>
              <a:t> </a:t>
            </a:r>
            <a:r>
              <a:rPr lang="en-US" sz="1200" dirty="0" err="1"/>
              <a:t>uma</a:t>
            </a:r>
            <a:r>
              <a:rPr lang="en-US" sz="1200" dirty="0"/>
              <a:t> </a:t>
            </a:r>
            <a:r>
              <a:rPr lang="en-US" sz="1200" dirty="0" err="1"/>
              <a:t>parede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399906" y="3522236"/>
            <a:ext cx="9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Alinhar</a:t>
            </a:r>
            <a:r>
              <a:rPr lang="en-US" sz="1200" dirty="0"/>
              <a:t> se com a </a:t>
            </a:r>
            <a:r>
              <a:rPr lang="en-US" sz="1200" dirty="0" err="1"/>
              <a:t>linha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446903" y="4569735"/>
            <a:ext cx="913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Alinhar</a:t>
            </a:r>
            <a:r>
              <a:rPr lang="en-US" sz="1200" dirty="0"/>
              <a:t> se com um </a:t>
            </a:r>
            <a:r>
              <a:rPr lang="en-US" sz="1200" dirty="0" err="1"/>
              <a:t>modelo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6054534" y="1508948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07A327-6F1F-4B27-AC79-3837EEEA8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71A0E5F-95F8-472D-9350-31B8DEA295CE}"/>
              </a:ext>
            </a:extLst>
          </p:cNvPr>
          <p:cNvGrpSpPr/>
          <p:nvPr/>
        </p:nvGrpSpPr>
        <p:grpSpPr>
          <a:xfrm rot="3938648">
            <a:off x="7387963" y="2923022"/>
            <a:ext cx="846901" cy="1003535"/>
            <a:chOff x="6393553" y="1212888"/>
            <a:chExt cx="1278489" cy="1514944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1100029-A386-4113-941B-724453E1AEBF}"/>
                </a:ext>
              </a:extLst>
            </p:cNvPr>
            <p:cNvGrpSpPr/>
            <p:nvPr/>
          </p:nvGrpSpPr>
          <p:grpSpPr>
            <a:xfrm rot="5400000">
              <a:off x="6518630" y="1512901"/>
              <a:ext cx="1141996" cy="1164829"/>
              <a:chOff x="6310708" y="2223671"/>
              <a:chExt cx="809489" cy="898562"/>
            </a:xfrm>
          </p:grpSpPr>
          <p:sp>
            <p:nvSpPr>
              <p:cNvPr id="40" name="Rounded Rectangle 14">
                <a:extLst>
                  <a:ext uri="{FF2B5EF4-FFF2-40B4-BE49-F238E27FC236}">
                    <a16:creationId xmlns:a16="http://schemas.microsoft.com/office/drawing/2014/main" id="{708C4082-F7DA-42B7-A1B4-A2A58A899193}"/>
                  </a:ext>
                </a:extLst>
              </p:cNvPr>
              <p:cNvSpPr/>
              <p:nvPr/>
            </p:nvSpPr>
            <p:spPr>
              <a:xfrm>
                <a:off x="6451828" y="2223671"/>
                <a:ext cx="519438" cy="898562"/>
              </a:xfrm>
              <a:prstGeom prst="roundRect">
                <a:avLst/>
              </a:prstGeom>
              <a:solidFill>
                <a:srgbClr val="FFD500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ounded Rectangle 15">
                <a:extLst>
                  <a:ext uri="{FF2B5EF4-FFF2-40B4-BE49-F238E27FC236}">
                    <a16:creationId xmlns:a16="http://schemas.microsoft.com/office/drawing/2014/main" id="{C058D46B-24AB-4690-984B-8A30F8EEB76B}"/>
                  </a:ext>
                </a:extLst>
              </p:cNvPr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2" name="Rounded Rectangle 16">
                <a:extLst>
                  <a:ext uri="{FF2B5EF4-FFF2-40B4-BE49-F238E27FC236}">
                    <a16:creationId xmlns:a16="http://schemas.microsoft.com/office/drawing/2014/main" id="{0C9E3E98-C752-44F1-B0D6-08D1CBA55116}"/>
                  </a:ext>
                </a:extLst>
              </p:cNvPr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7B5E3A7D-5901-475B-95E7-0065F9B829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61368" y="2252013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E39B1BB-7D60-4DEF-8C33-EF32E7FB692C}"/>
                </a:ext>
              </a:extLst>
            </p:cNvPr>
            <p:cNvSpPr txBox="1"/>
            <p:nvPr/>
          </p:nvSpPr>
          <p:spPr>
            <a:xfrm>
              <a:off x="6437625" y="1212888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BA318F3-6A3E-4BEA-9E35-7D5215E9A47D}"/>
                </a:ext>
              </a:extLst>
            </p:cNvPr>
            <p:cNvSpPr txBox="1"/>
            <p:nvPr/>
          </p:nvSpPr>
          <p:spPr>
            <a:xfrm>
              <a:off x="6393553" y="2358501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1C8929E6-ACFD-4DC6-9AEF-F96F54950920}"/>
              </a:ext>
            </a:extLst>
          </p:cNvPr>
          <p:cNvSpPr>
            <a:spLocks noChangeAspect="1"/>
          </p:cNvSpPr>
          <p:nvPr/>
        </p:nvSpPr>
        <p:spPr>
          <a:xfrm rot="9338648">
            <a:off x="7905041" y="3638737"/>
            <a:ext cx="167550" cy="142791"/>
          </a:xfrm>
          <a:prstGeom prst="ellipse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1405E7C-E5B9-4E30-BB26-CE74958D51B8}"/>
              </a:ext>
            </a:extLst>
          </p:cNvPr>
          <p:cNvGrpSpPr/>
          <p:nvPr/>
        </p:nvGrpSpPr>
        <p:grpSpPr>
          <a:xfrm rot="16200000">
            <a:off x="7406319" y="1818061"/>
            <a:ext cx="846901" cy="1003535"/>
            <a:chOff x="6393553" y="1212888"/>
            <a:chExt cx="1278489" cy="1514944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7E78712-535E-4180-9D94-0CEC882025D2}"/>
                </a:ext>
              </a:extLst>
            </p:cNvPr>
            <p:cNvGrpSpPr/>
            <p:nvPr/>
          </p:nvGrpSpPr>
          <p:grpSpPr>
            <a:xfrm rot="5400000">
              <a:off x="6518630" y="1512901"/>
              <a:ext cx="1141996" cy="1164829"/>
              <a:chOff x="6310708" y="2223671"/>
              <a:chExt cx="809489" cy="898562"/>
            </a:xfrm>
          </p:grpSpPr>
          <p:sp>
            <p:nvSpPr>
              <p:cNvPr id="49" name="Rounded Rectangle 14">
                <a:extLst>
                  <a:ext uri="{FF2B5EF4-FFF2-40B4-BE49-F238E27FC236}">
                    <a16:creationId xmlns:a16="http://schemas.microsoft.com/office/drawing/2014/main" id="{C67900D0-75BE-4A7F-AB62-E789CE45C6A9}"/>
                  </a:ext>
                </a:extLst>
              </p:cNvPr>
              <p:cNvSpPr/>
              <p:nvPr/>
            </p:nvSpPr>
            <p:spPr>
              <a:xfrm>
                <a:off x="6451828" y="2223671"/>
                <a:ext cx="519438" cy="898562"/>
              </a:xfrm>
              <a:prstGeom prst="roundRect">
                <a:avLst/>
              </a:prstGeom>
              <a:solidFill>
                <a:srgbClr val="FFD500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15">
                <a:extLst>
                  <a:ext uri="{FF2B5EF4-FFF2-40B4-BE49-F238E27FC236}">
                    <a16:creationId xmlns:a16="http://schemas.microsoft.com/office/drawing/2014/main" id="{89608D6C-7539-4B83-B3E4-41CE678C192A}"/>
                  </a:ext>
                </a:extLst>
              </p:cNvPr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51" name="Rounded Rectangle 16">
                <a:extLst>
                  <a:ext uri="{FF2B5EF4-FFF2-40B4-BE49-F238E27FC236}">
                    <a16:creationId xmlns:a16="http://schemas.microsoft.com/office/drawing/2014/main" id="{12BDF4FB-3DDF-48EA-AB13-CE0646706619}"/>
                  </a:ext>
                </a:extLst>
              </p:cNvPr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FE14D493-7737-42E8-9DD6-1373266184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61368" y="2252013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0BBC520-6C66-4AA3-8E2D-B7F4B55787F8}"/>
                </a:ext>
              </a:extLst>
            </p:cNvPr>
            <p:cNvSpPr txBox="1"/>
            <p:nvPr/>
          </p:nvSpPr>
          <p:spPr>
            <a:xfrm>
              <a:off x="6437625" y="1212888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138181D-C5FE-4F11-A68D-9C97A5560DD7}"/>
                </a:ext>
              </a:extLst>
            </p:cNvPr>
            <p:cNvSpPr txBox="1"/>
            <p:nvPr/>
          </p:nvSpPr>
          <p:spPr>
            <a:xfrm>
              <a:off x="6393553" y="2358501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414484F-5F9C-421E-B8DA-2264F8D7FF31}"/>
              </a:ext>
            </a:extLst>
          </p:cNvPr>
          <p:cNvGrpSpPr/>
          <p:nvPr/>
        </p:nvGrpSpPr>
        <p:grpSpPr>
          <a:xfrm rot="5400000">
            <a:off x="7583301" y="4167990"/>
            <a:ext cx="846901" cy="1003535"/>
            <a:chOff x="6393553" y="1212888"/>
            <a:chExt cx="1278489" cy="1514944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54E778A-549B-45DF-BC16-E793667C8FB4}"/>
                </a:ext>
              </a:extLst>
            </p:cNvPr>
            <p:cNvGrpSpPr/>
            <p:nvPr/>
          </p:nvGrpSpPr>
          <p:grpSpPr>
            <a:xfrm rot="5400000">
              <a:off x="6518630" y="1512901"/>
              <a:ext cx="1141996" cy="1164829"/>
              <a:chOff x="6310708" y="2223671"/>
              <a:chExt cx="809489" cy="898562"/>
            </a:xfrm>
          </p:grpSpPr>
          <p:sp>
            <p:nvSpPr>
              <p:cNvPr id="57" name="Rounded Rectangle 14">
                <a:extLst>
                  <a:ext uri="{FF2B5EF4-FFF2-40B4-BE49-F238E27FC236}">
                    <a16:creationId xmlns:a16="http://schemas.microsoft.com/office/drawing/2014/main" id="{3E625071-A1BD-4C6C-9398-658442A1CA3F}"/>
                  </a:ext>
                </a:extLst>
              </p:cNvPr>
              <p:cNvSpPr/>
              <p:nvPr/>
            </p:nvSpPr>
            <p:spPr>
              <a:xfrm>
                <a:off x="6451828" y="2223671"/>
                <a:ext cx="519438" cy="898562"/>
              </a:xfrm>
              <a:prstGeom prst="roundRect">
                <a:avLst/>
              </a:prstGeom>
              <a:solidFill>
                <a:srgbClr val="FFD500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15">
                <a:extLst>
                  <a:ext uri="{FF2B5EF4-FFF2-40B4-BE49-F238E27FC236}">
                    <a16:creationId xmlns:a16="http://schemas.microsoft.com/office/drawing/2014/main" id="{9020C03C-F74A-48E5-BDBD-71A93101BF95}"/>
                  </a:ext>
                </a:extLst>
              </p:cNvPr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59" name="Rounded Rectangle 16">
                <a:extLst>
                  <a:ext uri="{FF2B5EF4-FFF2-40B4-BE49-F238E27FC236}">
                    <a16:creationId xmlns:a16="http://schemas.microsoft.com/office/drawing/2014/main" id="{96E72217-AADF-4A6A-BA3E-9BF85C9C0F0F}"/>
                  </a:ext>
                </a:extLst>
              </p:cNvPr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solidFill>
                <a:srgbClr val="65D7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9B456963-AF8E-4B2F-AA86-794F09D9E9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61368" y="2252013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1A14283-9F06-4B9E-B334-142F640614D8}"/>
                </a:ext>
              </a:extLst>
            </p:cNvPr>
            <p:cNvSpPr txBox="1"/>
            <p:nvPr/>
          </p:nvSpPr>
          <p:spPr>
            <a:xfrm>
              <a:off x="6437625" y="1212888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4A97573-20E5-4F34-BE2F-D1B0408C1341}"/>
                </a:ext>
              </a:extLst>
            </p:cNvPr>
            <p:cNvSpPr txBox="1"/>
            <p:nvPr/>
          </p:nvSpPr>
          <p:spPr>
            <a:xfrm>
              <a:off x="6393553" y="2358501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  <p:sp>
        <p:nvSpPr>
          <p:cNvPr id="61" name="Oval 60">
            <a:extLst>
              <a:ext uri="{FF2B5EF4-FFF2-40B4-BE49-F238E27FC236}">
                <a16:creationId xmlns:a16="http://schemas.microsoft.com/office/drawing/2014/main" id="{2D3A903B-A3A7-4570-A0CB-1E00574A43B9}"/>
              </a:ext>
            </a:extLst>
          </p:cNvPr>
          <p:cNvSpPr>
            <a:spLocks noChangeAspect="1"/>
          </p:cNvSpPr>
          <p:nvPr/>
        </p:nvSpPr>
        <p:spPr>
          <a:xfrm rot="9338648">
            <a:off x="7719153" y="1917917"/>
            <a:ext cx="167550" cy="142791"/>
          </a:xfrm>
          <a:prstGeom prst="ellipse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79794F5B-3821-4948-8108-D4D608583E81}"/>
              </a:ext>
            </a:extLst>
          </p:cNvPr>
          <p:cNvSpPr>
            <a:spLocks noChangeAspect="1"/>
          </p:cNvSpPr>
          <p:nvPr/>
        </p:nvSpPr>
        <p:spPr>
          <a:xfrm rot="9338648">
            <a:off x="7961587" y="4926080"/>
            <a:ext cx="167550" cy="142791"/>
          </a:xfrm>
          <a:prstGeom prst="ellipse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2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Outros </a:t>
            </a:r>
            <a:r>
              <a:rPr lang="en-US" dirty="0" err="1"/>
              <a:t>fatores</a:t>
            </a:r>
            <a:r>
              <a:rPr lang="en-US" dirty="0"/>
              <a:t> de </a:t>
            </a:r>
            <a:r>
              <a:rPr lang="en-US" dirty="0" err="1"/>
              <a:t>confiabilidade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Bateria</a:t>
            </a:r>
          </a:p>
          <a:p>
            <a:pPr lvl="1"/>
            <a:r>
              <a:rPr lang="pt-BR" dirty="0"/>
              <a:t>Se você programa seu robô com a bateria baixa, ele não se comportara da mesma forma quando completamente carregado.</a:t>
            </a:r>
          </a:p>
          <a:p>
            <a:pPr lvl="2"/>
            <a:r>
              <a:rPr lang="pt-BR" dirty="0"/>
              <a:t>Motores se comportam diferente com um bateria baixa</a:t>
            </a:r>
          </a:p>
          <a:p>
            <a:pPr lvl="2"/>
            <a:r>
              <a:rPr lang="pt-BR" dirty="0"/>
              <a:t>Mas usar sensores te torna independente da bateria</a:t>
            </a:r>
          </a:p>
          <a:p>
            <a:r>
              <a:rPr lang="pt-BR" dirty="0"/>
              <a:t>Peças de LEGO se soltam com o tempo:</a:t>
            </a:r>
          </a:p>
          <a:p>
            <a:pPr lvl="1"/>
            <a:r>
              <a:rPr lang="pt-BR" dirty="0"/>
              <a:t>Aperte as peças de LEGO em áreas chave antes do round - se os conectores se soltarem então o sensor pode não estar no mesmo lugar que estava no round anterior</a:t>
            </a:r>
          </a:p>
          <a:p>
            <a:pPr lvl="1"/>
            <a:r>
              <a:rPr lang="pt-BR" dirty="0"/>
              <a:t>Aperte os fios de motores e sensores. Eles se soltam!</a:t>
            </a:r>
          </a:p>
          <a:p>
            <a:r>
              <a:rPr lang="pt-BR" dirty="0"/>
              <a:t>Motores e sensores nem sempre se dão bem:</a:t>
            </a:r>
          </a:p>
          <a:p>
            <a:pPr lvl="1"/>
            <a:r>
              <a:rPr lang="pt-BR" dirty="0"/>
              <a:t>Algumas equipes testam motores, sensores e rodar para ter certeza que eles se dão bem entre si.</a:t>
            </a:r>
          </a:p>
          <a:p>
            <a:pPr lvl="1"/>
            <a:r>
              <a:rPr lang="pt-BR" dirty="0"/>
              <a:t>Você nunca conseguirá um conjunto perfeito, por isso nós recomendamos usar outras técnicas e aceitar que eles serão diferentes.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12/25/2019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424787-68DA-45F2-B424-383A1D552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12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Colonna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12/25/2019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192</TotalTime>
  <Words>793</Words>
  <Application>Microsoft Office PowerPoint</Application>
  <PresentationFormat>Apresentação na tela (4:3)</PresentationFormat>
  <Paragraphs>89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Helvetica Neue</vt:lpstr>
      <vt:lpstr>Wingdings 2</vt:lpstr>
      <vt:lpstr>Dividend</vt:lpstr>
      <vt:lpstr>Técnicas de confiabilidade</vt:lpstr>
      <vt:lpstr>Objetivos</vt:lpstr>
      <vt:lpstr>Porque discutir sobre confiabilidade?</vt:lpstr>
      <vt:lpstr>Fontes de problemas</vt:lpstr>
      <vt:lpstr>Ponto de lançamento inicial é critíco!</vt:lpstr>
      <vt:lpstr>Erros se acumulam com o tempo</vt:lpstr>
      <vt:lpstr>Onde você está na mesa de competição?</vt:lpstr>
      <vt:lpstr>Outros fatores de confiabilidade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management</dc:title>
  <dc:creator>Srinivasan Seshan</dc:creator>
  <cp:lastModifiedBy>Lucas Colonna</cp:lastModifiedBy>
  <cp:revision>33</cp:revision>
  <dcterms:created xsi:type="dcterms:W3CDTF">2019-12-31T03:18:51Z</dcterms:created>
  <dcterms:modified xsi:type="dcterms:W3CDTF">2020-06-15T20:44:47Z</dcterms:modified>
</cp:coreProperties>
</file>