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75" r:id="rId2"/>
    <p:sldId id="257" r:id="rId3"/>
    <p:sldId id="294" r:id="rId4"/>
    <p:sldId id="295" r:id="rId5"/>
    <p:sldId id="296" r:id="rId6"/>
    <p:sldId id="297" r:id="rId7"/>
    <p:sldId id="322" r:id="rId8"/>
    <p:sldId id="32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342"/>
    <a:srgbClr val="FFD500"/>
    <a:srgbClr val="FFB31D"/>
    <a:srgbClr val="0EAE9F"/>
    <a:srgbClr val="13B09B"/>
    <a:srgbClr val="0290F8"/>
    <a:srgbClr val="FE59D0"/>
    <a:srgbClr val="F55455"/>
    <a:srgbClr val="FF9732"/>
    <a:srgbClr val="02B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2020 FLLTutorials, Last edit 05/25/2020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Seguidor</a:t>
            </a:r>
            <a:r>
              <a:rPr lang="en-US" dirty="0"/>
              <a:t> de </a:t>
            </a:r>
            <a:r>
              <a:rPr lang="en-US" dirty="0" err="1"/>
              <a:t>linha</a:t>
            </a:r>
            <a:r>
              <a:rPr lang="en-US" dirty="0"/>
              <a:t> </a:t>
            </a:r>
            <a:r>
              <a:rPr lang="en-US" dirty="0" err="1"/>
              <a:t>proporcional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>
            <a:normAutofit/>
          </a:bodyPr>
          <a:lstStyle/>
          <a:p>
            <a:r>
              <a:rPr lang="pt-BR" dirty="0"/>
              <a:t>Aprender a criar um seguidor de linha proporcional</a:t>
            </a:r>
          </a:p>
          <a:p>
            <a:r>
              <a:rPr lang="pt-BR" dirty="0"/>
              <a:t>Aprender a calcular o erro e correção.</a:t>
            </a:r>
          </a:p>
          <a:p>
            <a:r>
              <a:rPr lang="pt-BR" dirty="0"/>
              <a:t>Aprender a usar variáveis e blocos matemáticos.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Modo Luz Refletida lê o quão “escuro”, em média, esta a área. </a:t>
            </a:r>
          </a:p>
          <a:p>
            <a:r>
              <a:rPr lang="pt-BR" dirty="0"/>
              <a:t>Leituras calibradas vão de 100 (somente branco) a 0 (somente preto)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quão longe o robô está da linha?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3624" y="4263124"/>
            <a:ext cx="5974373" cy="0"/>
          </a:xfrm>
          <a:prstGeom prst="line">
            <a:avLst/>
          </a:prstGeom>
          <a:ln w="4667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413957" y="3017214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4422450" y="3024898"/>
            <a:ext cx="19915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Área medida pelo sensor: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0540" y="4127880"/>
            <a:ext cx="55496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Linha</a:t>
            </a:r>
          </a:p>
        </p:txBody>
      </p:sp>
      <p:sp>
        <p:nvSpPr>
          <p:cNvPr id="10" name="Oval 9"/>
          <p:cNvSpPr/>
          <p:nvPr/>
        </p:nvSpPr>
        <p:spPr>
          <a:xfrm>
            <a:off x="1476259" y="3711329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1055264" y="3366708"/>
            <a:ext cx="113524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Leitura = 100</a:t>
            </a:r>
          </a:p>
        </p:txBody>
      </p:sp>
      <p:sp>
        <p:nvSpPr>
          <p:cNvPr id="13" name="Oval 12"/>
          <p:cNvSpPr/>
          <p:nvPr/>
        </p:nvSpPr>
        <p:spPr>
          <a:xfrm>
            <a:off x="2395054" y="4110329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1974060" y="3765708"/>
            <a:ext cx="9621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Leitura = 0</a:t>
            </a:r>
          </a:p>
        </p:txBody>
      </p:sp>
      <p:sp>
        <p:nvSpPr>
          <p:cNvPr id="15" name="Oval 14"/>
          <p:cNvSpPr/>
          <p:nvPr/>
        </p:nvSpPr>
        <p:spPr>
          <a:xfrm>
            <a:off x="3390394" y="3932286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2969400" y="3587664"/>
            <a:ext cx="1048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Leitura = 50</a:t>
            </a:r>
          </a:p>
        </p:txBody>
      </p:sp>
      <p:sp>
        <p:nvSpPr>
          <p:cNvPr id="17" name="Oval 16"/>
          <p:cNvSpPr/>
          <p:nvPr/>
        </p:nvSpPr>
        <p:spPr>
          <a:xfrm>
            <a:off x="4458268" y="4008069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4037274" y="3663448"/>
            <a:ext cx="1048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Leitura = 25</a:t>
            </a:r>
          </a:p>
        </p:txBody>
      </p:sp>
      <p:sp>
        <p:nvSpPr>
          <p:cNvPr id="19" name="Oval 18"/>
          <p:cNvSpPr/>
          <p:nvPr/>
        </p:nvSpPr>
        <p:spPr>
          <a:xfrm>
            <a:off x="5651012" y="3877680"/>
            <a:ext cx="290147" cy="29014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TextBox 19"/>
          <p:cNvSpPr txBox="1"/>
          <p:nvPr/>
        </p:nvSpPr>
        <p:spPr>
          <a:xfrm>
            <a:off x="5230018" y="3533058"/>
            <a:ext cx="1048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Leitura = 75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95841A-7A69-4C5A-A151-ACB2FAD9A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ym typeface="Wingdings"/>
              </a:rPr>
              <a:t>Computando um erro </a:t>
            </a:r>
            <a:r>
              <a:rPr lang="pt-BR" dirty="0">
                <a:sym typeface="Wingdings"/>
              </a:rPr>
              <a:t> o quão longe o robô esta da linha</a:t>
            </a:r>
          </a:p>
          <a:p>
            <a:pPr lvl="1"/>
            <a:r>
              <a:rPr lang="pt-BR" dirty="0">
                <a:sym typeface="Wingdings"/>
              </a:rPr>
              <a:t>Robô seguindo a borda da linha  o alvo de leitura deve ser 50</a:t>
            </a:r>
          </a:p>
          <a:p>
            <a:pPr lvl="1"/>
            <a:r>
              <a:rPr lang="pt-BR" dirty="0">
                <a:sym typeface="Wingdings"/>
              </a:rPr>
              <a:t>O erro deve indicar o quão longe o robô esta de ler 50.</a:t>
            </a:r>
          </a:p>
          <a:p>
            <a:pPr lvl="1"/>
            <a:endParaRPr lang="pt-BR" dirty="0">
              <a:sym typeface="Wingdings"/>
            </a:endParaRPr>
          </a:p>
          <a:p>
            <a:r>
              <a:rPr lang="pt-BR" b="1" dirty="0">
                <a:sym typeface="Wingdings"/>
              </a:rPr>
              <a:t>Fazendo uma correção </a:t>
            </a:r>
            <a:r>
              <a:rPr lang="pt-BR" dirty="0">
                <a:sym typeface="Wingdings"/>
              </a:rPr>
              <a:t> faz o robô tomar uma ação que é proporcional ao erro. Você deve multiplicar por um fator de correção para determina-la.</a:t>
            </a:r>
          </a:p>
          <a:p>
            <a:pPr lvl="1"/>
            <a:r>
              <a:rPr lang="pt-BR" dirty="0">
                <a:sym typeface="Wingdings"/>
              </a:rPr>
              <a:t>Para seguir uma linha o robô deve virar em direção as bordas da linha.</a:t>
            </a:r>
          </a:p>
          <a:p>
            <a:pPr lvl="1"/>
            <a:r>
              <a:rPr lang="pt-BR" dirty="0">
                <a:sym typeface="Wingdings"/>
              </a:rPr>
              <a:t>O robô deve virar com mais agressividade se estiver longe da linha.</a:t>
            </a:r>
          </a:p>
          <a:p>
            <a:pPr lvl="1"/>
            <a:r>
              <a:rPr lang="pt-BR" dirty="0">
                <a:sym typeface="Wingdings"/>
              </a:rPr>
              <a:t>Como você faz isso:  Você deve ajustar a “direção” no bloco mover. </a:t>
            </a:r>
          </a:p>
          <a:p>
            <a:pPr marL="324000" lvl="1" indent="0">
              <a:buNone/>
            </a:pPr>
            <a:endParaRPr lang="pt-BR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Seguindo a linha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078B6-788E-4991-AD96-45618238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9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" y="1411041"/>
            <a:ext cx="8245366" cy="3621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Pseudocódigo: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Calcular o erro = Distância da linha = (Leitura do sensor – Leitura alvo)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Faça uma escala do erro para determinar a intensidade da correção. Ajuste seu fator de escala para fazer o robô seguir a linha mais suavemente.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Use o Valor de Correção (calculado no item 2) para ajustar a potência de cada motor do robô em direção a linha.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Como fazer um seguidor de linha proporcional?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259BA-EE85-4452-A35F-E3473DB2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1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7160" y="6333000"/>
            <a:ext cx="4870585" cy="365125"/>
          </a:xfr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Desafio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55193"/>
              </p:ext>
            </p:extLst>
          </p:nvPr>
        </p:nvGraphicFramePr>
        <p:xfrm>
          <a:off x="201864" y="1305252"/>
          <a:ext cx="8720260" cy="44246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4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5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11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Calcule o erro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20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988"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Di</a:t>
                      </a:r>
                      <a:r>
                        <a:rPr lang="pt-BR" sz="1400" baseline="0" noProof="0" dirty="0"/>
                        <a:t>stância da linha = (Leitura do sensor – Leitura Alvo)</a:t>
                      </a:r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1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Calcule a correção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C342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2074227"/>
                  </a:ext>
                </a:extLst>
              </a:tr>
              <a:tr h="1076221">
                <a:tc>
                  <a:txBody>
                    <a:bodyPr/>
                    <a:lstStyle/>
                    <a:p>
                      <a:r>
                        <a:rPr lang="pt-BR" sz="1400" noProof="0" dirty="0"/>
                        <a:t>Determine uma escala entre erro e correção. Use este valor para ajustar a potência do bloco mover.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293876"/>
                  </a:ext>
                </a:extLst>
              </a:tr>
              <a:tr h="5381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Aplique a correção</a:t>
                      </a:r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C342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391517"/>
                  </a:ext>
                </a:extLst>
              </a:tr>
              <a:tr h="538111">
                <a:tc>
                  <a:txBody>
                    <a:bodyPr/>
                    <a:lstStyle/>
                    <a:p>
                      <a:r>
                        <a:rPr lang="pt-BR" sz="1400" noProof="0" dirty="0"/>
                        <a:t>Use a correção e uma potência base para controlar cada motor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5249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E860DDD-6098-D84C-AEED-52935B3A8107}"/>
              </a:ext>
            </a:extLst>
          </p:cNvPr>
          <p:cNvSpPr txBox="1"/>
          <p:nvPr/>
        </p:nvSpPr>
        <p:spPr>
          <a:xfrm>
            <a:off x="6084664" y="1245673"/>
            <a:ext cx="74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erro</a:t>
            </a:r>
            <a:endParaRPr lang="en-US" sz="2000" dirty="0"/>
          </a:p>
        </p:txBody>
      </p:sp>
      <p:pic>
        <p:nvPicPr>
          <p:cNvPr id="15" name="Picture 14" descr="A picture containing fruit, food&#10;&#10;Description automatically generated">
            <a:extLst>
              <a:ext uri="{FF2B5EF4-FFF2-40B4-BE49-F238E27FC236}">
                <a16:creationId xmlns:a16="http://schemas.microsoft.com/office/drawing/2014/main" id="{95BD1C87-C68F-40CB-A731-CCA8CBB0B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450" y="4836963"/>
            <a:ext cx="4405591" cy="730612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78218C-E241-44E1-9767-C20439B75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4217" y="1782877"/>
            <a:ext cx="4363059" cy="752580"/>
          </a:xfrm>
          <a:prstGeom prst="rect">
            <a:avLst/>
          </a:prstGeom>
        </p:spPr>
      </p:pic>
      <p:pic>
        <p:nvPicPr>
          <p:cNvPr id="23" name="Picture 22" descr="A picture containing screenshot, drawing&#10;&#10;Description automatically generated">
            <a:extLst>
              <a:ext uri="{FF2B5EF4-FFF2-40B4-BE49-F238E27FC236}">
                <a16:creationId xmlns:a16="http://schemas.microsoft.com/office/drawing/2014/main" id="{C6905295-0DC2-4731-9479-1B7F9B21F5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1596" y="3071762"/>
            <a:ext cx="3143689" cy="714475"/>
          </a:xfrm>
          <a:prstGeom prst="rect">
            <a:avLst/>
          </a:prstGeom>
        </p:spPr>
      </p:pic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6FE06F2-FE8D-4024-9019-A3B1AEDA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F35D7-2FD3-104E-B68F-A9AC3783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C0C13BA-1E03-194F-913A-E629691B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Seguidor de linha proporcional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36E3EE-8B3F-1942-B29B-357FFC35C4A9}"/>
              </a:ext>
            </a:extLst>
          </p:cNvPr>
          <p:cNvSpPr txBox="1"/>
          <p:nvPr/>
        </p:nvSpPr>
        <p:spPr>
          <a:xfrm>
            <a:off x="6239884" y="1902744"/>
            <a:ext cx="268224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400" dirty="0"/>
              <a:t>Passo 1: Calcular o erro. </a:t>
            </a:r>
          </a:p>
          <a:p>
            <a:r>
              <a:rPr lang="pt-BR" sz="1400" dirty="0"/>
              <a:t>Nosso objetivo é ficar na borda da linha (Sensor de Luz = 50)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1FDEE6-CACC-BD46-AFDE-D458019D5CB6}"/>
              </a:ext>
            </a:extLst>
          </p:cNvPr>
          <p:cNvSpPr txBox="1"/>
          <p:nvPr/>
        </p:nvSpPr>
        <p:spPr>
          <a:xfrm>
            <a:off x="6239884" y="2641408"/>
            <a:ext cx="26822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Parte 2:  Aplicar a correção</a:t>
            </a:r>
          </a:p>
          <a:p>
            <a:r>
              <a:rPr lang="pt-BR" sz="1400" dirty="0"/>
              <a:t>O erro da parte 1 é multiplicado por uma Constante de Proporcionalidade (0.3). Esta será diferente para cada robô/aplicação. Veja o slide 8 para aprender a ajustar este valor.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1B6A47-50AC-074D-A841-07ED54D58B67}"/>
              </a:ext>
            </a:extLst>
          </p:cNvPr>
          <p:cNvSpPr/>
          <p:nvPr/>
        </p:nvSpPr>
        <p:spPr>
          <a:xfrm>
            <a:off x="6239884" y="1902744"/>
            <a:ext cx="2682240" cy="2402926"/>
          </a:xfrm>
          <a:prstGeom prst="rect">
            <a:avLst/>
          </a:prstGeom>
          <a:noFill/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F44FECF-2C86-45E4-9409-41C70C5C1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93" y="1921790"/>
            <a:ext cx="5307890" cy="3134973"/>
          </a:xfrm>
          <a:prstGeom prst="rect">
            <a:avLst/>
          </a:prstGeo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BF0DBB46-16D1-4E32-90B5-029ACDD1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3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BCB5-E4FB-1743-B265-2FD167AE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Passo chave:  Ajustando a constante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ACC767-F690-2B48-B3B2-EB44A221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3BF9FA-538C-D643-A6D2-6C972D90F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309195"/>
            <a:ext cx="8238707" cy="4532805"/>
          </a:xfrm>
        </p:spPr>
        <p:txBody>
          <a:bodyPr>
            <a:noAutofit/>
          </a:bodyPr>
          <a:lstStyle/>
          <a:p>
            <a:r>
              <a:rPr lang="pt-BR" sz="2000" dirty="0"/>
              <a:t>Note, o valor 0.3 no slide anterior é especifico para o nosso robô – você deve ajustar este valor sozinho.</a:t>
            </a:r>
          </a:p>
          <a:p>
            <a:r>
              <a:rPr lang="pt-BR" sz="2000" dirty="0"/>
              <a:t>Essa constante é chamada de Constante de Proporcionalidade.</a:t>
            </a:r>
          </a:p>
          <a:p>
            <a:r>
              <a:rPr lang="pt-BR" sz="2000" dirty="0"/>
              <a:t>A forma mais comum de determina-la é através de tentativa e erro.</a:t>
            </a:r>
          </a:p>
          <a:p>
            <a:r>
              <a:rPr lang="pt-BR" sz="2000" dirty="0"/>
              <a:t>Isso pode levar um tempo.  Aqui temos algumas dicas.</a:t>
            </a:r>
          </a:p>
          <a:p>
            <a:pPr lvl="1"/>
            <a:r>
              <a:rPr lang="pt-BR" dirty="0"/>
              <a:t>Comece com 1.0. Ajuste em incrementos de ±0.5 inicialmente.</a:t>
            </a:r>
          </a:p>
          <a:p>
            <a:pPr lvl="1"/>
            <a:r>
              <a:rPr lang="pt-BR" dirty="0"/>
              <a:t>Ajuste ao ponto que o robô esteja com movimento suaves.</a:t>
            </a:r>
          </a:p>
          <a:p>
            <a:pPr lvl="1"/>
            <a:r>
              <a:rPr lang="pt-BR" dirty="0"/>
              <a:t>Use incrementos de ±0.1 para o ajuste fino.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8CD6CE-BF95-4310-B5D6-D0FBCDF39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Sanjay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FLLTutorials, Last edit 05/25/2020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636</Words>
  <Application>Microsoft Office PowerPoint</Application>
  <PresentationFormat>Apresentação na tela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Helvetica Neue</vt:lpstr>
      <vt:lpstr>Wingdings 2</vt:lpstr>
      <vt:lpstr>Dividend</vt:lpstr>
      <vt:lpstr>Seguidor de linha proporcional</vt:lpstr>
      <vt:lpstr>Objetivos</vt:lpstr>
      <vt:lpstr>O quão longe o robô está da linha?</vt:lpstr>
      <vt:lpstr>Seguindo a linha</vt:lpstr>
      <vt:lpstr>Como fazer um seguidor de linha proporcional?</vt:lpstr>
      <vt:lpstr>Desafio</vt:lpstr>
      <vt:lpstr>Seguidor de linha proporcional</vt:lpstr>
      <vt:lpstr>Passo chave:  Ajustando a constante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145</cp:revision>
  <dcterms:created xsi:type="dcterms:W3CDTF">2016-07-04T02:35:12Z</dcterms:created>
  <dcterms:modified xsi:type="dcterms:W3CDTF">2020-06-15T20:17:43Z</dcterms:modified>
</cp:coreProperties>
</file>