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61" r:id="rId1"/>
  </p:sldMasterIdLst>
  <p:notesMasterIdLst>
    <p:notesMasterId r:id="rId15"/>
  </p:notesMasterIdLst>
  <p:handoutMasterIdLst>
    <p:handoutMasterId r:id="rId16"/>
  </p:handoutMasterIdLst>
  <p:sldIdLst>
    <p:sldId id="275" r:id="rId2"/>
    <p:sldId id="257" r:id="rId3"/>
    <p:sldId id="289" r:id="rId4"/>
    <p:sldId id="290" r:id="rId5"/>
    <p:sldId id="295" r:id="rId6"/>
    <p:sldId id="294" r:id="rId7"/>
    <p:sldId id="293" r:id="rId8"/>
    <p:sldId id="297" r:id="rId9"/>
    <p:sldId id="298" r:id="rId10"/>
    <p:sldId id="299" r:id="rId11"/>
    <p:sldId id="296" r:id="rId12"/>
    <p:sldId id="300" r:id="rId13"/>
    <p:sldId id="28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500"/>
    <a:srgbClr val="0EAE9F"/>
    <a:srgbClr val="13B09B"/>
    <a:srgbClr val="0290F8"/>
    <a:srgbClr val="FE59D0"/>
    <a:srgbClr val="F55455"/>
    <a:srgbClr val="FF9732"/>
    <a:srgbClr val="02B64E"/>
    <a:srgbClr val="1BCFE9"/>
    <a:srgbClr val="FFB3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3"/>
  </p:normalViewPr>
  <p:slideViewPr>
    <p:cSldViewPr snapToGrid="0" snapToObjects="1">
      <p:cViewPr varScale="1">
        <p:scale>
          <a:sx n="86" d="100"/>
          <a:sy n="86" d="100"/>
        </p:scale>
        <p:origin x="1354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040048-1E4D-CD41-AC49-0750EB72586B}" type="datetimeFigureOut">
              <a:rPr lang="en-US" smtClean="0"/>
              <a:t>6/22/2020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0592D1-055B-824F-99E1-F69F9F11B539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891487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8484CF-5098-F24E-8881-583515D5C406}" type="datetimeFigureOut">
              <a:rPr lang="en-US" smtClean="0"/>
              <a:t>6/22/2020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B67714-547E-8A4E-AE1C-9E3378A836D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107034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241" y="2203290"/>
            <a:ext cx="8787652" cy="246858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754" y="2300865"/>
            <a:ext cx="5815852" cy="1504844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6712" y="3800535"/>
            <a:ext cx="5741894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By Sanjay and Arvind Seshan</a:t>
            </a:r>
          </a:p>
        </p:txBody>
      </p:sp>
      <p:sp>
        <p:nvSpPr>
          <p:cNvPr id="8" name="Subtitle 1">
            <a:extLst>
              <a:ext uri="{FF2B5EF4-FFF2-40B4-BE49-F238E27FC236}">
                <a16:creationId xmlns:a16="http://schemas.microsoft.com/office/drawing/2014/main" id="{227F28FB-346D-45F5-A52C-A1B7DBC13191}"/>
              </a:ext>
            </a:extLst>
          </p:cNvPr>
          <p:cNvSpPr txBox="1">
            <a:spLocks/>
          </p:cNvSpPr>
          <p:nvPr userDrawn="1"/>
        </p:nvSpPr>
        <p:spPr>
          <a:xfrm>
            <a:off x="4808377" y="357846"/>
            <a:ext cx="4161516" cy="50948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3200" dirty="0"/>
              <a:t>SPIKE PRIME LESSONS</a:t>
            </a:r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26780A6E-BC42-443E-B6EE-CF18D754C3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b="32885"/>
          <a:stretch/>
        </p:blipFill>
        <p:spPr>
          <a:xfrm>
            <a:off x="179837" y="1052244"/>
            <a:ext cx="1668346" cy="111970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613C618-BE4E-4AD7-9CD9-0AB9F17BD5D4}"/>
              </a:ext>
            </a:extLst>
          </p:cNvPr>
          <p:cNvSpPr txBox="1"/>
          <p:nvPr userDrawn="1"/>
        </p:nvSpPr>
        <p:spPr>
          <a:xfrm>
            <a:off x="6058605" y="737053"/>
            <a:ext cx="2911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/>
              <a:t>By the Creators of EV3Lessons</a:t>
            </a:r>
          </a:p>
          <a:p>
            <a:endParaRPr lang="en-US" sz="1600" dirty="0"/>
          </a:p>
        </p:txBody>
      </p:sp>
      <p:pic>
        <p:nvPicPr>
          <p:cNvPr id="12" name="Picture 11" descr="A picture containing sitting, game, remote, video&#10;&#10;Description automatically generated">
            <a:extLst>
              <a:ext uri="{FF2B5EF4-FFF2-40B4-BE49-F238E27FC236}">
                <a16:creationId xmlns:a16="http://schemas.microsoft.com/office/drawing/2014/main" id="{19D0660C-C674-40CA-9A39-C1E73533C9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/>
          </a:blip>
          <a:srcRect l="24583" t="2888" r="29917" b="4667"/>
          <a:stretch/>
        </p:blipFill>
        <p:spPr>
          <a:xfrm>
            <a:off x="6058605" y="1349909"/>
            <a:ext cx="2672408" cy="4072241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4B69029F-0264-491E-B811-65F7DA3CBBB0}"/>
              </a:ext>
            </a:extLst>
          </p:cNvPr>
          <p:cNvGrpSpPr/>
          <p:nvPr userDrawn="1"/>
        </p:nvGrpSpPr>
        <p:grpSpPr>
          <a:xfrm>
            <a:off x="179837" y="5056246"/>
            <a:ext cx="4773538" cy="1188622"/>
            <a:chOff x="131592" y="5034964"/>
            <a:chExt cx="4773538" cy="1188622"/>
          </a:xfrm>
        </p:grpSpPr>
        <p:pic>
          <p:nvPicPr>
            <p:cNvPr id="13" name="Picture 12" descr="A picture containing drawing, window&#10;&#10;Description automatically generated">
              <a:extLst>
                <a:ext uri="{FF2B5EF4-FFF2-40B4-BE49-F238E27FC236}">
                  <a16:creationId xmlns:a16="http://schemas.microsoft.com/office/drawing/2014/main" id="{ABD06244-04F9-463D-A4DB-628C04BB854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1326564" y="5034964"/>
              <a:ext cx="1188622" cy="1188622"/>
            </a:xfrm>
            <a:prstGeom prst="rect">
              <a:avLst/>
            </a:prstGeom>
          </p:spPr>
        </p:pic>
        <p:pic>
          <p:nvPicPr>
            <p:cNvPr id="14" name="Picture 13" descr="A picture containing building, drawing&#10;&#10;Description automatically generated">
              <a:extLst>
                <a:ext uri="{FF2B5EF4-FFF2-40B4-BE49-F238E27FC236}">
                  <a16:creationId xmlns:a16="http://schemas.microsoft.com/office/drawing/2014/main" id="{63D75727-DAE8-4F50-8B40-C2AB0C6A949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131592" y="5034964"/>
              <a:ext cx="1188622" cy="1188622"/>
            </a:xfrm>
            <a:prstGeom prst="rect">
              <a:avLst/>
            </a:prstGeom>
          </p:spPr>
        </p:pic>
        <p:pic>
          <p:nvPicPr>
            <p:cNvPr id="15" name="Picture 14" descr="A picture containing drawing, holding&#10;&#10;Description automatically generated">
              <a:extLst>
                <a:ext uri="{FF2B5EF4-FFF2-40B4-BE49-F238E27FC236}">
                  <a16:creationId xmlns:a16="http://schemas.microsoft.com/office/drawing/2014/main" id="{65AA8D01-3E12-417C-866C-09E77342F6A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3716508" y="5034964"/>
              <a:ext cx="1188622" cy="1188622"/>
            </a:xfrm>
            <a:prstGeom prst="rect">
              <a:avLst/>
            </a:prstGeom>
          </p:spPr>
        </p:pic>
        <p:pic>
          <p:nvPicPr>
            <p:cNvPr id="16" name="Picture 15" descr="A picture containing drawing, building, purple, window&#10;&#10;Description automatically generated">
              <a:extLst>
                <a:ext uri="{FF2B5EF4-FFF2-40B4-BE49-F238E27FC236}">
                  <a16:creationId xmlns:a16="http://schemas.microsoft.com/office/drawing/2014/main" id="{BA4509F5-9711-4A35-B736-E2BAFCB547F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2521536" y="5034964"/>
              <a:ext cx="1188622" cy="11886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62555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Copyright © 2020 SPIKE Prime Lessons (primelessons.org) CC-BY-NC-SA.  (Last edit: 1/17/2020)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043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6629400" y="599725"/>
            <a:ext cx="2057399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75725"/>
            <a:ext cx="1503123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1192" y="675725"/>
            <a:ext cx="592220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45255" y="5956136"/>
            <a:ext cx="94767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5922209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Copyright © 2020 SPIKE Prime Lessons (primelessons.org) CC-BY-NC-SA.  (Last edit: 1/17/2020)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BD74847-7BE4-4E4D-8159-51DF7B93C616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37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088" y="1140006"/>
            <a:ext cx="8831580" cy="508260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8409" y="6321349"/>
            <a:ext cx="4870585" cy="365125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Copyright © 2020 SPIKE Prime Lessons (primelessons.org) CC-BY-NC-SA.  (Last edit: 1/17/2020)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6372" y="6326361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59C872A-C57F-4B1F-AFD0-FDF125C3C485}"/>
              </a:ext>
            </a:extLst>
          </p:cNvPr>
          <p:cNvCxnSpPr/>
          <p:nvPr userDrawn="1"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0037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52646" y="5141973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36573"/>
            <a:ext cx="7989751" cy="1504844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3" y="4541417"/>
            <a:ext cx="7989751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Copyright © 2020 SPIKE Prime Lessons (primelessons.org) CC-BY-NC-SA.  (Last edit: 1/17/2020)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BD74847-7BE4-4E4D-8159-51DF7B93C616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9F621E0-AEE7-4799-81EB-EB99ED60C8DF}"/>
              </a:ext>
            </a:extLst>
          </p:cNvPr>
          <p:cNvSpPr>
            <a:spLocks noChangeAspect="1"/>
          </p:cNvSpPr>
          <p:nvPr userDrawn="1"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40FAB25-E17C-4189-8846-137BC28A1EB3}"/>
              </a:ext>
            </a:extLst>
          </p:cNvPr>
          <p:cNvSpPr txBox="1">
            <a:spLocks/>
          </p:cNvSpPr>
          <p:nvPr userDrawn="1"/>
        </p:nvSpPr>
        <p:spPr>
          <a:xfrm>
            <a:off x="175260" y="292975"/>
            <a:ext cx="8746864" cy="7527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09269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2200" y="1174924"/>
            <a:ext cx="4185204" cy="4967864"/>
          </a:xfrm>
        </p:spPr>
        <p:txBody>
          <a:bodyPr>
            <a:normAutofit/>
          </a:bodyPr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7752" y="1177439"/>
            <a:ext cx="4226411" cy="4967864"/>
          </a:xfrm>
        </p:spPr>
        <p:txBody>
          <a:bodyPr>
            <a:normAutofit/>
          </a:bodyPr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593A4B09-24AC-454E-8A0C-D31EDE125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409" y="6266485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Copyright © 2020 SPIKE Prime Lessons (primelessons.org) CC-BY-NC-SA.  (Last edit: 1/17/2020)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C4D01-901A-4258-A65D-27A4329F0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36372" y="6280641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E3A7F9C-E99E-44C1-89A0-A6ED28ADCEF0}"/>
              </a:ext>
            </a:extLst>
          </p:cNvPr>
          <p:cNvCxnSpPr/>
          <p:nvPr userDrawn="1"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8F86C8F5-3CD8-41C6-A6C4-EF53AE7214CB}"/>
              </a:ext>
            </a:extLst>
          </p:cNvPr>
          <p:cNvSpPr>
            <a:spLocks noChangeAspect="1"/>
          </p:cNvSpPr>
          <p:nvPr userDrawn="1"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389BF07E-558D-420A-943A-465BCC227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98762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28003"/>
            <a:ext cx="3593500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2" y="2926051"/>
            <a:ext cx="3899527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69308" y="2228003"/>
            <a:ext cx="3601635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2" y="2926051"/>
            <a:ext cx="3907662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Copyright © 2020 SPIKE Prime Lessons (primelessons.org) CC-BY-NC-SA.  (Last edit: 1/17/2020)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E7E6853-34E8-4052-808F-422B5860D591}"/>
              </a:ext>
            </a:extLst>
          </p:cNvPr>
          <p:cNvSpPr>
            <a:spLocks noChangeAspect="1"/>
          </p:cNvSpPr>
          <p:nvPr userDrawn="1"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0EFA1566-CE68-450F-950A-CED460092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3082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2632993-FC7F-42E0-9D01-6C58965FB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409" y="6266485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Copyright © 2020 SPIKE Prime Lessons (primelessons.org) CC-BY-NC-SA.  (Last edit: 1/17/2020)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7B8D68D-165F-4007-99ED-9807B7E8C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36372" y="6280641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2068E05-BA91-41C0-82CA-8F2AD35C67E8}"/>
              </a:ext>
            </a:extLst>
          </p:cNvPr>
          <p:cNvCxnSpPr/>
          <p:nvPr userDrawn="1"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B2971BF8-D77B-4814-931D-48F5EB38C3C1}"/>
              </a:ext>
            </a:extLst>
          </p:cNvPr>
          <p:cNvSpPr>
            <a:spLocks noChangeAspect="1"/>
          </p:cNvSpPr>
          <p:nvPr userDrawn="1"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7D59584-71E8-443A-AF13-6C99AD608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97795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E18750-3B08-429F-A276-D977DF7F7295}"/>
              </a:ext>
            </a:extLst>
          </p:cNvPr>
          <p:cNvSpPr>
            <a:spLocks noChangeAspect="1"/>
          </p:cNvSpPr>
          <p:nvPr userDrawn="1"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9B12976-4243-42C3-AD82-864781743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B5BF95A-3885-4491-876B-4C99D444A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36372" y="6280641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625C0E0-87AD-4A9A-8CC2-D51E549C54AC}"/>
              </a:ext>
            </a:extLst>
          </p:cNvPr>
          <p:cNvCxnSpPr/>
          <p:nvPr userDrawn="1"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957F6DEB-B3FE-4632-A871-23BAA7FEA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409" y="6266485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Copyright © 2020 SPIKE Prime Lessons (primelessons.org) CC-BY-NC-SA.  (Last edit: 1/17/2020)</a:t>
            </a:r>
          </a:p>
        </p:txBody>
      </p:sp>
    </p:spTree>
    <p:extLst>
      <p:ext uri="{BB962C8B-B14F-4D97-AF65-F5344CB8AC3E}">
        <p14:creationId xmlns:p14="http://schemas.microsoft.com/office/powerpoint/2010/main" val="2961518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52646" y="5141973"/>
            <a:ext cx="8238707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352" y="5262296"/>
            <a:ext cx="353662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399" y="601200"/>
            <a:ext cx="824040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5617" y="5262295"/>
            <a:ext cx="426532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Copyright © 2020 SPIKE Prime Lessons (primelessons.org) CC-BY-NC-SA.  (Last edit: 1/17/2020)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BD74847-7BE4-4E4D-8159-51DF7B93C616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911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4693389"/>
            <a:ext cx="7989752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8093" y="599725"/>
            <a:ext cx="8238706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6"/>
            <a:ext cx="7989752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Copyright © 2020 SPIKE Prime Lessons (primelessons.org) CC-BY-NC-SA.  (Last edit: 1/17/2020)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9694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3289" y="270616"/>
            <a:ext cx="8834991" cy="69757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3289" y="1059264"/>
            <a:ext cx="8834991" cy="482382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/>
          <p:cNvSpPr/>
          <p:nvPr/>
        </p:nvSpPr>
        <p:spPr>
          <a:xfrm>
            <a:off x="143290" y="111873"/>
            <a:ext cx="2926080" cy="108000"/>
          </a:xfrm>
          <a:prstGeom prst="rect">
            <a:avLst/>
          </a:prstGeom>
          <a:solidFill>
            <a:srgbClr val="65D7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052201" y="111873"/>
            <a:ext cx="2926080" cy="108000"/>
          </a:xfrm>
          <a:prstGeom prst="rect">
            <a:avLst/>
          </a:prstGeom>
          <a:solidFill>
            <a:srgbClr val="FFD5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3097745" y="111873"/>
            <a:ext cx="2926080" cy="108000"/>
          </a:xfrm>
          <a:prstGeom prst="rect">
            <a:avLst/>
          </a:prstGeom>
          <a:solidFill>
            <a:srgbClr val="961B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9010EC07-0A4A-4C6A-950D-55707B6C7F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409" y="6266485"/>
            <a:ext cx="4870585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en-US" dirty="0"/>
              <a:t>Copyright © 2020 SPIKE Prime Lessons (primelessons.org) CC-BY-NC-SA.  (Last edit: 1/17/2020)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4C4CC031-9FAD-457B-A616-9F45DA2DE9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36372" y="6280641"/>
            <a:ext cx="770468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BBD74847-7BE4-4E4D-8159-51DF7B93C616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AF90A68-628C-4E8F-BCF5-404070DD47EC}"/>
              </a:ext>
            </a:extLst>
          </p:cNvPr>
          <p:cNvCxnSpPr/>
          <p:nvPr userDrawn="1"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4911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://www.primelessons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sanjayseshan/spikeprime-vscode/wiki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putty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tm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BC3E9-07DB-4552-A942-72E53C7F1D7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Micropython no Spike Prime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1BF9D1-6614-46BD-A5B9-F242E4ED391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por SANJAY e ARVIND SESHAN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EE7BEDF8-ED3E-4A00-BBF6-57E1D90814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2041" y="2679192"/>
            <a:ext cx="1207320" cy="1229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18144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5AD9CC-630F-4BEB-B96C-5074B56D7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Modules/Libraries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36FA09-3B87-4CBC-99CC-F0343D6A94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260" y="1080552"/>
            <a:ext cx="8831580" cy="5082601"/>
          </a:xfrm>
        </p:spPr>
        <p:txBody>
          <a:bodyPr/>
          <a:lstStyle/>
          <a:p>
            <a:r>
              <a:rPr lang="en-US" dirty="0" err="1"/>
              <a:t>Você</a:t>
            </a:r>
            <a:r>
              <a:rPr lang="pt-BR" dirty="0"/>
              <a:t> pode usar o comando Importar para carregar qualquer módulo que você ache e então usar o autocompletar ou o “help()” para explorar suas funções.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903359-5880-44F0-A906-D844CDA87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 2020 SPIKE Prime Lessons (primelessons.org) CC-BY-NC-SA.  (Last edit: 1/17/2020)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44B257-1BF2-4F84-890B-51FFE89B5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10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BF21260-126F-4DB0-9A60-1A9A0C80F6F4}"/>
              </a:ext>
            </a:extLst>
          </p:cNvPr>
          <p:cNvSpPr/>
          <p:nvPr/>
        </p:nvSpPr>
        <p:spPr>
          <a:xfrm>
            <a:off x="1475634" y="2307643"/>
            <a:ext cx="6190488" cy="302666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&gt;&gt;&gt; import random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&gt;&gt;&gt; help(random)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object &lt;module 'urandom'&gt; is of type module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__name__ -- urandom</a:t>
            </a:r>
            <a:endParaRPr lang="en-US" sz="1200" dirty="0">
              <a:highlight>
                <a:srgbClr val="FFFF00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getrandbits -- &lt;function&gt;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seed -- &lt;function&gt;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randrange -- &lt;function&gt;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randint -- &lt;function&gt;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choice -- &lt;function&gt;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random -- &lt;function&gt;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uniform -- &lt;function&gt;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&gt;&gt;&gt; random.random()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0.711182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&gt;&gt;&gt; random.random()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0.408947</a:t>
            </a:r>
          </a:p>
        </p:txBody>
      </p:sp>
    </p:spTree>
    <p:extLst>
      <p:ext uri="{BB962C8B-B14F-4D97-AF65-F5344CB8AC3E}">
        <p14:creationId xmlns:p14="http://schemas.microsoft.com/office/powerpoint/2010/main" val="41053293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C6709-0960-4067-9B38-0D1FEBDD3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>
            <a:normAutofit/>
          </a:bodyPr>
          <a:lstStyle/>
          <a:p>
            <a:r>
              <a:rPr lang="en-US" dirty="0"/>
              <a:t>Desafio 1: Olá mundo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1376D13E-4974-45A8-B4C5-4DDFDDD064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Mostre “Olá Mundo” na matriz de LED do Hub.</a:t>
            </a:r>
          </a:p>
          <a:p>
            <a:r>
              <a:rPr lang="pt-BR" dirty="0"/>
              <a:t>Alguns passos chave.</a:t>
            </a:r>
          </a:p>
          <a:p>
            <a:pPr marL="666900" lvl="1" indent="-342900">
              <a:buFont typeface="+mj-lt"/>
              <a:buAutoNum type="arabicPeriod"/>
            </a:pPr>
            <a:r>
              <a:rPr lang="pt-BR" dirty="0"/>
              <a:t>Importe o módulo Hub</a:t>
            </a:r>
          </a:p>
          <a:p>
            <a:pPr marL="666900" lvl="1" indent="-342900">
              <a:buFont typeface="+mj-lt"/>
              <a:buAutoNum type="arabicPeriod"/>
            </a:pPr>
            <a:r>
              <a:rPr lang="pt-BR" dirty="0"/>
              <a:t>Explore os componentes do módulo para achar o que controla a matriz de LEDs. (Dica: Você deseja usar o “display”.)</a:t>
            </a:r>
          </a:p>
          <a:p>
            <a:pPr marL="666900" lvl="1" indent="-342900">
              <a:buFont typeface="+mj-lt"/>
              <a:buAutoNum type="arabicPeriod"/>
            </a:pPr>
            <a:r>
              <a:rPr lang="pt-BR" dirty="0"/>
              <a:t>Por fim procure um método que mostre algo no display.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E3267E-2348-407D-810B-CEFBF19B7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409" y="6321349"/>
            <a:ext cx="4870585" cy="365125"/>
          </a:xfrm>
        </p:spPr>
        <p:txBody>
          <a:bodyPr/>
          <a:lstStyle/>
          <a:p>
            <a:r>
              <a:rPr lang="en-US" dirty="0"/>
              <a:t>Copyright © 2020 SPIKE Prime Lessons (primelessons.org) CC-BY-NC-SA.  (Last edit: 1/17/2020)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C9519D-A7BF-4908-A147-F1BC5406B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36372" y="6326361"/>
            <a:ext cx="770468" cy="365125"/>
          </a:xfrm>
        </p:spPr>
        <p:txBody>
          <a:bodyPr/>
          <a:lstStyle/>
          <a:p>
            <a:fld id="{BBD74847-7BE4-4E4D-8159-51DF7B93C616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26523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C6709-0960-4067-9B38-0D1FEBDD3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625" y="293688"/>
            <a:ext cx="8747125" cy="752475"/>
          </a:xfrm>
        </p:spPr>
        <p:txBody>
          <a:bodyPr/>
          <a:lstStyle/>
          <a:p>
            <a:r>
              <a:rPr lang="en-US" dirty="0"/>
              <a:t>Desafio 1: Olá mundo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71D6B20-FB62-4984-BC55-1336DD8EA0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575" y="1139825"/>
            <a:ext cx="8831263" cy="5083175"/>
          </a:xfrm>
        </p:spPr>
        <p:txBody>
          <a:bodyPr/>
          <a:lstStyle/>
          <a:p>
            <a:r>
              <a:rPr lang="pt-BR" dirty="0"/>
              <a:t>Mostre “Olá Mundo” na matriz de LED do Hub.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E3267E-2348-407D-810B-CEFBF19B7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409" y="6321349"/>
            <a:ext cx="4870585" cy="365125"/>
          </a:xfrm>
        </p:spPr>
        <p:txBody>
          <a:bodyPr/>
          <a:lstStyle/>
          <a:p>
            <a:r>
              <a:rPr lang="en-US" dirty="0"/>
              <a:t>Copyright © 2020 SPIKE Prime Lessons (primelessons.org) CC-BY-NC-SA.  (Last edit: 1/17/2020)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C9519D-A7BF-4908-A147-F1BC5406B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36372" y="6326361"/>
            <a:ext cx="770468" cy="365125"/>
          </a:xfrm>
        </p:spPr>
        <p:txBody>
          <a:bodyPr/>
          <a:lstStyle/>
          <a:p>
            <a:fld id="{BBD74847-7BE4-4E4D-8159-51DF7B93C616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ED1EE24-273C-440F-BB28-6E470BAE9E78}"/>
              </a:ext>
            </a:extLst>
          </p:cNvPr>
          <p:cNvSpPr/>
          <p:nvPr/>
        </p:nvSpPr>
        <p:spPr>
          <a:xfrm>
            <a:off x="1112774" y="2020824"/>
            <a:ext cx="7123176" cy="213969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&gt;&gt;&gt; import hub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&gt;&gt;&gt; hub.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__class__       __name__        __version__     BT_VCP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Image           USB_VCP         battery         ble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bluetooth       button          display         info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led             motion          port            power_off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sound           status          supervision     temperature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&gt;&gt;&gt; hub.display.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__class__       callback        clear           pixel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rotation        show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&gt;&gt;&gt; hub.display.show('Hello World')</a:t>
            </a:r>
          </a:p>
        </p:txBody>
      </p:sp>
    </p:spTree>
    <p:extLst>
      <p:ext uri="{BB962C8B-B14F-4D97-AF65-F5344CB8AC3E}">
        <p14:creationId xmlns:p14="http://schemas.microsoft.com/office/powerpoint/2010/main" val="20483729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CRéDIToS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7983"/>
            <a:ext cx="8245474" cy="1145345"/>
          </a:xfrm>
        </p:spPr>
        <p:txBody>
          <a:bodyPr>
            <a:normAutofit lnSpcReduction="10000"/>
          </a:bodyPr>
          <a:lstStyle/>
          <a:p>
            <a:r>
              <a:rPr lang="pt-BR" sz="1600" dirty="0"/>
              <a:t>Essa lição foi criada por Sanjay Seshan e Arvind Seshan para SPIKE Prime Lessons</a:t>
            </a:r>
          </a:p>
          <a:p>
            <a:r>
              <a:rPr lang="pt-BR" sz="1600" dirty="0"/>
              <a:t>Mais lições em </a:t>
            </a:r>
            <a:r>
              <a:rPr lang="pt-BR" sz="1600" dirty="0">
                <a:hlinkClick r:id="rId2"/>
              </a:rPr>
              <a:t>www.primelessons.org</a:t>
            </a:r>
            <a:endParaRPr lang="pt-BR" sz="1600" dirty="0"/>
          </a:p>
          <a:p>
            <a:r>
              <a:rPr lang="pt-BR" sz="1600" dirty="0"/>
              <a:t>Traduzido para o português por Lucas Colonna</a:t>
            </a:r>
          </a:p>
          <a:p>
            <a:endParaRPr lang="en-US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 2020 SPIKE Prime Lessons (primelessons.org) CC-BY-NC-SA.  (Last edit: 1/17/2020)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75029" y="5862802"/>
            <a:ext cx="7734052" cy="369332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</a:rPr>
              <a:t>                         </a:t>
            </a:r>
            <a:b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This work is licensed under a 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Creative Commons Attribution-NonCommercial-ShareAlike 4.0 International License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.</a:t>
            </a:r>
            <a: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rgbClr val="4374B7"/>
              </a:solidFill>
              <a:effectLst/>
              <a:latin typeface="Helvetica Neue"/>
            </a:endParaRPr>
          </a:p>
        </p:txBody>
      </p:sp>
      <p:pic>
        <p:nvPicPr>
          <p:cNvPr id="6" name="Picture 5" descr="Creative Commons Licens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2510" y="5253616"/>
            <a:ext cx="1479091" cy="521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739919-47A8-43E0-85A2-F648492C2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129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Objetivos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088" y="1140007"/>
            <a:ext cx="8831580" cy="2409220"/>
          </a:xfrm>
        </p:spPr>
        <p:txBody>
          <a:bodyPr>
            <a:normAutofit/>
          </a:bodyPr>
          <a:lstStyle/>
          <a:p>
            <a:r>
              <a:rPr lang="pt-BR" dirty="0"/>
              <a:t>Aprender a usar o REPL MicroPython no SPIKE Prime.</a:t>
            </a:r>
          </a:p>
          <a:p>
            <a:r>
              <a:rPr lang="pt-BR" dirty="0"/>
              <a:t>Para criar programas em VS Code e roda-los no Hub siga as instruções em: </a:t>
            </a:r>
            <a:r>
              <a:rPr lang="es-419" dirty="0">
                <a:hlinkClick r:id="rId2"/>
              </a:rPr>
              <a:t>https://github.com/sanjayseshan/spikeprime-vscode/wiki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 2020 SPIKE Prime Lessons (primelessons.org) CC-BY-NC-SA.  (Last edit: 1/17/2020)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64AAE4-28AB-4B08-8A92-91AD24C92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0853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F54882-B221-4FB7-B19A-6C3024B5E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Passo 1: Conexão (windows)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62F43D-F525-4EE4-B1A3-91FBFC1DD3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260" y="1247278"/>
            <a:ext cx="4783734" cy="4668890"/>
          </a:xfrm>
        </p:spPr>
        <p:txBody>
          <a:bodyPr>
            <a:normAutofit fontScale="92500"/>
          </a:bodyPr>
          <a:lstStyle/>
          <a:p>
            <a:r>
              <a:rPr lang="en-US" dirty="0"/>
              <a:t>Instale um </a:t>
            </a:r>
            <a:r>
              <a:rPr lang="pt-BR" dirty="0"/>
              <a:t>emulador de terminal a sua escolha:</a:t>
            </a:r>
          </a:p>
          <a:p>
            <a:r>
              <a:rPr lang="en-US" dirty="0"/>
              <a:t>Exemplo: PuTTY </a:t>
            </a:r>
            <a:r>
              <a:rPr lang="es-419" dirty="0">
                <a:hlinkClick r:id="rId2"/>
              </a:rPr>
              <a:t>https://www.putty.org/</a:t>
            </a:r>
            <a:endParaRPr lang="es-419" dirty="0"/>
          </a:p>
          <a:p>
            <a:r>
              <a:rPr lang="es-419" dirty="0"/>
              <a:t>Certifique-se que o software do SPIKE Prime </a:t>
            </a:r>
            <a:r>
              <a:rPr lang="es-419" dirty="0" err="1"/>
              <a:t>não</a:t>
            </a:r>
            <a:r>
              <a:rPr lang="es-419" dirty="0"/>
              <a:t> está aberto.</a:t>
            </a:r>
          </a:p>
          <a:p>
            <a:r>
              <a:rPr lang="es-419" dirty="0"/>
              <a:t>Conecte o Hub via USB ao PC</a:t>
            </a:r>
          </a:p>
          <a:p>
            <a:r>
              <a:rPr lang="es-419" dirty="0"/>
              <a:t>Ache</a:t>
            </a:r>
            <a:r>
              <a:rPr lang="pt-BR" dirty="0"/>
              <a:t> a porta</a:t>
            </a:r>
          </a:p>
          <a:p>
            <a:pPr lvl="1"/>
            <a:r>
              <a:rPr lang="es-419" dirty="0"/>
              <a:t>No PC,  vá para o</a:t>
            </a:r>
            <a:r>
              <a:rPr lang="pt-BR" dirty="0"/>
              <a:t> Gerenciador de Dispositivos (Menu Iniciar</a:t>
            </a:r>
            <a:r>
              <a:rPr lang="pt-BR" dirty="0">
                <a:sym typeface="Wingdings" panose="05000000000000000000" pitchFamily="2" charset="2"/>
              </a:rPr>
              <a:t>  Ferramentas Adminstrativas do Windows  Gerenciamento do Computador  Gerenciador de Dispostivos) na aba serial para ver quais portas serial estão conectadas.</a:t>
            </a:r>
          </a:p>
          <a:p>
            <a:pPr lvl="1"/>
            <a:r>
              <a:rPr lang="es-419" dirty="0"/>
              <a:t>Se você tem varias portas USB tente </a:t>
            </a:r>
            <a:r>
              <a:rPr lang="pt-BR" dirty="0"/>
              <a:t>desconectar e reconectar para ver quais aparecem</a:t>
            </a:r>
          </a:p>
          <a:p>
            <a:r>
              <a:rPr lang="pt-BR" dirty="0"/>
              <a:t>Conecte a porta certa a uma taxa de 115200 baud.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1F0E6D-637D-49EF-9CEB-DCC859990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 2020 SPIKE Prime Lessons (primelessons.org) CC-BY-NC-SA.  (Last edit: 1/17/2020)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FC1EA1-9461-4403-98CB-A4D6793DE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3</a:t>
            </a:fld>
            <a:endParaRPr lang="en-US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4D5ED98-107B-4A4B-9954-356ED5B5B37C}"/>
              </a:ext>
            </a:extLst>
          </p:cNvPr>
          <p:cNvGrpSpPr/>
          <p:nvPr/>
        </p:nvGrpSpPr>
        <p:grpSpPr>
          <a:xfrm>
            <a:off x="5582252" y="3393378"/>
            <a:ext cx="2879720" cy="2815868"/>
            <a:chOff x="5925952" y="1168440"/>
            <a:chExt cx="2879720" cy="281586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4A17126-F576-49AE-A420-B9C8F78436B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25952" y="1168440"/>
              <a:ext cx="2879720" cy="2815868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81DD9CC-8E7E-4BD5-B736-82B0167DA78C}"/>
                </a:ext>
              </a:extLst>
            </p:cNvPr>
            <p:cNvSpPr/>
            <p:nvPr/>
          </p:nvSpPr>
          <p:spPr>
            <a:xfrm>
              <a:off x="6952500" y="1746504"/>
              <a:ext cx="1737360" cy="585216"/>
            </a:xfrm>
            <a:prstGeom prst="rect">
              <a:avLst/>
            </a:prstGeom>
            <a:noFill/>
            <a:ln w="571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5ACF75E-4A38-4A9C-B4E4-FB23FF0EA8BE}"/>
              </a:ext>
            </a:extLst>
          </p:cNvPr>
          <p:cNvGrpSpPr/>
          <p:nvPr/>
        </p:nvGrpSpPr>
        <p:grpSpPr>
          <a:xfrm>
            <a:off x="5166140" y="1247278"/>
            <a:ext cx="3711944" cy="2028986"/>
            <a:chOff x="5108330" y="4107067"/>
            <a:chExt cx="3711944" cy="2028986"/>
          </a:xfrm>
        </p:grpSpPr>
        <p:pic>
          <p:nvPicPr>
            <p:cNvPr id="21" name="Picture 20" descr="Computer Management">
              <a:extLst>
                <a:ext uri="{FF2B5EF4-FFF2-40B4-BE49-F238E27FC236}">
                  <a16:creationId xmlns:a16="http://schemas.microsoft.com/office/drawing/2014/main" id="{83CA093A-A4D1-487A-B1E7-D5A1DF5ED7E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08330" y="4107067"/>
              <a:ext cx="3711944" cy="2028986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F7B6E10-595E-4A55-AE92-9E7F31F46FE4}"/>
                </a:ext>
              </a:extLst>
            </p:cNvPr>
            <p:cNvSpPr/>
            <p:nvPr/>
          </p:nvSpPr>
          <p:spPr>
            <a:xfrm>
              <a:off x="6330606" y="5393106"/>
              <a:ext cx="1316724" cy="226608"/>
            </a:xfrm>
            <a:prstGeom prst="rect">
              <a:avLst/>
            </a:prstGeom>
            <a:noFill/>
            <a:ln w="571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6804763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218FC7-8B0C-40A7-9986-640F94D3E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Passo 1: Conexão (Debian GNU/Linux)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B82E89-6FA8-4499-9D6A-D522E903BD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088" y="1140006"/>
            <a:ext cx="5185008" cy="5082601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pt-BR" dirty="0">
                <a:sym typeface="Wingdings" panose="05000000000000000000" pitchFamily="2" charset="2"/>
              </a:rPr>
              <a:t>Abra o terminal – ele geralmente é achado em Aplicativos  Ferramentas do sistema</a:t>
            </a:r>
          </a:p>
          <a:p>
            <a:pPr marL="342900" indent="-342900">
              <a:buFont typeface="+mj-lt"/>
              <a:buAutoNum type="arabicPeriod"/>
            </a:pPr>
            <a:r>
              <a:rPr lang="pt-BR" dirty="0">
                <a:sym typeface="Wingdings" panose="05000000000000000000" pitchFamily="2" charset="2"/>
              </a:rPr>
              <a:t>Digite os seguintes comandos (eles são para Debian e derivados)</a:t>
            </a:r>
          </a:p>
          <a:p>
            <a:pPr marL="666900" lvl="1" indent="-342900">
              <a:buFont typeface="+mj-lt"/>
              <a:buAutoNum type="arabicPeriod"/>
            </a:pP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sudo apt-get update</a:t>
            </a:r>
          </a:p>
          <a:p>
            <a:pPr marL="666900" lvl="1" indent="-342900">
              <a:buFont typeface="+mj-lt"/>
              <a:buAutoNum type="arabicPeriod"/>
            </a:pP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sudo apt-get install –y screen</a:t>
            </a:r>
          </a:p>
          <a:p>
            <a:pPr marL="342900" indent="-342900">
              <a:buFont typeface="+mj-lt"/>
              <a:buAutoNum type="arabicPeriod"/>
            </a:pPr>
            <a:r>
              <a:rPr lang="pt-BR" dirty="0">
                <a:cs typeface="Courier New" panose="02070309020205020404" pitchFamily="49" charset="0"/>
                <a:sym typeface="Wingdings" panose="05000000000000000000" pitchFamily="2" charset="2"/>
              </a:rPr>
              <a:t>Conecte seu Hub e execute </a:t>
            </a: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sudo dmesg. </a:t>
            </a:r>
            <a:r>
              <a:rPr lang="pt-BR" dirty="0">
                <a:latin typeface="+mj-lt"/>
                <a:cs typeface="Courier New" panose="02070309020205020404" pitchFamily="49" charset="0"/>
                <a:sym typeface="Wingdings" panose="05000000000000000000" pitchFamily="2" charset="2"/>
              </a:rPr>
              <a:t>Uma longa lista de mensagens de log irá aparecer.  Na última linha (ou perto dela) deve conter o dispositivo USB ACM e uma identificação similar a </a:t>
            </a:r>
            <a:r>
              <a:rPr lang="pt-BR" dirty="0">
                <a:cs typeface="Courier New" panose="02070309020205020404" pitchFamily="49" charset="0"/>
                <a:sym typeface="Wingdings" panose="05000000000000000000" pitchFamily="2" charset="2"/>
              </a:rPr>
              <a:t>ttyACM0. Se você não localiza-la primeiro procure pelo bloco grande LEGO Technic.</a:t>
            </a:r>
            <a:endParaRPr lang="pt-BR" dirty="0">
              <a:latin typeface="Courier New" panose="02070309020205020404" pitchFamily="49" charset="0"/>
              <a:cs typeface="Courier New" panose="02070309020205020404" pitchFamily="49" charset="0"/>
              <a:sym typeface="Wingdings" panose="05000000000000000000" pitchFamily="2" charset="2"/>
            </a:endParaRPr>
          </a:p>
          <a:p>
            <a:pPr marL="342900" indent="-342900">
              <a:buFont typeface="+mj-lt"/>
              <a:buAutoNum type="arabicPeriod"/>
            </a:pPr>
            <a:r>
              <a:rPr lang="pt-BR" dirty="0">
                <a:cs typeface="Courier New" panose="02070309020205020404" pitchFamily="49" charset="0"/>
                <a:sym typeface="Wingdings" panose="05000000000000000000" pitchFamily="2" charset="2"/>
              </a:rPr>
              <a:t>Execute </a:t>
            </a: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sudo screen /dev/ttyACM0 115200</a:t>
            </a:r>
            <a:r>
              <a:rPr lang="pt-BR" dirty="0">
                <a:cs typeface="Courier New" panose="02070309020205020404" pitchFamily="49" charset="0"/>
                <a:sym typeface="Wingdings" panose="05000000000000000000" pitchFamily="2" charset="2"/>
              </a:rPr>
              <a:t>. Troque ttyACM0 pela sua identificação.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E0FDAC-0F8C-48D3-B738-4C07CB04A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 2020 SPIKE Prime Lessons (primelessons.org) CC-BY-NC-SA.  (Last edit: 1/17/2020)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29B59B-4169-4300-9C75-8982DDD62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4</a:t>
            </a:fld>
            <a:endParaRPr lang="en-US" dirty="0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9565C35D-9D03-4D3B-AE65-318B82A455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866" y="2976259"/>
            <a:ext cx="65" cy="32026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42849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419" altLang="es-419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B1102C3-46E7-4795-8066-CC7CA53ED5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411" t="20666" r="43900" b="33467"/>
          <a:stretch/>
        </p:blipFill>
        <p:spPr>
          <a:xfrm>
            <a:off x="5440199" y="2249424"/>
            <a:ext cx="3537703" cy="235915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9AC6B25F-251B-4306-8D10-69FC1DF44DFC}"/>
              </a:ext>
            </a:extLst>
          </p:cNvPr>
          <p:cNvSpPr/>
          <p:nvPr/>
        </p:nvSpPr>
        <p:spPr>
          <a:xfrm>
            <a:off x="6062472" y="4343538"/>
            <a:ext cx="1953118" cy="226608"/>
          </a:xfrm>
          <a:prstGeom prst="rect">
            <a:avLst/>
          </a:prstGeom>
          <a:noFill/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6099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4DE17-74B2-401F-8E18-DAD6763FC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Passo 1: Conexão (MAC OS X)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632C25-6F7C-44CE-90A1-56FCC40974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088" y="1140006"/>
            <a:ext cx="8403696" cy="5082601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pt-BR" dirty="0">
                <a:sym typeface="Wingdings" panose="05000000000000000000" pitchFamily="2" charset="2"/>
              </a:rPr>
              <a:t>Abra o terminal – geralmente localizado em Aplicações  Utilidades</a:t>
            </a:r>
          </a:p>
          <a:p>
            <a:pPr marL="342900" indent="-342900">
              <a:buFont typeface="+mj-lt"/>
              <a:buAutoNum type="arabicPeriod"/>
            </a:pPr>
            <a:r>
              <a:rPr lang="pt-BR" dirty="0">
                <a:cs typeface="Courier New" panose="02070309020205020404" pitchFamily="49" charset="0"/>
                <a:sym typeface="Wingdings" panose="05000000000000000000" pitchFamily="2" charset="2"/>
              </a:rPr>
              <a:t>Execute </a:t>
            </a: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ls /dev/ | fgrep usb | fgrep tty </a:t>
            </a:r>
            <a:r>
              <a:rPr lang="pt-BR" dirty="0">
                <a:cs typeface="Courier New" panose="02070309020205020404" pitchFamily="49" charset="0"/>
                <a:sym typeface="Wingdings" panose="05000000000000000000" pitchFamily="2" charset="2"/>
              </a:rPr>
              <a:t>para localizar a porta do Hub.</a:t>
            </a:r>
          </a:p>
          <a:p>
            <a:pPr marL="342900" indent="-342900">
              <a:buFont typeface="+mj-lt"/>
              <a:buAutoNum type="arabicPeriod"/>
            </a:pPr>
            <a:r>
              <a:rPr lang="pt-BR" dirty="0">
                <a:cs typeface="Courier New" panose="02070309020205020404" pitchFamily="49" charset="0"/>
                <a:sym typeface="Wingdings" panose="05000000000000000000" pitchFamily="2" charset="2"/>
              </a:rPr>
              <a:t>Execute </a:t>
            </a: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screen /dev/tty.usbmode366A398231381 115200</a:t>
            </a:r>
            <a:r>
              <a:rPr lang="pt-BR" dirty="0">
                <a:cs typeface="Courier New" panose="02070309020205020404" pitchFamily="49" charset="0"/>
                <a:sym typeface="Wingdings" panose="05000000000000000000" pitchFamily="2" charset="2"/>
              </a:rPr>
              <a:t>.  Troque tty... Pela resposta do primeiro comando. Se houver várias respostas tente todas acertar.</a:t>
            </a:r>
          </a:p>
          <a:p>
            <a:pPr marL="0" indent="0">
              <a:buNone/>
            </a:pPr>
            <a:r>
              <a:rPr lang="pt-BR" dirty="0"/>
              <a:t>Abaixo temos um exemplo dos comandos rodando. A resposta do computador esta em verde e o comandos digitados em preto.</a:t>
            </a:r>
          </a:p>
          <a:p>
            <a:pPr marL="0" indent="0">
              <a:buNone/>
            </a:pPr>
            <a:endParaRPr lang="pt-BR" dirty="0"/>
          </a:p>
          <a:p>
            <a:pPr marL="324000" lvl="1" indent="0">
              <a:buNone/>
            </a:pPr>
            <a:r>
              <a:rPr lang="pt-BR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</a:t>
            </a: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 ls /dev | fgrep usb | fgrep tty</a:t>
            </a:r>
          </a:p>
          <a:p>
            <a:pPr marL="324000" lvl="1" indent="0">
              <a:buNone/>
            </a:pPr>
            <a:r>
              <a:rPr lang="pt-BR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tty.usbmodem366A39831234</a:t>
            </a:r>
            <a:endParaRPr lang="pt-B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324000" lvl="1" indent="0">
              <a:buNone/>
            </a:pPr>
            <a:r>
              <a:rPr lang="pt-BR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</a:t>
            </a: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 screen /dev/tty.usbmodem366A39831234</a:t>
            </a:r>
          </a:p>
          <a:p>
            <a:pPr marL="0" indent="0">
              <a:buNone/>
            </a:pPr>
            <a:r>
              <a:rPr lang="pt-BR" dirty="0"/>
              <a:t>         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6B8E5D-1129-4594-9826-8DB18EAF9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 2020 SPIKE Prime Lessons (primelessons.org) CC-BY-NC-SA.  (Last edit: 1/17/2020)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0DD3EB-05C9-4F85-B3B4-D7475A3B0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0795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9E62CC-57BB-42FE-9704-8729B227C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Passo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DE81FD-77DD-4F68-9938-84ACCC15AB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088" y="1140007"/>
            <a:ext cx="4416912" cy="2362146"/>
          </a:xfrm>
        </p:spPr>
        <p:txBody>
          <a:bodyPr>
            <a:normAutofit/>
          </a:bodyPr>
          <a:lstStyle/>
          <a:p>
            <a:r>
              <a:rPr lang="pt-BR" dirty="0"/>
              <a:t>Você pode ver uma lista de números. São o log de motores e sensores.</a:t>
            </a:r>
          </a:p>
          <a:p>
            <a:r>
              <a:rPr lang="pt-BR" dirty="0"/>
              <a:t>Aperte Ctrl-C</a:t>
            </a:r>
          </a:p>
          <a:p>
            <a:r>
              <a:rPr lang="pt-BR" dirty="0"/>
              <a:t>Você estará pronto para programar.</a:t>
            </a:r>
          </a:p>
          <a:p>
            <a:pPr marL="0" indent="0">
              <a:buNone/>
            </a:pPr>
            <a:r>
              <a:rPr lang="en-US" dirty="0"/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2AAC7E-3882-4FC4-A664-CFE6CA787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 2020 SPIKE Prime Lessons (primelessons.org) CC-BY-NC-SA.  (Last edit: 1/17/2020)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393FA0-7176-41D7-9BA7-CED0E3098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6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62CAC12-5DA9-41DB-8FE0-3DCA566035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1809" y="1268046"/>
            <a:ext cx="3599731" cy="22600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293A20C-61CB-43A2-9B8C-98B81A84BB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2590" y="4031170"/>
            <a:ext cx="6838950" cy="75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3070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C6709-0960-4067-9B38-0D1FEBDD3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>
            <a:normAutofit/>
          </a:bodyPr>
          <a:lstStyle/>
          <a:p>
            <a:r>
              <a:rPr lang="en-US" dirty="0"/>
              <a:t>Modulo HUB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726E019F-CE16-4607-A0DC-3B6FA88651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O módulo “hub” contém todas as funções principais para interagir com o Hub do SPIKE Prime.</a:t>
            </a:r>
          </a:p>
          <a:p>
            <a:r>
              <a:rPr lang="pt-BR" dirty="0"/>
              <a:t>Para acessar este módulo, você primeiro deve importa-lo. Digite “import hub” no prompt do MycroPython</a:t>
            </a:r>
          </a:p>
          <a:p>
            <a:endParaRPr lang="pt-BR" dirty="0"/>
          </a:p>
          <a:p>
            <a:endParaRPr lang="pt-BR" dirty="0"/>
          </a:p>
          <a:p>
            <a:r>
              <a:rPr lang="pt-BR" dirty="0"/>
              <a:t>Uma vez que você tenha importado o Hub você pode explorar um pouco das possibilidades usando o recurso de “auto completar”. Digite “hub.” (certifique-se de inserir o ponto) e depois aperte a tecla Tab.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E3267E-2348-407D-810B-CEFBF19B7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409" y="6321349"/>
            <a:ext cx="4870585" cy="365125"/>
          </a:xfrm>
        </p:spPr>
        <p:txBody>
          <a:bodyPr/>
          <a:lstStyle/>
          <a:p>
            <a:r>
              <a:rPr lang="en-US" dirty="0"/>
              <a:t>Copyright © 2020 SPIKE Prime Lessons (primelessons.org) CC-BY-NC-SA.  (Last edit: 1/17/2020)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C9519D-A7BF-4908-A147-F1BC5406B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36372" y="6326361"/>
            <a:ext cx="770468" cy="365125"/>
          </a:xfrm>
        </p:spPr>
        <p:txBody>
          <a:bodyPr/>
          <a:lstStyle/>
          <a:p>
            <a:fld id="{BBD74847-7BE4-4E4D-8159-51DF7B93C616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883C7E8-8D09-4195-B4DB-1B1DD97B26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76" b="56681"/>
          <a:stretch/>
        </p:blipFill>
        <p:spPr>
          <a:xfrm>
            <a:off x="1906936" y="2713371"/>
            <a:ext cx="5327883" cy="550943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9A9911A-0095-4327-9CD7-D82B3F1F7DFB}"/>
              </a:ext>
            </a:extLst>
          </p:cNvPr>
          <p:cNvSpPr/>
          <p:nvPr/>
        </p:nvSpPr>
        <p:spPr>
          <a:xfrm>
            <a:off x="1672399" y="4544124"/>
            <a:ext cx="5751576" cy="156661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&gt;&gt;&gt; hub.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__class__       __name__        __version__     BT_VCP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Image           USB_VCP         battery         ble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bluetooth       button          display         info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led             motion          port            power_off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sound           status          supervision     temperature</a:t>
            </a:r>
          </a:p>
        </p:txBody>
      </p:sp>
    </p:spTree>
    <p:extLst>
      <p:ext uri="{BB962C8B-B14F-4D97-AF65-F5344CB8AC3E}">
        <p14:creationId xmlns:p14="http://schemas.microsoft.com/office/powerpoint/2010/main" val="23995299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5AD9CC-630F-4BEB-B96C-5074B56D7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Comando de ajuda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36FA09-3B87-4CBC-99CC-F0343D6A94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O MycroPython no bloco também dispõe de uma ferramenta de ajuda limitada. Para  acessa-la, digite “help()”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903359-5880-44F0-A906-D844CDA87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 2020 SPIKE Prime Lessons (primelessons.org) CC-BY-NC-SA.  (Last edit: 1/17/2020)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44B257-1BF2-4F84-890B-51FFE89B5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8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BF21260-126F-4DB0-9A60-1A9A0C80F6F4}"/>
              </a:ext>
            </a:extLst>
          </p:cNvPr>
          <p:cNvSpPr/>
          <p:nvPr/>
        </p:nvSpPr>
        <p:spPr>
          <a:xfrm>
            <a:off x="1475634" y="1916514"/>
            <a:ext cx="6190488" cy="352958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&gt;&gt;&gt; help()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Welcome to MicroPython!</a:t>
            </a:r>
          </a:p>
          <a:p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For online help please visit http://micropython.org/help/.</a:t>
            </a:r>
          </a:p>
          <a:p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Quick overview of commands for the board: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hub.info()    -- print some general information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hub.status()  -- print sensor data</a:t>
            </a:r>
          </a:p>
          <a:p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Control commands: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CTRL-A        -- on a blank line, enter raw REPL mode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CTRL-B        -- on a blank line, enter normal REPL mode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CTRL-C        -- interrupt a running program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CTRL-D        -- on a blank line, do a soft reset of the board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CTRL-E        -- on a blank line, enter paste mode</a:t>
            </a:r>
          </a:p>
          <a:p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For further help on a specific object, type help(obj)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For a list of available modules, type help('modules')</a:t>
            </a:r>
          </a:p>
        </p:txBody>
      </p:sp>
    </p:spTree>
    <p:extLst>
      <p:ext uri="{BB962C8B-B14F-4D97-AF65-F5344CB8AC3E}">
        <p14:creationId xmlns:p14="http://schemas.microsoft.com/office/powerpoint/2010/main" val="39719942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5AD9CC-630F-4BEB-B96C-5074B56D7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Outros módulos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36FA09-3B87-4CBC-99CC-F0343D6A94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Digite o comando </a:t>
            </a: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help(‘modules‘) (</a:t>
            </a:r>
            <a:r>
              <a:rPr lang="pt-BR" dirty="0">
                <a:latin typeface="+mj-lt"/>
                <a:cs typeface="Courier New" panose="02070309020205020404" pitchFamily="49" charset="0"/>
              </a:rPr>
              <a:t>Certifique-se de usar as aspas)</a:t>
            </a:r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r>
              <a:rPr lang="pt-BR" dirty="0"/>
              <a:t>Isso provem uma lista de módulos disponíveis no SPIKE Prime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903359-5880-44F0-A906-D844CDA87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 2020 SPIKE Prime Lessons (primelessons.org) CC-BY-NC-SA.  (Last edit: 1/17/2020)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44B257-1BF2-4F84-890B-51FFE89B5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9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BF21260-126F-4DB0-9A60-1A9A0C80F6F4}"/>
              </a:ext>
            </a:extLst>
          </p:cNvPr>
          <p:cNvSpPr/>
          <p:nvPr/>
        </p:nvSpPr>
        <p:spPr>
          <a:xfrm>
            <a:off x="1453448" y="1600200"/>
            <a:ext cx="6190488" cy="264261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&gt;&gt;&gt; help('modules')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__main__          heapq             struct            umachine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_onewire          hub               sys               uos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array             io                time              urandom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binascii          json              ubinascii         ure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builtins          machine           ucollections      uselect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cmath             math              uctypes           ustruct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collections       micropython       uerrno            utime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errno             os                uhashlib          utimeq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firmware          random            uheapq            uzlib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gc                re                uio               zlib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hashlib           select            ujson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Plus any modules on the filesystem</a:t>
            </a:r>
          </a:p>
          <a:p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0377769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Spike Prime Lessons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D500"/>
      </a:accent1>
      <a:accent2>
        <a:srgbClr val="961BDB"/>
      </a:accent2>
      <a:accent3>
        <a:srgbClr val="FF0000"/>
      </a:accent3>
      <a:accent4>
        <a:srgbClr val="65D7FF"/>
      </a:accent4>
      <a:accent5>
        <a:srgbClr val="5B9BD5"/>
      </a:accent5>
      <a:accent6>
        <a:srgbClr val="70AD47"/>
      </a:accent6>
      <a:hlink>
        <a:srgbClr val="961BDB"/>
      </a:hlink>
      <a:folHlink>
        <a:srgbClr val="65D7FF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ike Prime Template.potx" id="{C1D969FE-89B1-4BE4-BDFA-C32471023150}" vid="{4149DA99-3325-4DAE-8A1C-4D0296C099A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1683</TotalTime>
  <Words>1313</Words>
  <Application>Microsoft Office PowerPoint</Application>
  <PresentationFormat>Apresentação na tela (4:3)</PresentationFormat>
  <Paragraphs>156</Paragraphs>
  <Slides>13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Courier New</vt:lpstr>
      <vt:lpstr>Gill Sans MT</vt:lpstr>
      <vt:lpstr>Helvetica Neue</vt:lpstr>
      <vt:lpstr>Wingdings 2</vt:lpstr>
      <vt:lpstr>Dividend</vt:lpstr>
      <vt:lpstr>Micropython no Spike Prime</vt:lpstr>
      <vt:lpstr>Objetivos</vt:lpstr>
      <vt:lpstr>Passo 1: Conexão (windows)</vt:lpstr>
      <vt:lpstr>Passo 1: Conexão (Debian GNU/Linux)</vt:lpstr>
      <vt:lpstr>Passo 1: Conexão (MAC OS X)</vt:lpstr>
      <vt:lpstr>Passo 2</vt:lpstr>
      <vt:lpstr>Modulo HUB</vt:lpstr>
      <vt:lpstr>Comando de ajuda</vt:lpstr>
      <vt:lpstr>Outros módulos</vt:lpstr>
      <vt:lpstr>Other Modules/Libraries</vt:lpstr>
      <vt:lpstr>Desafio 1: Olá mundo</vt:lpstr>
      <vt:lpstr>Desafio 1: Olá mundo</vt:lpstr>
      <vt:lpstr>CRéDIToS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BEGINNER PROGRAMMING LESSON</dc:title>
  <dc:creator>Srinivasan Seshan</dc:creator>
  <cp:lastModifiedBy>Lucas Colonna</cp:lastModifiedBy>
  <cp:revision>147</cp:revision>
  <dcterms:created xsi:type="dcterms:W3CDTF">2016-07-04T02:35:12Z</dcterms:created>
  <dcterms:modified xsi:type="dcterms:W3CDTF">2020-06-22T18:30:18Z</dcterms:modified>
</cp:coreProperties>
</file>