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ill Sans" panose="020B0502020104020203" pitchFamily="34" charset="-79"/>
      <p:regular r:id="rId25"/>
      <p:bold r:id="rId26"/>
    </p:embeddedFont>
    <p:embeddedFont>
      <p:font typeface="Helvetica Neue" panose="02000503000000020004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IqkObLCJK52f4qolbi59micYO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316"/>
    <p:restoredTop sz="94694"/>
  </p:normalViewPr>
  <p:slideViewPr>
    <p:cSldViewPr snapToGrid="0">
      <p:cViewPr varScale="1">
        <p:scale>
          <a:sx n="102" d="100"/>
          <a:sy n="102" d="100"/>
        </p:scale>
        <p:origin x="176" y="5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204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A7E234-7675-ED4F-B17C-FCC47E295C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C31A6E-7FF8-664B-A20B-B1E4580F29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576C6-A9D2-FE4E-9DBD-E2A6A8419834}" type="datetimeFigureOut">
              <a:rPr lang="en-US" smtClean="0"/>
              <a:t>6/6/20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311D8E-B521-F944-85D1-FD3E87EA69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B62583-5D68-2049-A99B-633915D141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2F79C-62DC-9E4C-8F44-7AE6FE7EF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18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/>
          <p:nvPr/>
        </p:nvSpPr>
        <p:spPr>
          <a:xfrm>
            <a:off x="182241" y="2203290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242754" y="2300865"/>
            <a:ext cx="5815852" cy="150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316712" y="3800535"/>
            <a:ext cx="5741894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2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72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9"/>
          <p:cNvSpPr txBox="1"/>
          <p:nvPr/>
        </p:nvSpPr>
        <p:spPr>
          <a:xfrm>
            <a:off x="4808377" y="357846"/>
            <a:ext cx="4161516" cy="509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23"/>
              <a:buFont typeface="Noto Sans Symbols"/>
              <a:buNone/>
            </a:pPr>
            <a:r>
              <a:rPr lang="en-US" sz="296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SPIKE PRIME LESSONS</a:t>
            </a:r>
            <a:endParaRPr/>
          </a:p>
        </p:txBody>
      </p:sp>
      <p:pic>
        <p:nvPicPr>
          <p:cNvPr id="25" name="Google Shape;25;p19" descr="A picture containing sitting, game, remote, vide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24582" t="2888" r="29917" b="4666"/>
          <a:stretch/>
        </p:blipFill>
        <p:spPr>
          <a:xfrm>
            <a:off x="6058605" y="1349909"/>
            <a:ext cx="2672408" cy="40722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p19"/>
          <p:cNvGrpSpPr/>
          <p:nvPr/>
        </p:nvGrpSpPr>
        <p:grpSpPr>
          <a:xfrm>
            <a:off x="191917" y="5040728"/>
            <a:ext cx="4773538" cy="1188622"/>
            <a:chOff x="131592" y="5034964"/>
            <a:chExt cx="4773538" cy="1188622"/>
          </a:xfrm>
        </p:grpSpPr>
        <p:pic>
          <p:nvPicPr>
            <p:cNvPr id="27" name="Google Shape;27;p19" descr="A picture containing drawing, window&#10;&#10;Description automatically generated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326564" y="5034964"/>
              <a:ext cx="1188622" cy="11886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19" descr="A picture containing building, drawing&#10;&#10;Description automatically generated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31592" y="5034964"/>
              <a:ext cx="1188622" cy="11886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Google Shape;29;p19" descr="A picture containing drawing, holding&#10;&#10;Description automatically generated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716508" y="5034964"/>
              <a:ext cx="1188622" cy="11886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Google Shape;30;p19" descr="A picture containing drawing, building, purple, window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521536" y="5034964"/>
              <a:ext cx="1188622" cy="118862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Google Shape;24;p13">
            <a:extLst>
              <a:ext uri="{FF2B5EF4-FFF2-40B4-BE49-F238E27FC236}">
                <a16:creationId xmlns:a16="http://schemas.microsoft.com/office/drawing/2014/main" id="{3A54272F-7C69-944C-B361-170872B45C98}"/>
              </a:ext>
            </a:extLst>
          </p:cNvPr>
          <p:cNvSpPr txBox="1"/>
          <p:nvPr userDrawn="1"/>
        </p:nvSpPr>
        <p:spPr>
          <a:xfrm>
            <a:off x="6058605" y="737053"/>
            <a:ext cx="2911288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ill Sans"/>
              <a:buNone/>
            </a:pPr>
            <a:r>
              <a:rPr lang="en-US" sz="1600" b="0" i="0" u="none" strike="noStrike" cap="none" dirty="0" err="1">
                <a:solidFill>
                  <a:schemeClr val="dk1"/>
                </a:solidFill>
                <a:latin typeface="Gill Sans"/>
                <a:ea typeface="Arial"/>
                <a:cs typeface="Gill Sans"/>
                <a:sym typeface="Arial"/>
              </a:rPr>
              <a:t>Pelos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Gill Sans"/>
                <a:ea typeface="Arial"/>
                <a:cs typeface="Gill Sans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chemeClr val="dk1"/>
                </a:solidFill>
                <a:latin typeface="Gill Sans"/>
                <a:ea typeface="Arial"/>
                <a:cs typeface="Gill Sans"/>
                <a:sym typeface="Arial"/>
              </a:rPr>
              <a:t>criadores</a:t>
            </a:r>
            <a:r>
              <a:rPr lang="en-US" sz="1600" b="0" i="0" u="none" strike="noStrike" cap="none" dirty="0">
                <a:solidFill>
                  <a:schemeClr val="dk1"/>
                </a:solidFill>
                <a:latin typeface="Gill Sans"/>
                <a:ea typeface="Arial"/>
                <a:cs typeface="Gill Sans"/>
                <a:sym typeface="Arial"/>
              </a:rPr>
              <a:t> do </a:t>
            </a:r>
            <a:r>
              <a:rPr lang="en-US" sz="1600" dirty="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EV3Lessons</a:t>
            </a:r>
            <a:endParaRPr dirty="0"/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0E86FE-8DFA-5A40-A14D-48E3E23259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32885"/>
          <a:stretch/>
        </p:blipFill>
        <p:spPr>
          <a:xfrm>
            <a:off x="179837" y="1052244"/>
            <a:ext cx="1668346" cy="11197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8"/>
          <p:cNvSpPr/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body" idx="1"/>
          </p:nvPr>
        </p:nvSpPr>
        <p:spPr>
          <a:xfrm rot="5400000">
            <a:off x="2148872" y="-946320"/>
            <a:ext cx="4823824" cy="8834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9"/>
          <p:cNvSpPr/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 rot="5400000">
            <a:off x="4789425" y="2515700"/>
            <a:ext cx="5183073" cy="1503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 rot="5400000">
            <a:off x="950760" y="306157"/>
            <a:ext cx="5183073" cy="5922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dt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1"/>
          </p:nvPr>
        </p:nvSpPr>
        <p:spPr>
          <a:xfrm>
            <a:off x="155088" y="1140006"/>
            <a:ext cx="8831580" cy="50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7" name="Google Shape;37;p20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ft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21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21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/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Gill Sans"/>
              <a:buNone/>
              <a:defRPr sz="3600" b="0" cap="none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DE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22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2" name="Google Shape;52;p22"/>
          <p:cNvSpPr txBox="1"/>
          <p:nvPr/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 sz="2800" b="0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142200" y="1174924"/>
            <a:ext cx="4185204" cy="496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2"/>
          </p:nvPr>
        </p:nvSpPr>
        <p:spPr>
          <a:xfrm>
            <a:off x="4757752" y="1177439"/>
            <a:ext cx="4226411" cy="4967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22072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/>
            </a:lvl2pPr>
            <a:lvl3pPr marL="1371600" lvl="2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/>
            </a:lvl3pPr>
            <a:lvl4pPr marL="1828800" lvl="3" indent="-298703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4pPr>
            <a:lvl5pPr marL="2286000" lvl="4" indent="-298704" algn="l">
              <a:spcBef>
                <a:spcPts val="600"/>
              </a:spcBef>
              <a:spcAft>
                <a:spcPts val="0"/>
              </a:spcAft>
              <a:buSzPts val="1104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8" name="Google Shape;58;p23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23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0" name="Google Shape;60;p23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body" idx="2"/>
          </p:nvPr>
        </p:nvSpPr>
        <p:spPr>
          <a:xfrm>
            <a:off x="581192" y="2926051"/>
            <a:ext cx="3899527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3"/>
          </p:nvPr>
        </p:nvSpPr>
        <p:spPr>
          <a:xfrm>
            <a:off x="4969308" y="2228003"/>
            <a:ext cx="360163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SzPts val="2024"/>
              <a:buNone/>
              <a:defRPr sz="2200" b="0">
                <a:solidFill>
                  <a:schemeClr val="accen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840"/>
              <a:buNone/>
              <a:defRPr sz="20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4"/>
          </p:nvPr>
        </p:nvSpPr>
        <p:spPr>
          <a:xfrm>
            <a:off x="4663282" y="2926051"/>
            <a:ext cx="3907662" cy="2934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3756" algn="l">
              <a:spcBef>
                <a:spcPts val="360"/>
              </a:spcBef>
              <a:spcAft>
                <a:spcPts val="0"/>
              </a:spcAft>
              <a:buSzPts val="1656"/>
              <a:buChar char="⬛"/>
              <a:defRPr/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2pPr>
            <a:lvl3pPr marL="1371600" lvl="2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3pPr>
            <a:lvl4pPr marL="1828800" lvl="3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4pPr>
            <a:lvl5pPr marL="2286000" lvl="4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5pPr>
            <a:lvl6pPr marL="2743200" lvl="5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6pPr>
            <a:lvl7pPr marL="3200400" lvl="6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7pPr>
            <a:lvl8pPr marL="3657600" lvl="7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/>
            </a:lvl8pPr>
            <a:lvl9pPr marL="4114800" lvl="8" indent="-333756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24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0" name="Google Shape;70;p24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/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sldNum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5" name="Google Shape;75;p25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/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DE3F"/>
              </a:buClr>
              <a:buSzPts val="2000"/>
              <a:buFont typeface="Gill Sans"/>
              <a:buNone/>
              <a:defRPr sz="2000" b="0">
                <a:solidFill>
                  <a:srgbClr val="FFDE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>
            <a:off x="446399" y="601200"/>
            <a:ext cx="8240400" cy="42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5440" algn="l">
              <a:spcBef>
                <a:spcPts val="400"/>
              </a:spcBef>
              <a:spcAft>
                <a:spcPts val="0"/>
              </a:spcAft>
              <a:buSzPts val="1840"/>
              <a:buChar char="⬛"/>
              <a:defRPr sz="2000">
                <a:solidFill>
                  <a:schemeClr val="dk2"/>
                </a:solidFill>
              </a:defRPr>
            </a:lvl1pPr>
            <a:lvl2pPr marL="914400" lvl="1" indent="-333756" algn="l">
              <a:spcBef>
                <a:spcPts val="600"/>
              </a:spcBef>
              <a:spcAft>
                <a:spcPts val="0"/>
              </a:spcAft>
              <a:buSzPts val="1656"/>
              <a:buChar char="⬛"/>
              <a:defRPr sz="1800">
                <a:solidFill>
                  <a:schemeClr val="dk2"/>
                </a:solidFill>
              </a:defRPr>
            </a:lvl2pPr>
            <a:lvl3pPr marL="1371600" lvl="2" indent="-322072" algn="l">
              <a:spcBef>
                <a:spcPts val="600"/>
              </a:spcBef>
              <a:spcAft>
                <a:spcPts val="0"/>
              </a:spcAft>
              <a:buSzPts val="1472"/>
              <a:buChar char="⬛"/>
              <a:defRPr sz="1600">
                <a:solidFill>
                  <a:schemeClr val="dk2"/>
                </a:solidFill>
              </a:defRPr>
            </a:lvl3pPr>
            <a:lvl4pPr marL="1828800" lvl="3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4pPr>
            <a:lvl5pPr marL="2286000" lvl="4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5pPr>
            <a:lvl6pPr marL="2743200" lvl="5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6pPr>
            <a:lvl7pPr marL="3200400" lvl="6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7pPr>
            <a:lvl8pPr marL="3657600" lvl="7" indent="-310388" algn="l">
              <a:spcBef>
                <a:spcPts val="600"/>
              </a:spcBef>
              <a:spcAft>
                <a:spcPts val="0"/>
              </a:spcAft>
              <a:buSzPts val="1288"/>
              <a:buChar char="⬛"/>
              <a:defRPr sz="1400">
                <a:solidFill>
                  <a:schemeClr val="dk2"/>
                </a:solidFill>
              </a:defRPr>
            </a:lvl8pPr>
            <a:lvl9pPr marL="4114800" lvl="8" indent="-310388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body" idx="2"/>
          </p:nvPr>
        </p:nvSpPr>
        <p:spPr>
          <a:xfrm>
            <a:off x="4305617" y="5262295"/>
            <a:ext cx="4265327" cy="68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spcBef>
                <a:spcPts val="220"/>
              </a:spcBef>
              <a:spcAft>
                <a:spcPts val="0"/>
              </a:spcAft>
              <a:buSzPts val="1012"/>
              <a:buNone/>
              <a:defRPr sz="11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DE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6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l">
              <a:spcBef>
                <a:spcPts val="0"/>
              </a:spcBef>
              <a:buNone/>
              <a:defRPr sz="1400">
                <a:solidFill>
                  <a:srgbClr val="FFDE3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 txBox="1"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Gill Sans"/>
              <a:buNone/>
              <a:defRPr sz="2400" b="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>
            <a:spLocks noGrp="1"/>
          </p:cNvSpPr>
          <p:nvPr>
            <p:ph type="pic" idx="2"/>
          </p:nvPr>
        </p:nvSpPr>
        <p:spPr>
          <a:xfrm>
            <a:off x="448093" y="599725"/>
            <a:ext cx="8238706" cy="355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472"/>
              <a:buFont typeface="Noto Sans Symbols"/>
              <a:buNone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body" idx="1"/>
          </p:nvPr>
        </p:nvSpPr>
        <p:spPr>
          <a:xfrm>
            <a:off x="581192" y="5260126"/>
            <a:ext cx="7989752" cy="59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0"/>
              </a:spcBef>
              <a:spcAft>
                <a:spcPts val="0"/>
              </a:spcAft>
              <a:buSzPts val="1104"/>
              <a:buNone/>
              <a:defRPr sz="1200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dt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ft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sldNum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  <a:defRPr sz="2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375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  <a:defRPr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22072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72"/>
              <a:buFont typeface="Noto Sans Symbols"/>
              <a:buChar char="⬛"/>
              <a:defRPr sz="16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10388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288"/>
              <a:buFont typeface="Noto Sans Symbols"/>
              <a:buChar char="⬛"/>
              <a:defRPr sz="1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298704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298703" algn="l" rtl="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⬛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298703" algn="l" rtl="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sz="12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rgbClr val="65D7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" name="Google Shape;13;p18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8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961B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u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8"/>
          <p:cNvCxnSpPr/>
          <p:nvPr/>
        </p:nvCxnSpPr>
        <p:spPr>
          <a:xfrm>
            <a:off x="175260" y="6316935"/>
            <a:ext cx="8831580" cy="0"/>
          </a:xfrm>
          <a:prstGeom prst="straightConnector1">
            <a:avLst/>
          </a:prstGeom>
          <a:noFill/>
          <a:ln w="1270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melessons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>
            <a:spLocks noGrp="1"/>
          </p:cNvSpPr>
          <p:nvPr>
            <p:ph type="ctrTitle"/>
          </p:nvPr>
        </p:nvSpPr>
        <p:spPr>
          <a:xfrm>
            <a:off x="242754" y="2300865"/>
            <a:ext cx="5815852" cy="150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</a:pPr>
            <a:r>
              <a:rPr lang="en-US" i="1"/>
              <a:t>INTRODUÇÃO AO</a:t>
            </a:r>
            <a:br>
              <a:rPr lang="en-US"/>
            </a:br>
            <a:r>
              <a:rPr lang="en-US"/>
              <a:t>HUB &amp; SOFTWARE</a:t>
            </a:r>
            <a:endParaRPr/>
          </a:p>
        </p:txBody>
      </p:sp>
      <p:sp>
        <p:nvSpPr>
          <p:cNvPr id="111" name="Google Shape;111;p1"/>
          <p:cNvSpPr txBox="1">
            <a:spLocks noGrp="1"/>
          </p:cNvSpPr>
          <p:nvPr>
            <p:ph type="subTitle" idx="1"/>
          </p:nvPr>
        </p:nvSpPr>
        <p:spPr>
          <a:xfrm>
            <a:off x="316712" y="3800535"/>
            <a:ext cx="5741894" cy="590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72"/>
              <a:buNone/>
            </a:pPr>
            <a:r>
              <a:rPr lang="en-US"/>
              <a:t>POR SANJAY E ARVIND SESHAN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BÁSICOS DA PROGRAMAÇÃO</a:t>
            </a:r>
            <a:endParaRPr/>
          </a:p>
        </p:txBody>
      </p:sp>
      <p:sp>
        <p:nvSpPr>
          <p:cNvPr id="209" name="Google Shape;209;p10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06/07/2020)</a:t>
            </a:r>
            <a:endParaRPr/>
          </a:p>
        </p:txBody>
      </p:sp>
      <p:pic>
        <p:nvPicPr>
          <p:cNvPr id="210" name="Google Shape;210;p10"/>
          <p:cNvPicPr preferRelativeResize="0"/>
          <p:nvPr/>
        </p:nvPicPr>
        <p:blipFill rotWithShape="1">
          <a:blip r:embed="rId3">
            <a:alphaModFix/>
          </a:blip>
          <a:srcRect t="3118"/>
          <a:stretch/>
        </p:blipFill>
        <p:spPr>
          <a:xfrm>
            <a:off x="1504029" y="1487680"/>
            <a:ext cx="5977486" cy="439615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10"/>
          <p:cNvSpPr txBox="1"/>
          <p:nvPr/>
        </p:nvSpPr>
        <p:spPr>
          <a:xfrm>
            <a:off x="3255198" y="2310879"/>
            <a:ext cx="1268937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Projeto aberto</a:t>
            </a:r>
            <a:endParaRPr sz="1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12" name="Google Shape;212;p10"/>
          <p:cNvCxnSpPr>
            <a:stCxn id="213" idx="3"/>
          </p:cNvCxnSpPr>
          <p:nvPr/>
        </p:nvCxnSpPr>
        <p:spPr>
          <a:xfrm rot="10800000" flipH="1">
            <a:off x="1120987" y="1709342"/>
            <a:ext cx="383100" cy="102300"/>
          </a:xfrm>
          <a:prstGeom prst="straightConnector1">
            <a:avLst/>
          </a:prstGeom>
          <a:noFill/>
          <a:ln w="22225" cap="rnd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14" name="Google Shape;214;p10"/>
          <p:cNvSpPr txBox="1"/>
          <p:nvPr/>
        </p:nvSpPr>
        <p:spPr>
          <a:xfrm>
            <a:off x="5366737" y="1853495"/>
            <a:ext cx="1525993" cy="12003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Propriedades do projeto, renomear projeto ou mover arquivo para novo local (ex: salvar como)</a:t>
            </a:r>
            <a:endParaRPr/>
          </a:p>
        </p:txBody>
      </p:sp>
      <p:sp>
        <p:nvSpPr>
          <p:cNvPr id="213" name="Google Shape;213;p10"/>
          <p:cNvSpPr txBox="1"/>
          <p:nvPr/>
        </p:nvSpPr>
        <p:spPr>
          <a:xfrm>
            <a:off x="323538" y="1488477"/>
            <a:ext cx="797449" cy="6463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Retorna à página inicial</a:t>
            </a:r>
            <a:endParaRPr/>
          </a:p>
        </p:txBody>
      </p:sp>
      <p:sp>
        <p:nvSpPr>
          <p:cNvPr id="215" name="Google Shape;215;p10"/>
          <p:cNvSpPr txBox="1"/>
          <p:nvPr/>
        </p:nvSpPr>
        <p:spPr>
          <a:xfrm>
            <a:off x="5387623" y="1477621"/>
            <a:ext cx="1525993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Novo projeto</a:t>
            </a:r>
            <a:endParaRPr sz="1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16" name="Google Shape;216;p10"/>
          <p:cNvCxnSpPr/>
          <p:nvPr/>
        </p:nvCxnSpPr>
        <p:spPr>
          <a:xfrm rot="10800000">
            <a:off x="3777340" y="1674581"/>
            <a:ext cx="1589400" cy="548400"/>
          </a:xfrm>
          <a:prstGeom prst="bentConnector3">
            <a:avLst>
              <a:gd name="adj1" fmla="val 50002"/>
            </a:avLst>
          </a:prstGeom>
          <a:noFill/>
          <a:ln w="22225" cap="rnd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17" name="Google Shape;217;p10"/>
          <p:cNvSpPr/>
          <p:nvPr/>
        </p:nvSpPr>
        <p:spPr>
          <a:xfrm>
            <a:off x="1479983" y="5649903"/>
            <a:ext cx="368583" cy="268246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321242" y="5645527"/>
            <a:ext cx="889562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Extensões</a:t>
            </a: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19" name="Google Shape;219;p10"/>
          <p:cNvCxnSpPr>
            <a:stCxn id="218" idx="3"/>
          </p:cNvCxnSpPr>
          <p:nvPr/>
        </p:nvCxnSpPr>
        <p:spPr>
          <a:xfrm rot="10800000" flipH="1">
            <a:off x="1210804" y="5782526"/>
            <a:ext cx="254700" cy="1500"/>
          </a:xfrm>
          <a:prstGeom prst="straightConnector1">
            <a:avLst/>
          </a:prstGeom>
          <a:noFill/>
          <a:ln w="22225" cap="rnd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20" name="Google Shape;220;p10"/>
          <p:cNvSpPr/>
          <p:nvPr/>
        </p:nvSpPr>
        <p:spPr>
          <a:xfrm>
            <a:off x="1511171" y="1599390"/>
            <a:ext cx="337395" cy="268246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2889468" y="1550734"/>
            <a:ext cx="520905" cy="168576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2" name="Google Shape;222;p10"/>
          <p:cNvSpPr/>
          <p:nvPr/>
        </p:nvSpPr>
        <p:spPr>
          <a:xfrm>
            <a:off x="3490556" y="1549638"/>
            <a:ext cx="156883" cy="168576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3" name="Google Shape;223;p10"/>
          <p:cNvSpPr/>
          <p:nvPr/>
        </p:nvSpPr>
        <p:spPr>
          <a:xfrm>
            <a:off x="7306884" y="1544621"/>
            <a:ext cx="156883" cy="168576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24" name="Google Shape;224;p10"/>
          <p:cNvCxnSpPr/>
          <p:nvPr/>
        </p:nvCxnSpPr>
        <p:spPr>
          <a:xfrm>
            <a:off x="6931364" y="1632913"/>
            <a:ext cx="306426" cy="3325"/>
          </a:xfrm>
          <a:prstGeom prst="straightConnector1">
            <a:avLst/>
          </a:prstGeom>
          <a:noFill/>
          <a:ln w="22225" cap="rnd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225" name="Google Shape;225;p10"/>
          <p:cNvCxnSpPr>
            <a:stCxn id="211" idx="1"/>
          </p:cNvCxnSpPr>
          <p:nvPr/>
        </p:nvCxnSpPr>
        <p:spPr>
          <a:xfrm rot="10800000">
            <a:off x="3154698" y="1728778"/>
            <a:ext cx="100500" cy="720600"/>
          </a:xfrm>
          <a:prstGeom prst="bentConnector2">
            <a:avLst/>
          </a:prstGeom>
          <a:noFill/>
          <a:ln w="22225" cap="rnd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226" name="Google Shape;226;p10"/>
          <p:cNvSpPr txBox="1"/>
          <p:nvPr/>
        </p:nvSpPr>
        <p:spPr>
          <a:xfrm>
            <a:off x="4086556" y="3587917"/>
            <a:ext cx="1426649" cy="6463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Ambiente de programação</a:t>
            </a:r>
            <a:endParaRPr/>
          </a:p>
        </p:txBody>
      </p:sp>
      <p:sp>
        <p:nvSpPr>
          <p:cNvPr id="227" name="Google Shape;227;p10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1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EXTENSÕES:  ADICIONANDO MAIS BLOCOS</a:t>
            </a:r>
            <a:endParaRPr/>
          </a:p>
        </p:txBody>
      </p:sp>
      <p:sp>
        <p:nvSpPr>
          <p:cNvPr id="233" name="Google Shape;233;p11"/>
          <p:cNvSpPr txBox="1">
            <a:spLocks noGrp="1"/>
          </p:cNvSpPr>
          <p:nvPr>
            <p:ph type="body" idx="1"/>
          </p:nvPr>
        </p:nvSpPr>
        <p:spPr>
          <a:xfrm>
            <a:off x="1190625" y="1246294"/>
            <a:ext cx="7758640" cy="2871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Quando você inicia o software, nem todos os blocos estão habilitados.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Clique em “extensões” na parte inferior da paleta de blocos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Em nossos tutoriais iremos usar “Mais Motores” e “Mais Movimento” com frequência.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Esse blocos vão aparecer em abas diferentes quando instalados.</a:t>
            </a:r>
            <a:endParaRPr/>
          </a:p>
        </p:txBody>
      </p:sp>
      <p:sp>
        <p:nvSpPr>
          <p:cNvPr id="234" name="Google Shape;234;p11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06/07/2020)</a:t>
            </a:r>
            <a:endParaRPr/>
          </a:p>
        </p:txBody>
      </p:sp>
      <p:pic>
        <p:nvPicPr>
          <p:cNvPr id="235" name="Google Shape;235;p1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683" y="1244742"/>
            <a:ext cx="577824" cy="156837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1"/>
          <p:cNvSpPr/>
          <p:nvPr/>
        </p:nvSpPr>
        <p:spPr>
          <a:xfrm>
            <a:off x="341303" y="2450395"/>
            <a:ext cx="368583" cy="329206"/>
          </a:xfrm>
          <a:prstGeom prst="rect">
            <a:avLst/>
          </a:prstGeom>
          <a:noFill/>
          <a:ln w="571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237" name="Google Shape;237;p11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6636" y="3150552"/>
            <a:ext cx="1680748" cy="2882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1" descr="A screenshot of a cell phon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3595" y="3150552"/>
            <a:ext cx="1809459" cy="287189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1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240" name="Google Shape;240;p11" descr="A screenshot of a cell phon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6931" y="3150552"/>
            <a:ext cx="4004772" cy="308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2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06/07/2020)</a:t>
            </a:r>
            <a:endParaRPr/>
          </a:p>
        </p:txBody>
      </p:sp>
      <p:sp>
        <p:nvSpPr>
          <p:cNvPr id="246" name="Google Shape;246;p12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AMBIENTE DE PROGRAMAÇÃO</a:t>
            </a:r>
            <a:endParaRPr/>
          </a:p>
        </p:txBody>
      </p:sp>
      <p:pic>
        <p:nvPicPr>
          <p:cNvPr id="247" name="Google Shape;247;p12" descr="A screenshot of a cell pho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2734" y="1177604"/>
            <a:ext cx="5826106" cy="504126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2"/>
          <p:cNvSpPr txBox="1"/>
          <p:nvPr/>
        </p:nvSpPr>
        <p:spPr>
          <a:xfrm>
            <a:off x="157334" y="1140006"/>
            <a:ext cx="1530110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Paleta de blocos</a:t>
            </a:r>
            <a:endParaRPr/>
          </a:p>
        </p:txBody>
      </p:sp>
      <p:sp>
        <p:nvSpPr>
          <p:cNvPr id="249" name="Google Shape;249;p12"/>
          <p:cNvSpPr txBox="1"/>
          <p:nvPr/>
        </p:nvSpPr>
        <p:spPr>
          <a:xfrm>
            <a:off x="4355045" y="4487933"/>
            <a:ext cx="1501141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Download</a:t>
            </a:r>
            <a:endParaRPr/>
          </a:p>
        </p:txBody>
      </p:sp>
      <p:sp>
        <p:nvSpPr>
          <p:cNvPr id="250" name="Google Shape;250;p12"/>
          <p:cNvSpPr/>
          <p:nvPr/>
        </p:nvSpPr>
        <p:spPr>
          <a:xfrm>
            <a:off x="1742975" y="1374148"/>
            <a:ext cx="380931" cy="445014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5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251" name="Google Shape;251;p12"/>
          <p:cNvCxnSpPr/>
          <p:nvPr/>
        </p:nvCxnSpPr>
        <p:spPr>
          <a:xfrm>
            <a:off x="2123906" y="1411820"/>
            <a:ext cx="1059390" cy="577978"/>
          </a:xfrm>
          <a:prstGeom prst="straightConnector1">
            <a:avLst/>
          </a:prstGeom>
          <a:noFill/>
          <a:ln w="22225" cap="rnd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2" name="Google Shape;252;p12"/>
          <p:cNvCxnSpPr/>
          <p:nvPr/>
        </p:nvCxnSpPr>
        <p:spPr>
          <a:xfrm>
            <a:off x="2123906" y="1856760"/>
            <a:ext cx="1062287" cy="1514959"/>
          </a:xfrm>
          <a:prstGeom prst="straightConnector1">
            <a:avLst/>
          </a:prstGeom>
          <a:noFill/>
          <a:ln w="22225" cap="rnd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53" name="Google Shape;25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6193" y="1989798"/>
            <a:ext cx="1744422" cy="1354907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4" name="Google Shape;254;p12"/>
          <p:cNvSpPr/>
          <p:nvPr/>
        </p:nvSpPr>
        <p:spPr>
          <a:xfrm>
            <a:off x="4357634" y="4777630"/>
            <a:ext cx="1501140" cy="992518"/>
          </a:xfrm>
          <a:prstGeom prst="rect">
            <a:avLst/>
          </a:prstGeom>
          <a:noFill/>
          <a:ln w="22225" cap="rnd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5" name="Google Shape;255;p12"/>
          <p:cNvSpPr/>
          <p:nvPr/>
        </p:nvSpPr>
        <p:spPr>
          <a:xfrm>
            <a:off x="4971125" y="5829300"/>
            <a:ext cx="330411" cy="388620"/>
          </a:xfrm>
          <a:prstGeom prst="rect">
            <a:avLst/>
          </a:prstGeom>
          <a:noFill/>
          <a:ln w="22225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6" name="Google Shape;256;p12"/>
          <p:cNvSpPr/>
          <p:nvPr/>
        </p:nvSpPr>
        <p:spPr>
          <a:xfrm>
            <a:off x="139900" y="1140006"/>
            <a:ext cx="1547543" cy="4689294"/>
          </a:xfrm>
          <a:prstGeom prst="rect">
            <a:avLst/>
          </a:prstGeom>
          <a:noFill/>
          <a:ln w="22225" cap="rnd" cmpd="sng">
            <a:solidFill>
              <a:srgbClr val="BA9B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7" name="Google Shape;257;p12"/>
          <p:cNvSpPr txBox="1"/>
          <p:nvPr/>
        </p:nvSpPr>
        <p:spPr>
          <a:xfrm>
            <a:off x="3183296" y="1685785"/>
            <a:ext cx="1746865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Painel de Controle</a:t>
            </a:r>
            <a:endParaRPr/>
          </a:p>
        </p:txBody>
      </p:sp>
      <p:sp>
        <p:nvSpPr>
          <p:cNvPr id="258" name="Google Shape;258;p12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59" name="Google Shape;259;p12"/>
          <p:cNvSpPr txBox="1"/>
          <p:nvPr/>
        </p:nvSpPr>
        <p:spPr>
          <a:xfrm>
            <a:off x="6014372" y="1234758"/>
            <a:ext cx="2970136" cy="390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marR="0" lvl="0" indent="-3060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32"/>
              <a:buFont typeface="Noto Sans Symbols"/>
              <a:buChar char="⬛"/>
            </a:pPr>
            <a:r>
              <a:rPr lang="en-US" sz="1665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O ambiente principal de programação é onde você vai criar cada programa (chamado de projeto)</a:t>
            </a:r>
            <a:endParaRPr/>
          </a:p>
          <a:p>
            <a:pPr marL="306000" marR="0" lvl="0" indent="-306000" algn="l" rtl="0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Clr>
                <a:schemeClr val="accent2"/>
              </a:buClr>
              <a:buSzPts val="1532"/>
              <a:buFont typeface="Noto Sans Symbols"/>
              <a:buChar char="⬛"/>
            </a:pPr>
            <a:r>
              <a:rPr lang="en-US" sz="1665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Todos os blocos se encontram na paleta à esquerda</a:t>
            </a:r>
            <a:endParaRPr/>
          </a:p>
          <a:p>
            <a:pPr marL="306000" marR="0" lvl="0" indent="-306000" algn="l" rtl="0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Clr>
                <a:schemeClr val="accent2"/>
              </a:buClr>
              <a:buSzPts val="1532"/>
              <a:buFont typeface="Noto Sans Symbols"/>
              <a:buChar char="⬛"/>
            </a:pPr>
            <a:r>
              <a:rPr lang="en-US" sz="1665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O ícone de conexão permite você acessar o Painel de Controle</a:t>
            </a:r>
            <a:endParaRPr/>
          </a:p>
          <a:p>
            <a:pPr marL="306000" marR="0" lvl="0" indent="-306000" algn="l" rtl="0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Clr>
                <a:schemeClr val="accent2"/>
              </a:buClr>
              <a:buSzPts val="1532"/>
              <a:buFont typeface="Noto Sans Symbols"/>
              <a:buChar char="⬛"/>
            </a:pPr>
            <a:r>
              <a:rPr lang="en-US" sz="1665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O botão Download/executar lhe permite escolher o modo em que vai baixar programa.</a:t>
            </a:r>
            <a:endParaRPr/>
          </a:p>
        </p:txBody>
      </p:sp>
      <p:sp>
        <p:nvSpPr>
          <p:cNvPr id="260" name="Google Shape;260;p12"/>
          <p:cNvSpPr txBox="1"/>
          <p:nvPr/>
        </p:nvSpPr>
        <p:spPr>
          <a:xfrm>
            <a:off x="6014372" y="5887580"/>
            <a:ext cx="1119673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Parar / iniciar</a:t>
            </a:r>
            <a:endParaRPr/>
          </a:p>
        </p:txBody>
      </p:sp>
      <p:sp>
        <p:nvSpPr>
          <p:cNvPr id="261" name="Google Shape;261;p12"/>
          <p:cNvSpPr/>
          <p:nvPr/>
        </p:nvSpPr>
        <p:spPr>
          <a:xfrm>
            <a:off x="5301536" y="5829300"/>
            <a:ext cx="657304" cy="388620"/>
          </a:xfrm>
          <a:prstGeom prst="rect">
            <a:avLst/>
          </a:prstGeom>
          <a:noFill/>
          <a:ln w="22225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2" name="Google Shape;262;p12"/>
          <p:cNvSpPr/>
          <p:nvPr/>
        </p:nvSpPr>
        <p:spPr>
          <a:xfrm>
            <a:off x="5516142" y="5440680"/>
            <a:ext cx="330411" cy="329468"/>
          </a:xfrm>
          <a:prstGeom prst="rect">
            <a:avLst/>
          </a:prstGeom>
          <a:noFill/>
          <a:ln w="22225" cap="rnd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3" name="Google Shape;263;p12"/>
          <p:cNvSpPr txBox="1"/>
          <p:nvPr/>
        </p:nvSpPr>
        <p:spPr>
          <a:xfrm>
            <a:off x="6014372" y="5466914"/>
            <a:ext cx="1119673" cy="276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Download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VISÃO GERAL DA PALETA DE BLOCOS</a:t>
            </a:r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06/07/2020)</a:t>
            </a:r>
            <a:endParaRPr/>
          </a:p>
        </p:txBody>
      </p:sp>
      <p:sp>
        <p:nvSpPr>
          <p:cNvPr id="270" name="Google Shape;270;p13"/>
          <p:cNvSpPr txBox="1"/>
          <p:nvPr/>
        </p:nvSpPr>
        <p:spPr>
          <a:xfrm>
            <a:off x="605880" y="1195148"/>
            <a:ext cx="6379629" cy="5119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95F4"/>
                </a:solidFill>
                <a:latin typeface="Gill Sans"/>
                <a:ea typeface="Gill Sans"/>
                <a:cs typeface="Gill Sans"/>
                <a:sym typeface="Gill Sans"/>
              </a:rPr>
              <a:t>Motores – </a:t>
            </a: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Controla um motor individual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15FCF"/>
                </a:solidFill>
                <a:latin typeface="Gill Sans"/>
                <a:ea typeface="Gill Sans"/>
                <a:cs typeface="Gill Sans"/>
                <a:sym typeface="Gill Sans"/>
              </a:rPr>
              <a:t>Movimento – </a:t>
            </a: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Controla dois motores com sincronização</a:t>
            </a:r>
            <a:endParaRPr sz="1400" b="1">
              <a:solidFill>
                <a:schemeClr val="accent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955BF3"/>
                </a:solidFill>
                <a:latin typeface="Gill Sans"/>
                <a:ea typeface="Gill Sans"/>
                <a:cs typeface="Gill Sans"/>
                <a:sym typeface="Gill Sans"/>
              </a:rPr>
              <a:t>Luz – </a:t>
            </a: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Programa a matriz 5X5 </a:t>
            </a:r>
            <a:endParaRPr sz="1400" b="1">
              <a:solidFill>
                <a:schemeClr val="accent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C16EE8"/>
                </a:solidFill>
                <a:latin typeface="Gill Sans"/>
                <a:ea typeface="Gill Sans"/>
                <a:cs typeface="Gill Sans"/>
                <a:sym typeface="Gill Sans"/>
              </a:rPr>
              <a:t>Som – </a:t>
            </a: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toca um som</a:t>
            </a:r>
            <a:endParaRPr sz="1400" b="1">
              <a:solidFill>
                <a:schemeClr val="accent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5C800"/>
                </a:solidFill>
                <a:latin typeface="Gill Sans"/>
                <a:ea typeface="Gill Sans"/>
                <a:cs typeface="Gill Sans"/>
                <a:sym typeface="Gill Sans"/>
              </a:rPr>
              <a:t>Eventos - </a:t>
            </a: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Inicia ações baseadas em eventos (ex: sensores ou timers)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B31D"/>
                </a:solidFill>
                <a:latin typeface="Gill Sans"/>
                <a:ea typeface="Gill Sans"/>
                <a:cs typeface="Gill Sans"/>
                <a:sym typeface="Gill Sans"/>
              </a:rPr>
              <a:t>Controle – </a:t>
            </a: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Loops, se/então etc.</a:t>
            </a:r>
            <a:endParaRPr sz="1400" b="1">
              <a:solidFill>
                <a:schemeClr val="accent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1BCFE9"/>
                </a:solidFill>
                <a:latin typeface="Gill Sans"/>
                <a:ea typeface="Gill Sans"/>
                <a:cs typeface="Gill Sans"/>
                <a:sym typeface="Gill Sans"/>
              </a:rPr>
              <a:t>Sensores – </a:t>
            </a: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Lê o valor de um sensor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2B64E"/>
                </a:solidFill>
                <a:latin typeface="Gill Sans"/>
                <a:ea typeface="Gill Sans"/>
                <a:cs typeface="Gill Sans"/>
                <a:sym typeface="Gill Sans"/>
              </a:rPr>
              <a:t>Operadores – </a:t>
            </a: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Matemática e lógica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9732"/>
                </a:solidFill>
                <a:latin typeface="Gill Sans"/>
                <a:ea typeface="Gill Sans"/>
                <a:cs typeface="Gill Sans"/>
                <a:sym typeface="Gill Sans"/>
              </a:rPr>
              <a:t>Vari</a:t>
            </a:r>
            <a:r>
              <a:rPr lang="en-US" b="1">
                <a:solidFill>
                  <a:srgbClr val="FF9732"/>
                </a:solidFill>
                <a:latin typeface="Gill Sans"/>
                <a:ea typeface="Gill Sans"/>
                <a:cs typeface="Gill Sans"/>
                <a:sym typeface="Gill Sans"/>
              </a:rPr>
              <a:t>á</a:t>
            </a:r>
            <a:r>
              <a:rPr lang="en-US" sz="1400" b="1">
                <a:solidFill>
                  <a:srgbClr val="FF9732"/>
                </a:solidFill>
                <a:latin typeface="Gill Sans"/>
                <a:ea typeface="Gill Sans"/>
                <a:cs typeface="Gill Sans"/>
                <a:sym typeface="Gill Sans"/>
              </a:rPr>
              <a:t>v</a:t>
            </a:r>
            <a:r>
              <a:rPr lang="en-US" b="1">
                <a:solidFill>
                  <a:srgbClr val="FF9732"/>
                </a:solidFill>
                <a:latin typeface="Gill Sans"/>
                <a:ea typeface="Gill Sans"/>
                <a:cs typeface="Gill Sans"/>
                <a:sym typeface="Gill Sans"/>
              </a:rPr>
              <a:t>e</a:t>
            </a:r>
            <a:r>
              <a:rPr lang="en-US" sz="1400" b="1">
                <a:solidFill>
                  <a:srgbClr val="FF9732"/>
                </a:solidFill>
                <a:latin typeface="Gill Sans"/>
                <a:ea typeface="Gill Sans"/>
                <a:cs typeface="Gill Sans"/>
                <a:sym typeface="Gill Sans"/>
              </a:rPr>
              <a:t>is - </a:t>
            </a: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Armazena dados em uma v</a:t>
            </a:r>
            <a:r>
              <a:rPr lang="en-US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</a:t>
            </a: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ri</a:t>
            </a:r>
            <a:r>
              <a:rPr lang="en-US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á</a:t>
            </a: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vel ou lista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55455"/>
                </a:solidFill>
                <a:latin typeface="Gill Sans"/>
                <a:ea typeface="Gill Sans"/>
                <a:cs typeface="Gill Sans"/>
                <a:sym typeface="Gill Sans"/>
              </a:rPr>
              <a:t>M</a:t>
            </a:r>
            <a:r>
              <a:rPr lang="en-US" b="1">
                <a:solidFill>
                  <a:srgbClr val="F55455"/>
                </a:solidFill>
                <a:latin typeface="Gill Sans"/>
                <a:ea typeface="Gill Sans"/>
                <a:cs typeface="Gill Sans"/>
                <a:sym typeface="Gill Sans"/>
              </a:rPr>
              <a:t>eus</a:t>
            </a:r>
            <a:r>
              <a:rPr lang="en-US" sz="1400" b="1">
                <a:solidFill>
                  <a:srgbClr val="F55455"/>
                </a:solidFill>
                <a:latin typeface="Gill Sans"/>
                <a:ea typeface="Gill Sans"/>
                <a:cs typeface="Gill Sans"/>
                <a:sym typeface="Gill Sans"/>
              </a:rPr>
              <a:t> Bloc</a:t>
            </a:r>
            <a:r>
              <a:rPr lang="en-US" b="1">
                <a:solidFill>
                  <a:srgbClr val="F55455"/>
                </a:solidFill>
                <a:latin typeface="Gill Sans"/>
                <a:ea typeface="Gill Sans"/>
                <a:cs typeface="Gill Sans"/>
                <a:sym typeface="Gill Sans"/>
              </a:rPr>
              <a:t>o</a:t>
            </a:r>
            <a:r>
              <a:rPr lang="en-US" sz="1400" b="1">
                <a:solidFill>
                  <a:srgbClr val="F55455"/>
                </a:solidFill>
                <a:latin typeface="Gill Sans"/>
                <a:ea typeface="Gill Sans"/>
                <a:cs typeface="Gill Sans"/>
                <a:sym typeface="Gill Sans"/>
              </a:rPr>
              <a:t>s – </a:t>
            </a: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Blocos personalizados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E59D0"/>
                </a:solidFill>
                <a:latin typeface="Gill Sans"/>
                <a:ea typeface="Gill Sans"/>
                <a:cs typeface="Gill Sans"/>
                <a:sym typeface="Gill Sans"/>
              </a:rPr>
              <a:t>Mais </a:t>
            </a:r>
            <a:r>
              <a:rPr lang="en-US" b="1">
                <a:solidFill>
                  <a:srgbClr val="FE59D0"/>
                </a:solidFill>
                <a:latin typeface="Gill Sans"/>
                <a:ea typeface="Gill Sans"/>
                <a:cs typeface="Gill Sans"/>
                <a:sym typeface="Gill Sans"/>
              </a:rPr>
              <a:t>M</a:t>
            </a:r>
            <a:r>
              <a:rPr lang="en-US" sz="1400" b="1">
                <a:solidFill>
                  <a:srgbClr val="FE59D0"/>
                </a:solidFill>
                <a:latin typeface="Gill Sans"/>
                <a:ea typeface="Gill Sans"/>
                <a:cs typeface="Gill Sans"/>
                <a:sym typeface="Gill Sans"/>
              </a:rPr>
              <a:t>ovimento – </a:t>
            </a: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Blocos adicionais de movimento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290F8"/>
                </a:solidFill>
                <a:latin typeface="Gill Sans"/>
                <a:ea typeface="Gill Sans"/>
                <a:cs typeface="Gill Sans"/>
                <a:sym typeface="Gill Sans"/>
              </a:rPr>
              <a:t>Mais </a:t>
            </a:r>
            <a:r>
              <a:rPr lang="en-US" b="1">
                <a:solidFill>
                  <a:srgbClr val="0290F8"/>
                </a:solidFill>
                <a:latin typeface="Gill Sans"/>
                <a:ea typeface="Gill Sans"/>
                <a:cs typeface="Gill Sans"/>
                <a:sym typeface="Gill Sans"/>
              </a:rPr>
              <a:t>M</a:t>
            </a:r>
            <a:r>
              <a:rPr lang="en-US" sz="1400" b="1">
                <a:solidFill>
                  <a:srgbClr val="0290F8"/>
                </a:solidFill>
                <a:latin typeface="Gill Sans"/>
                <a:ea typeface="Gill Sans"/>
                <a:cs typeface="Gill Sans"/>
                <a:sym typeface="Gill Sans"/>
              </a:rPr>
              <a:t>otores – </a:t>
            </a: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Blocos adicionais de motores</a:t>
            </a:r>
            <a:endParaRPr sz="1400" b="1">
              <a:solidFill>
                <a:schemeClr val="accent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13B09B"/>
                </a:solidFill>
                <a:latin typeface="Gill Sans"/>
                <a:ea typeface="Gill Sans"/>
                <a:cs typeface="Gill Sans"/>
                <a:sym typeface="Gill Sans"/>
              </a:rPr>
              <a:t>Gerenciador de </a:t>
            </a:r>
            <a:r>
              <a:rPr lang="en-US" sz="1400" b="1">
                <a:solidFill>
                  <a:srgbClr val="13B09B"/>
                </a:solidFill>
                <a:latin typeface="Gill Sans"/>
                <a:ea typeface="Gill Sans"/>
                <a:cs typeface="Gill Sans"/>
                <a:sym typeface="Gill Sans"/>
              </a:rPr>
              <a:t>Clima – </a:t>
            </a: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Acessa informações do clima e tempo</a:t>
            </a:r>
            <a:endParaRPr sz="1400" b="1">
              <a:solidFill>
                <a:schemeClr val="accent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EAE9F"/>
                </a:solidFill>
                <a:latin typeface="Gill Sans"/>
                <a:ea typeface="Gill Sans"/>
                <a:cs typeface="Gill Sans"/>
                <a:sym typeface="Gill Sans"/>
              </a:rPr>
              <a:t>Música – </a:t>
            </a:r>
            <a:r>
              <a:rPr lang="en-US" sz="1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Toca notas musicais e seleciona instrumentos</a:t>
            </a:r>
            <a:endParaRPr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1" name="Google Shape;271;p13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272" name="Google Shape;272;p13"/>
          <p:cNvPicPr preferRelativeResize="0"/>
          <p:nvPr/>
        </p:nvPicPr>
        <p:blipFill rotWithShape="1">
          <a:blip r:embed="rId3">
            <a:alphaModFix/>
          </a:blip>
          <a:srcRect t="5489" b="9501"/>
          <a:stretch/>
        </p:blipFill>
        <p:spPr>
          <a:xfrm>
            <a:off x="175260" y="1195148"/>
            <a:ext cx="343057" cy="4725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3"/>
          <p:cNvPicPr preferRelativeResize="0"/>
          <p:nvPr/>
        </p:nvPicPr>
        <p:blipFill rotWithShape="1">
          <a:blip r:embed="rId3">
            <a:alphaModFix/>
          </a:blip>
          <a:srcRect t="95960" b="487"/>
          <a:stretch/>
        </p:blipFill>
        <p:spPr>
          <a:xfrm>
            <a:off x="4801531" y="4527740"/>
            <a:ext cx="634340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3"/>
          <p:cNvPicPr preferRelativeResize="0"/>
          <p:nvPr/>
        </p:nvPicPr>
        <p:blipFill rotWithShape="1">
          <a:blip r:embed="rId3">
            <a:alphaModFix/>
          </a:blip>
          <a:srcRect t="95960" b="487"/>
          <a:stretch/>
        </p:blipFill>
        <p:spPr>
          <a:xfrm>
            <a:off x="4136396" y="4906788"/>
            <a:ext cx="634340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3"/>
          <p:cNvPicPr preferRelativeResize="0"/>
          <p:nvPr/>
        </p:nvPicPr>
        <p:blipFill rotWithShape="1">
          <a:blip r:embed="rId3">
            <a:alphaModFix/>
          </a:blip>
          <a:srcRect t="95960" b="487"/>
          <a:stretch/>
        </p:blipFill>
        <p:spPr>
          <a:xfrm>
            <a:off x="5496633" y="5278764"/>
            <a:ext cx="634340" cy="36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3"/>
          <p:cNvPicPr preferRelativeResize="0"/>
          <p:nvPr/>
        </p:nvPicPr>
        <p:blipFill rotWithShape="1">
          <a:blip r:embed="rId3">
            <a:alphaModFix/>
          </a:blip>
          <a:srcRect t="95960" b="487"/>
          <a:stretch/>
        </p:blipFill>
        <p:spPr>
          <a:xfrm>
            <a:off x="4770736" y="5578126"/>
            <a:ext cx="634340" cy="3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PAINEL DE CONTROLE</a:t>
            </a:r>
            <a:endParaRPr/>
          </a:p>
        </p:txBody>
      </p:sp>
      <p:sp>
        <p:nvSpPr>
          <p:cNvPr id="282" name="Google Shape;282;p14"/>
          <p:cNvSpPr txBox="1">
            <a:spLocks noGrp="1"/>
          </p:cNvSpPr>
          <p:nvPr>
            <p:ph type="body" idx="1"/>
          </p:nvPr>
        </p:nvSpPr>
        <p:spPr>
          <a:xfrm>
            <a:off x="155088" y="1140006"/>
            <a:ext cx="3944472" cy="50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lvl="0" indent="-306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Você deve se conectar ao Hub para acessar esta secção.</a:t>
            </a:r>
            <a:endParaRPr/>
          </a:p>
          <a:p>
            <a:pPr marL="306000" lvl="0" indent="-3060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Essa secção é útil para:</a:t>
            </a:r>
            <a:endParaRPr/>
          </a:p>
          <a:p>
            <a:pPr marL="630000" lvl="1" indent="-30600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/>
              <a:t>Verificar o nível de bateria</a:t>
            </a:r>
            <a:endParaRPr/>
          </a:p>
          <a:p>
            <a:pPr marL="630000" lvl="1" indent="-30600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/>
              <a:t>Verificar a versão do Hub OS</a:t>
            </a:r>
            <a:endParaRPr/>
          </a:p>
          <a:p>
            <a:pPr marL="630000" lvl="1" indent="-30600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/>
              <a:t>Valores do sensor giroscópio</a:t>
            </a:r>
            <a:endParaRPr/>
          </a:p>
          <a:p>
            <a:pPr marL="630000" lvl="1" indent="-30600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/>
              <a:t>Verificar quais motores e sensores estão conectados</a:t>
            </a:r>
            <a:endParaRPr/>
          </a:p>
          <a:p>
            <a:pPr marL="630000" lvl="1" indent="-306000" algn="l" rtl="0">
              <a:lnSpc>
                <a:spcPct val="90000"/>
              </a:lnSpc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/>
              <a:t>Verificar valores em tempo real dos motores e sensores.</a:t>
            </a:r>
            <a:endParaRPr/>
          </a:p>
          <a:p>
            <a:pPr marL="306000" lvl="0" indent="-3060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Você também pode renomear o seu Hub clicando nos três pontos (...)</a:t>
            </a:r>
            <a:endParaRPr/>
          </a:p>
          <a:p>
            <a:pPr marL="306000" lvl="0" indent="-3060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A opção “gerenciar programas” tem uma lista de todos os programa do Hub (máximo de 20). Use essa seção para reordenar os programas.</a:t>
            </a:r>
            <a:endParaRPr/>
          </a:p>
        </p:txBody>
      </p:sp>
      <p:sp>
        <p:nvSpPr>
          <p:cNvPr id="283" name="Google Shape;283;p14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06/07/2020)</a:t>
            </a:r>
            <a:endParaRPr/>
          </a:p>
        </p:txBody>
      </p:sp>
      <p:pic>
        <p:nvPicPr>
          <p:cNvPr id="284" name="Google Shape;28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3138" y="1228155"/>
            <a:ext cx="3490866" cy="2711385"/>
          </a:xfrm>
          <a:prstGeom prst="rect">
            <a:avLst/>
          </a:prstGeom>
          <a:noFill/>
          <a:ln w="285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5" name="Google Shape;285;p14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2524" y="4275095"/>
            <a:ext cx="4221480" cy="1196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14" descr="A close up of a devic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87212" y="353056"/>
            <a:ext cx="629712" cy="647965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4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5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Copyright © 2020 SPIKE Prime Lessons (primelessons.org) CC-BY-NC-SA.  (Last edit: 06/07/2020)</a:t>
            </a:r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DOWNLOAD VS. TRANSMISSÃO</a:t>
            </a:r>
            <a:endParaRPr/>
          </a:p>
        </p:txBody>
      </p:sp>
      <p:pic>
        <p:nvPicPr>
          <p:cNvPr id="294" name="Google Shape;294;p15"/>
          <p:cNvPicPr preferRelativeResize="0"/>
          <p:nvPr/>
        </p:nvPicPr>
        <p:blipFill rotWithShape="1">
          <a:blip r:embed="rId3">
            <a:alphaModFix/>
          </a:blip>
          <a:srcRect l="79385" t="69665" r="1367" b="9476"/>
          <a:stretch/>
        </p:blipFill>
        <p:spPr>
          <a:xfrm>
            <a:off x="237913" y="1377633"/>
            <a:ext cx="3441098" cy="2278380"/>
          </a:xfrm>
          <a:prstGeom prst="rect">
            <a:avLst/>
          </a:prstGeom>
          <a:noFill/>
          <a:ln w="38100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5" name="Google Shape;295;p15"/>
          <p:cNvSpPr txBox="1"/>
          <p:nvPr/>
        </p:nvSpPr>
        <p:spPr>
          <a:xfrm>
            <a:off x="3790527" y="1235287"/>
            <a:ext cx="5184140" cy="3259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060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Download: O programa roda no Hub e pode ser usado a qualquer momento, com ou sem, o PC.</a:t>
            </a:r>
            <a:endParaRPr/>
          </a:p>
          <a:p>
            <a:pPr marL="306000" marR="0" lvl="0" indent="-3060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Transmissão: O programa roda no PC e controla os motores do robô.</a:t>
            </a:r>
            <a:endParaRPr/>
          </a:p>
          <a:p>
            <a:pPr marL="763200" marR="0" lvl="1" indent="-3060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</a:pPr>
            <a:r>
              <a:rPr lang="en-US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Isso tende a deixar </a:t>
            </a: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o </a:t>
            </a:r>
            <a:r>
              <a:rPr lang="en-US" sz="18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tempo de resposta maior no robô, mas permite usar recursos de IoT (Internet das coisas) para funções como previsão do tempo</a:t>
            </a:r>
            <a:endParaRPr/>
          </a:p>
          <a:p>
            <a:pPr marL="306000" marR="0" lvl="0" indent="-3060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Nota: Equipes de FLL devem usar o modo Download em competições.</a:t>
            </a:r>
            <a:endParaRPr/>
          </a:p>
        </p:txBody>
      </p:sp>
      <p:sp>
        <p:nvSpPr>
          <p:cNvPr id="296" name="Google Shape;296;p15"/>
          <p:cNvSpPr txBox="1">
            <a:spLocks noGrp="1"/>
          </p:cNvSpPr>
          <p:nvPr>
            <p:ph type="sldNum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0573" y="3998955"/>
            <a:ext cx="3186256" cy="2229746"/>
          </a:xfrm>
          <a:prstGeom prst="rect">
            <a:avLst/>
          </a:prstGeom>
          <a:noFill/>
          <a:ln w="952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2" name="Google Shape;302;p16"/>
          <p:cNvPicPr preferRelativeResize="0"/>
          <p:nvPr/>
        </p:nvPicPr>
        <p:blipFill rotWithShape="1">
          <a:blip r:embed="rId4">
            <a:alphaModFix/>
          </a:blip>
          <a:srcRect t="4720"/>
          <a:stretch/>
        </p:blipFill>
        <p:spPr>
          <a:xfrm>
            <a:off x="159493" y="1177853"/>
            <a:ext cx="3520970" cy="252104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6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CONECTANDO AO HUB</a:t>
            </a:r>
            <a:endParaRPr/>
          </a:p>
        </p:txBody>
      </p:sp>
      <p:sp>
        <p:nvSpPr>
          <p:cNvPr id="304" name="Google Shape;304;p16"/>
          <p:cNvSpPr txBox="1">
            <a:spLocks noGrp="1"/>
          </p:cNvSpPr>
          <p:nvPr>
            <p:ph type="body" idx="1"/>
          </p:nvPr>
        </p:nvSpPr>
        <p:spPr>
          <a:xfrm>
            <a:off x="3942080" y="1242219"/>
            <a:ext cx="5042427" cy="275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O software se conectará automaticamente se você estiver usando USB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Para se conectar através do Bluetooth, clique no ícone de conexão.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Ative o Bluetooth pressionando o botão de Bluetooth no Hub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Seu Hub irá aparecer na lista. Aperte “conectar” no seu Hub</a:t>
            </a:r>
            <a:endParaRPr/>
          </a:p>
        </p:txBody>
      </p:sp>
      <p:sp>
        <p:nvSpPr>
          <p:cNvPr id="305" name="Google Shape;305;p16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06/07/2020)</a:t>
            </a:r>
            <a:endParaRPr/>
          </a:p>
        </p:txBody>
      </p:sp>
      <p:sp>
        <p:nvSpPr>
          <p:cNvPr id="306" name="Google Shape;306;p16"/>
          <p:cNvSpPr/>
          <p:nvPr/>
        </p:nvSpPr>
        <p:spPr>
          <a:xfrm>
            <a:off x="1245462" y="1374409"/>
            <a:ext cx="325641" cy="312615"/>
          </a:xfrm>
          <a:prstGeom prst="rect">
            <a:avLst/>
          </a:prstGeom>
          <a:noFill/>
          <a:ln w="57150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5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cxnSp>
        <p:nvCxnSpPr>
          <p:cNvPr id="307" name="Google Shape;307;p16"/>
          <p:cNvCxnSpPr/>
          <p:nvPr/>
        </p:nvCxnSpPr>
        <p:spPr>
          <a:xfrm>
            <a:off x="1571103" y="1374409"/>
            <a:ext cx="2545726" cy="2624546"/>
          </a:xfrm>
          <a:prstGeom prst="straightConnector1">
            <a:avLst/>
          </a:prstGeom>
          <a:noFill/>
          <a:ln w="22225" cap="rnd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8" name="Google Shape;308;p16"/>
          <p:cNvCxnSpPr/>
          <p:nvPr/>
        </p:nvCxnSpPr>
        <p:spPr>
          <a:xfrm flipH="1">
            <a:off x="930573" y="1687024"/>
            <a:ext cx="314889" cy="2333565"/>
          </a:xfrm>
          <a:prstGeom prst="straightConnector1">
            <a:avLst/>
          </a:prstGeom>
          <a:noFill/>
          <a:ln w="22225" cap="rnd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9" name="Google Shape;309;p16"/>
          <p:cNvSpPr/>
          <p:nvPr/>
        </p:nvSpPr>
        <p:spPr>
          <a:xfrm>
            <a:off x="2248160" y="5903537"/>
            <a:ext cx="551081" cy="325164"/>
          </a:xfrm>
          <a:prstGeom prst="rect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5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310" name="Google Shape;310;p16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7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CRÉDITOS</a:t>
            </a:r>
            <a:endParaRPr/>
          </a:p>
        </p:txBody>
      </p:sp>
      <p:sp>
        <p:nvSpPr>
          <p:cNvPr id="316" name="Google Shape;316;p17"/>
          <p:cNvSpPr txBox="1">
            <a:spLocks noGrp="1"/>
          </p:cNvSpPr>
          <p:nvPr>
            <p:ph type="body" idx="1"/>
          </p:nvPr>
        </p:nvSpPr>
        <p:spPr>
          <a:xfrm>
            <a:off x="457200" y="1317983"/>
            <a:ext cx="8245474" cy="1145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1472"/>
              <a:buChar char="⬛"/>
            </a:pPr>
            <a:r>
              <a:rPr lang="en-US" sz="1600"/>
              <a:t>Esse tutorial foi criado por Sanjay Seshan e Arvind Seshan para SPIKE Prime Lessons</a:t>
            </a:r>
            <a:endParaRPr/>
          </a:p>
          <a:p>
            <a:pPr marL="306000" lvl="0" indent="-306000" algn="l" rtl="0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 sz="1600"/>
              <a:t>Mais tutoriais em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www.primelessons.org</a:t>
            </a:r>
            <a:endParaRPr sz="1600"/>
          </a:p>
          <a:p>
            <a:pPr marL="306000" lvl="0" indent="-306000" algn="l" rtl="0">
              <a:spcBef>
                <a:spcPts val="920"/>
              </a:spcBef>
              <a:spcAft>
                <a:spcPts val="0"/>
              </a:spcAft>
              <a:buSzPts val="1472"/>
              <a:buChar char="⬛"/>
            </a:pPr>
            <a:r>
              <a:rPr lang="en-US" sz="1600"/>
              <a:t>Traduzido para o português por Lucas Colonna e revisado por Anderson Harayashiki Moreira</a:t>
            </a:r>
            <a:endParaRPr/>
          </a:p>
        </p:txBody>
      </p:sp>
      <p:sp>
        <p:nvSpPr>
          <p:cNvPr id="317" name="Google Shape;317;p17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06/07/2020)</a:t>
            </a:r>
            <a:endParaRPr/>
          </a:p>
        </p:txBody>
      </p:sp>
      <p:sp>
        <p:nvSpPr>
          <p:cNvPr id="318" name="Google Shape;318;p17"/>
          <p:cNvSpPr/>
          <p:nvPr/>
        </p:nvSpPr>
        <p:spPr>
          <a:xfrm>
            <a:off x="575025" y="5862800"/>
            <a:ext cx="8127600" cy="3693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74B7"/>
              </a:buClr>
              <a:buSzPts val="1200"/>
              <a:buFont typeface="Helvetica Neue"/>
              <a:buNone/>
            </a:pPr>
            <a:r>
              <a:rPr lang="en-US" sz="1200" b="0" i="0" u="none" strike="noStrike" cap="non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                        </a:t>
            </a:r>
            <a:b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work is licensed under a </a:t>
            </a:r>
            <a:r>
              <a:rPr lang="en-US" sz="1200" b="0" i="0" u="sng" strike="noStrike" cap="none">
                <a:solidFill>
                  <a:srgbClr val="4374B7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Creative Commons Attribution-NonCommercial-ShareAlike 4.0 International License</a:t>
            </a:r>
            <a:r>
              <a:rPr lang="en-US" sz="1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r>
              <a:rPr lang="en-US" sz="10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>
              <a:solidFill>
                <a:srgbClr val="4374B7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9" name="Google Shape;319;p17" descr="Creative Commons License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02510" y="5253616"/>
            <a:ext cx="1479091" cy="52104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7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OBJETIVOS</a:t>
            </a:r>
            <a:endParaRPr/>
          </a:p>
        </p:txBody>
      </p:sp>
      <p:sp>
        <p:nvSpPr>
          <p:cNvPr id="117" name="Google Shape;117;p2"/>
          <p:cNvSpPr txBox="1">
            <a:spLocks noGrp="1"/>
          </p:cNvSpPr>
          <p:nvPr>
            <p:ph type="body" idx="1"/>
          </p:nvPr>
        </p:nvSpPr>
        <p:spPr>
          <a:xfrm>
            <a:off x="155088" y="1140007"/>
            <a:ext cx="8831580" cy="2409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lvl="0" indent="-306000" algn="l" rtl="0">
              <a:spcBef>
                <a:spcPts val="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Aprender como o Hub funciona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Aprender sobre as funções principais do software</a:t>
            </a:r>
            <a:endParaRPr/>
          </a:p>
          <a:p>
            <a:pPr marL="306000" lvl="0" indent="-306000" algn="l" rtl="0">
              <a:spcBef>
                <a:spcPts val="960"/>
              </a:spcBef>
              <a:spcAft>
                <a:spcPts val="0"/>
              </a:spcAft>
              <a:buSzPts val="1656"/>
              <a:buChar char="⬛"/>
            </a:pPr>
            <a:r>
              <a:rPr lang="en-US"/>
              <a:t>Aprender como se conectar ao Hub</a:t>
            </a:r>
            <a:endParaRPr/>
          </a:p>
          <a:p>
            <a:pPr marL="306000" lvl="0" indent="-200844" algn="l" rtl="0">
              <a:spcBef>
                <a:spcPts val="960"/>
              </a:spcBef>
              <a:spcAft>
                <a:spcPts val="0"/>
              </a:spcAft>
              <a:buSzPts val="1656"/>
              <a:buNone/>
            </a:pPr>
            <a:endParaRPr/>
          </a:p>
          <a:p>
            <a:pPr marL="306000" lvl="0" indent="-200844" algn="l" rtl="0">
              <a:spcBef>
                <a:spcPts val="96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  <p:sp>
        <p:nvSpPr>
          <p:cNvPr id="118" name="Google Shape;118;p2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06/07/2020)</a:t>
            </a:r>
            <a:endParaRPr/>
          </a:p>
        </p:txBody>
      </p:sp>
      <p:pic>
        <p:nvPicPr>
          <p:cNvPr id="119" name="Google Shape;119;p2" descr="A close up of a box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1679" r="12411"/>
          <a:stretch/>
        </p:blipFill>
        <p:spPr>
          <a:xfrm>
            <a:off x="3934047" y="1917370"/>
            <a:ext cx="4401879" cy="434911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" descr="A picture containing table, white, sitting,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24465" r="30665" b="7070"/>
          <a:stretch/>
        </p:blipFill>
        <p:spPr>
          <a:xfrm>
            <a:off x="5127416" y="1045681"/>
            <a:ext cx="3194760" cy="496254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OS BOTÕES DO HUB</a:t>
            </a:r>
            <a:endParaRPr/>
          </a:p>
        </p:txBody>
      </p:sp>
      <p:sp>
        <p:nvSpPr>
          <p:cNvPr id="127" name="Google Shape;127;p3"/>
          <p:cNvSpPr txBox="1">
            <a:spLocks noGrp="1"/>
          </p:cNvSpPr>
          <p:nvPr>
            <p:ph type="body" idx="1"/>
          </p:nvPr>
        </p:nvSpPr>
        <p:spPr>
          <a:xfrm>
            <a:off x="155088" y="1140006"/>
            <a:ext cx="4616937" cy="50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lvl="0" indent="-514350" algn="l" rtl="0">
              <a:spcBef>
                <a:spcPts val="0"/>
              </a:spcBef>
              <a:spcAft>
                <a:spcPts val="0"/>
              </a:spcAft>
              <a:buSzPts val="1656"/>
              <a:buFont typeface="Gill Sans"/>
              <a:buAutoNum type="arabicPeriod"/>
            </a:pPr>
            <a:r>
              <a:rPr lang="en-US"/>
              <a:t>Colocar hub em modo de pareamento </a:t>
            </a:r>
            <a:r>
              <a:rPr lang="en-US">
                <a:solidFill>
                  <a:schemeClr val="dk1"/>
                </a:solidFill>
              </a:rPr>
              <a:t>Bluetooth</a:t>
            </a:r>
            <a:endParaRPr/>
          </a:p>
          <a:p>
            <a:pPr marL="514350" lvl="0" indent="-514350" algn="l" rtl="0">
              <a:spcBef>
                <a:spcPts val="960"/>
              </a:spcBef>
              <a:spcAft>
                <a:spcPts val="0"/>
              </a:spcAft>
              <a:buSzPts val="1656"/>
              <a:buFont typeface="Gill Sans"/>
              <a:buAutoNum type="arabicPeriod"/>
            </a:pPr>
            <a:r>
              <a:rPr lang="en-US"/>
              <a:t>Botão esquerdo para navegar entre programas no menu inicial.</a:t>
            </a:r>
            <a:endParaRPr/>
          </a:p>
          <a:p>
            <a:pPr marL="514350" lvl="0" indent="-514350" algn="l" rtl="0">
              <a:spcBef>
                <a:spcPts val="960"/>
              </a:spcBef>
              <a:spcAft>
                <a:spcPts val="0"/>
              </a:spcAft>
              <a:buSzPts val="1656"/>
              <a:buFont typeface="Gill Sans"/>
              <a:buAutoNum type="arabicPeriod"/>
            </a:pPr>
            <a:r>
              <a:rPr lang="en-US"/>
              <a:t>Seleciona ou sai de um programa em execução. Segure por 5 segundos para desligar. Aperte para ligar o Hub</a:t>
            </a:r>
            <a:endParaRPr/>
          </a:p>
          <a:p>
            <a:pPr marL="514350" lvl="0" indent="-514350" algn="l" rtl="0">
              <a:spcBef>
                <a:spcPts val="960"/>
              </a:spcBef>
              <a:spcAft>
                <a:spcPts val="0"/>
              </a:spcAft>
              <a:buSzPts val="1656"/>
              <a:buAutoNum type="arabicPeriod"/>
            </a:pPr>
            <a:r>
              <a:rPr lang="en-US"/>
              <a:t>Botão direito para navegar entre programas.</a:t>
            </a:r>
            <a:endParaRPr/>
          </a:p>
          <a:p>
            <a:pPr marL="0" lvl="0" indent="0" algn="l" rtl="0">
              <a:spcBef>
                <a:spcPts val="96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  <p:sp>
        <p:nvSpPr>
          <p:cNvPr id="128" name="Google Shape;128;p3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06/07/2020)</a:t>
            </a:r>
            <a:endParaRPr/>
          </a:p>
        </p:txBody>
      </p:sp>
      <p:sp>
        <p:nvSpPr>
          <p:cNvPr id="129" name="Google Shape;129;p3"/>
          <p:cNvSpPr txBox="1"/>
          <p:nvPr/>
        </p:nvSpPr>
        <p:spPr>
          <a:xfrm>
            <a:off x="6889326" y="1746198"/>
            <a:ext cx="2743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1</a:t>
            </a:r>
            <a:endParaRPr/>
          </a:p>
        </p:txBody>
      </p:sp>
      <p:sp>
        <p:nvSpPr>
          <p:cNvPr id="130" name="Google Shape;130;p3"/>
          <p:cNvSpPr txBox="1"/>
          <p:nvPr/>
        </p:nvSpPr>
        <p:spPr>
          <a:xfrm>
            <a:off x="5681047" y="4496798"/>
            <a:ext cx="2743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2</a:t>
            </a:r>
            <a:endParaRPr/>
          </a:p>
        </p:txBody>
      </p:sp>
      <p:sp>
        <p:nvSpPr>
          <p:cNvPr id="131" name="Google Shape;131;p3"/>
          <p:cNvSpPr txBox="1"/>
          <p:nvPr/>
        </p:nvSpPr>
        <p:spPr>
          <a:xfrm>
            <a:off x="6508997" y="4288889"/>
            <a:ext cx="2743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3</a:t>
            </a:r>
            <a:endParaRPr/>
          </a:p>
        </p:txBody>
      </p:sp>
      <p:sp>
        <p:nvSpPr>
          <p:cNvPr id="132" name="Google Shape;132;p3"/>
          <p:cNvSpPr txBox="1"/>
          <p:nvPr/>
        </p:nvSpPr>
        <p:spPr>
          <a:xfrm>
            <a:off x="7300806" y="4561330"/>
            <a:ext cx="2743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2"/>
                </a:solidFill>
                <a:latin typeface="Gill Sans"/>
                <a:ea typeface="Gill Sans"/>
                <a:cs typeface="Gill Sans"/>
                <a:sym typeface="Gill Sans"/>
              </a:rPr>
              <a:t>4</a:t>
            </a:r>
            <a:endParaRPr/>
          </a:p>
        </p:txBody>
      </p:sp>
      <p:sp>
        <p:nvSpPr>
          <p:cNvPr id="133" name="Google Shape;133;p3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4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9622" y="1195092"/>
            <a:ext cx="4187389" cy="5071393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4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A TELA DO HUB</a:t>
            </a:r>
            <a:endParaRPr/>
          </a:p>
        </p:txBody>
      </p:sp>
      <p:sp>
        <p:nvSpPr>
          <p:cNvPr id="140" name="Google Shape;140;p4"/>
          <p:cNvSpPr txBox="1">
            <a:spLocks noGrp="1"/>
          </p:cNvSpPr>
          <p:nvPr>
            <p:ph type="body" idx="1"/>
          </p:nvPr>
        </p:nvSpPr>
        <p:spPr>
          <a:xfrm>
            <a:off x="155088" y="1140006"/>
            <a:ext cx="4534534" cy="508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56"/>
              <a:buFont typeface="Arial"/>
              <a:buChar char="•"/>
            </a:pPr>
            <a:r>
              <a:rPr lang="en-US"/>
              <a:t>Matriz LED 5x5 pode ser usada para animações e também para selecionar programas</a:t>
            </a:r>
            <a:endParaRPr/>
          </a:p>
          <a:p>
            <a:pPr marL="342900" lvl="0" indent="-342900" algn="l" rtl="0">
              <a:spcBef>
                <a:spcPts val="960"/>
              </a:spcBef>
              <a:spcAft>
                <a:spcPts val="0"/>
              </a:spcAft>
              <a:buSzPts val="1656"/>
              <a:buFont typeface="Arial"/>
              <a:buChar char="•"/>
            </a:pPr>
            <a:r>
              <a:rPr lang="en-US"/>
              <a:t>Padrões na tela representam diferentes programas</a:t>
            </a:r>
            <a:endParaRPr/>
          </a:p>
          <a:p>
            <a:pPr marL="342900" lvl="0" indent="-342900" algn="l" rtl="0">
              <a:spcBef>
                <a:spcPts val="960"/>
              </a:spcBef>
              <a:spcAft>
                <a:spcPts val="0"/>
              </a:spcAft>
              <a:buSzPts val="1656"/>
              <a:buFont typeface="Arial"/>
              <a:buChar char="•"/>
            </a:pPr>
            <a:r>
              <a:rPr lang="en-US"/>
              <a:t>Use as setas e o botão central para navegar e iniciar programas.</a:t>
            </a:r>
            <a:endParaRPr/>
          </a:p>
          <a:p>
            <a:pPr marL="342900" lvl="0" indent="-342900" algn="l" rtl="0">
              <a:spcBef>
                <a:spcPts val="960"/>
              </a:spcBef>
              <a:spcAft>
                <a:spcPts val="0"/>
              </a:spcAft>
              <a:buSzPts val="1656"/>
              <a:buFont typeface="Arial"/>
              <a:buChar char="•"/>
            </a:pPr>
            <a:r>
              <a:rPr lang="en-US"/>
              <a:t>Você pode ter no máximo 20 programas.</a:t>
            </a:r>
            <a:endParaRPr/>
          </a:p>
        </p:txBody>
      </p:sp>
      <p:sp>
        <p:nvSpPr>
          <p:cNvPr id="141" name="Google Shape;141;p4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06/07/2020)</a:t>
            </a:r>
            <a:endParaRPr/>
          </a:p>
        </p:txBody>
      </p:sp>
      <p:sp>
        <p:nvSpPr>
          <p:cNvPr id="142" name="Google Shape;142;p4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PORTAS, MOTORES E SENSORES</a:t>
            </a:r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175260" y="1242167"/>
            <a:ext cx="8675597" cy="1599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56"/>
              <a:buFont typeface="Arial"/>
              <a:buChar char="•"/>
            </a:pPr>
            <a:r>
              <a:rPr lang="en-US"/>
              <a:t>O Hub tem 6 portas (A-F)</a:t>
            </a:r>
            <a:endParaRPr/>
          </a:p>
          <a:p>
            <a:pPr marL="342900" lvl="0" indent="-342900" algn="l" rtl="0">
              <a:spcBef>
                <a:spcPts val="960"/>
              </a:spcBef>
              <a:spcAft>
                <a:spcPts val="0"/>
              </a:spcAft>
              <a:buSzPts val="1656"/>
              <a:buFont typeface="Arial"/>
              <a:buChar char="•"/>
            </a:pPr>
            <a:r>
              <a:rPr lang="en-US"/>
              <a:t>Qualquer porta pode ser usada para qualquer motor ou sensor</a:t>
            </a:r>
            <a:endParaRPr/>
          </a:p>
          <a:p>
            <a:pPr marL="342900" lvl="0" indent="-342900" algn="l" rtl="0">
              <a:spcBef>
                <a:spcPts val="960"/>
              </a:spcBef>
              <a:spcAft>
                <a:spcPts val="0"/>
              </a:spcAft>
              <a:buSzPts val="1656"/>
              <a:buFont typeface="Arial"/>
              <a:buChar char="•"/>
            </a:pPr>
            <a:r>
              <a:rPr lang="en-US"/>
              <a:t>O Kit SPIKE Prime vem como um motor grande, dois motores médios, um sensor de força, um sensor de distância, um sensor de cor e uma IMU (Unidade de Medida Inercial) de 6 eixos (acelerômetro de 3 eixos + giroscópio de 3 eixos) integrada ao Hub.</a:t>
            </a:r>
            <a:endParaRPr/>
          </a:p>
          <a:p>
            <a:pPr marL="306000" lvl="0" indent="-200844" algn="l" rtl="0">
              <a:spcBef>
                <a:spcPts val="960"/>
              </a:spcBef>
              <a:spcAft>
                <a:spcPts val="0"/>
              </a:spcAft>
              <a:buSzPts val="1656"/>
              <a:buNone/>
            </a:pPr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06/07/2020)</a:t>
            </a:r>
            <a:endParaRPr/>
          </a:p>
        </p:txBody>
      </p:sp>
      <p:pic>
        <p:nvPicPr>
          <p:cNvPr id="150" name="Google Shape;150;p5" descr="A wedding cak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10" y="2541924"/>
            <a:ext cx="5547361" cy="416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 descr="A picture containing table, white, sitting,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24465" r="30665" b="7070"/>
          <a:stretch/>
        </p:blipFill>
        <p:spPr>
          <a:xfrm>
            <a:off x="6199148" y="2869519"/>
            <a:ext cx="2167613" cy="336703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5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INTRODUÇÃO</a:t>
            </a:r>
            <a:endParaRPr/>
          </a:p>
        </p:txBody>
      </p:sp>
      <p:sp>
        <p:nvSpPr>
          <p:cNvPr id="158" name="Google Shape;158;p6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06/07/2020)</a:t>
            </a:r>
            <a:endParaRPr/>
          </a:p>
        </p:txBody>
      </p:sp>
      <p:pic>
        <p:nvPicPr>
          <p:cNvPr id="159" name="Google Shape;159;p6"/>
          <p:cNvPicPr preferRelativeResize="0"/>
          <p:nvPr/>
        </p:nvPicPr>
        <p:blipFill rotWithShape="1">
          <a:blip r:embed="rId3">
            <a:alphaModFix/>
          </a:blip>
          <a:srcRect l="7504" t="8578" r="7593" b="2448"/>
          <a:stretch/>
        </p:blipFill>
        <p:spPr>
          <a:xfrm>
            <a:off x="4955279" y="1854040"/>
            <a:ext cx="3083821" cy="2384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/>
          <p:cNvPicPr preferRelativeResize="0"/>
          <p:nvPr/>
        </p:nvPicPr>
        <p:blipFill rotWithShape="1">
          <a:blip r:embed="rId4">
            <a:alphaModFix/>
          </a:blip>
          <a:srcRect l="9274" t="8576" r="7439" b="2449"/>
          <a:stretch/>
        </p:blipFill>
        <p:spPr>
          <a:xfrm>
            <a:off x="746760" y="1854039"/>
            <a:ext cx="3025140" cy="238437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6"/>
          <p:cNvSpPr txBox="1"/>
          <p:nvPr/>
        </p:nvSpPr>
        <p:spPr>
          <a:xfrm>
            <a:off x="746760" y="4540238"/>
            <a:ext cx="729234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Siga as etapas na tela e depois clique em “Começar” para acessar o ambiente de programação</a:t>
            </a:r>
            <a:endParaRPr/>
          </a:p>
        </p:txBody>
      </p:sp>
      <p:sp>
        <p:nvSpPr>
          <p:cNvPr id="162" name="Google Shape;162;p6"/>
          <p:cNvSpPr/>
          <p:nvPr/>
        </p:nvSpPr>
        <p:spPr>
          <a:xfrm>
            <a:off x="4155179" y="2419432"/>
            <a:ext cx="416821" cy="788052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DB48"/>
              </a:gs>
              <a:gs pos="84000">
                <a:srgbClr val="D5B200"/>
              </a:gs>
              <a:gs pos="100000">
                <a:srgbClr val="D5B200"/>
              </a:gs>
            </a:gsLst>
            <a:lin ang="5400000" scaled="0"/>
          </a:gradFill>
          <a:ln w="12700" cap="rnd" cmpd="sng">
            <a:solidFill>
              <a:srgbClr val="E5BF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5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3279334" y="2813458"/>
            <a:ext cx="377743" cy="403795"/>
          </a:xfrm>
          <a:prstGeom prst="rect">
            <a:avLst/>
          </a:prstGeom>
          <a:noFill/>
          <a:ln w="38100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5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6743716" y="3622249"/>
            <a:ext cx="941755" cy="403795"/>
          </a:xfrm>
          <a:prstGeom prst="rect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5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5" name="Google Shape;165;p6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PÁGINA INICIAL</a:t>
            </a:r>
            <a:endParaRPr/>
          </a:p>
        </p:txBody>
      </p:sp>
      <p:sp>
        <p:nvSpPr>
          <p:cNvPr id="171" name="Google Shape;171;p7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06/07/2020)</a:t>
            </a:r>
            <a:endParaRPr/>
          </a:p>
        </p:txBody>
      </p:sp>
      <p:pic>
        <p:nvPicPr>
          <p:cNvPr id="172" name="Google Shape;172;p7"/>
          <p:cNvPicPr preferRelativeResize="0"/>
          <p:nvPr/>
        </p:nvPicPr>
        <p:blipFill rotWithShape="1">
          <a:blip r:embed="rId3">
            <a:alphaModFix/>
          </a:blip>
          <a:srcRect l="11236" t="11379" r="11056" b="6388"/>
          <a:stretch/>
        </p:blipFill>
        <p:spPr>
          <a:xfrm>
            <a:off x="1327574" y="2353812"/>
            <a:ext cx="4788747" cy="373888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7"/>
          <p:cNvSpPr txBox="1"/>
          <p:nvPr/>
        </p:nvSpPr>
        <p:spPr>
          <a:xfrm>
            <a:off x="241005" y="4357883"/>
            <a:ext cx="1018837" cy="461665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Criar novo projeto</a:t>
            </a:r>
            <a:endParaRPr/>
          </a:p>
        </p:txBody>
      </p:sp>
      <p:sp>
        <p:nvSpPr>
          <p:cNvPr id="174" name="Google Shape;174;p7"/>
          <p:cNvSpPr txBox="1"/>
          <p:nvPr/>
        </p:nvSpPr>
        <p:spPr>
          <a:xfrm>
            <a:off x="7062195" y="2389782"/>
            <a:ext cx="1432262" cy="276999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Abrir projeto salvo</a:t>
            </a:r>
            <a:endParaRPr/>
          </a:p>
        </p:txBody>
      </p:sp>
      <p:cxnSp>
        <p:nvCxnSpPr>
          <p:cNvPr id="175" name="Google Shape;175;p7"/>
          <p:cNvCxnSpPr/>
          <p:nvPr/>
        </p:nvCxnSpPr>
        <p:spPr>
          <a:xfrm rot="10800000" flipH="1">
            <a:off x="1259842" y="4595194"/>
            <a:ext cx="291253" cy="1"/>
          </a:xfrm>
          <a:prstGeom prst="straightConnector1">
            <a:avLst/>
          </a:prstGeom>
          <a:noFill/>
          <a:ln w="22225" cap="rnd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76" name="Google Shape;176;p7"/>
          <p:cNvCxnSpPr/>
          <p:nvPr/>
        </p:nvCxnSpPr>
        <p:spPr>
          <a:xfrm rot="10800000">
            <a:off x="4960833" y="2528282"/>
            <a:ext cx="2066650" cy="0"/>
          </a:xfrm>
          <a:prstGeom prst="straightConnector1">
            <a:avLst/>
          </a:prstGeom>
          <a:noFill/>
          <a:ln w="22225" cap="rnd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77" name="Google Shape;177;p7"/>
          <p:cNvSpPr txBox="1"/>
          <p:nvPr/>
        </p:nvSpPr>
        <p:spPr>
          <a:xfrm>
            <a:off x="2871746" y="1425459"/>
            <a:ext cx="961813" cy="461665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Adicionar unidades</a:t>
            </a:r>
            <a:endParaRPr/>
          </a:p>
        </p:txBody>
      </p:sp>
      <p:sp>
        <p:nvSpPr>
          <p:cNvPr id="178" name="Google Shape;178;p7"/>
          <p:cNvSpPr txBox="1"/>
          <p:nvPr/>
        </p:nvSpPr>
        <p:spPr>
          <a:xfrm>
            <a:off x="3931847" y="1261614"/>
            <a:ext cx="961813" cy="646331"/>
          </a:xfrm>
          <a:prstGeom prst="rect">
            <a:avLst/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Instruções de montagem</a:t>
            </a:r>
            <a:endParaRPr/>
          </a:p>
        </p:txBody>
      </p:sp>
      <p:cxnSp>
        <p:nvCxnSpPr>
          <p:cNvPr id="179" name="Google Shape;179;p7"/>
          <p:cNvCxnSpPr/>
          <p:nvPr/>
        </p:nvCxnSpPr>
        <p:spPr>
          <a:xfrm>
            <a:off x="3670999" y="1887124"/>
            <a:ext cx="0" cy="585790"/>
          </a:xfrm>
          <a:prstGeom prst="straightConnector1">
            <a:avLst/>
          </a:prstGeom>
          <a:noFill/>
          <a:ln w="22225" cap="rnd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80" name="Google Shape;180;p7"/>
          <p:cNvCxnSpPr/>
          <p:nvPr/>
        </p:nvCxnSpPr>
        <p:spPr>
          <a:xfrm>
            <a:off x="4107879" y="1880936"/>
            <a:ext cx="0" cy="585790"/>
          </a:xfrm>
          <a:prstGeom prst="straightConnector1">
            <a:avLst/>
          </a:prstGeom>
          <a:noFill/>
          <a:ln w="22225" cap="rnd" cmpd="sng">
            <a:solidFill>
              <a:srgbClr val="FF0000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81" name="Google Shape;181;p7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59350" y="2533015"/>
            <a:ext cx="3227692" cy="2522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8"/>
          <p:cNvPicPr preferRelativeResize="0"/>
          <p:nvPr/>
        </p:nvPicPr>
        <p:blipFill rotWithShape="1">
          <a:blip r:embed="rId4">
            <a:alphaModFix/>
          </a:blip>
          <a:srcRect l="10426" t="9635" r="9599" b="6063"/>
          <a:stretch/>
        </p:blipFill>
        <p:spPr>
          <a:xfrm>
            <a:off x="392200" y="2469480"/>
            <a:ext cx="3393962" cy="2639573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8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ACESSANDO MENU DE AJUDA</a:t>
            </a:r>
            <a:endParaRPr/>
          </a:p>
        </p:txBody>
      </p:sp>
      <p:sp>
        <p:nvSpPr>
          <p:cNvPr id="189" name="Google Shape;189;p8"/>
          <p:cNvSpPr/>
          <p:nvPr/>
        </p:nvSpPr>
        <p:spPr>
          <a:xfrm>
            <a:off x="3430301" y="2486496"/>
            <a:ext cx="355861" cy="326438"/>
          </a:xfrm>
          <a:prstGeom prst="rect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5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0" name="Google Shape;190;p8"/>
          <p:cNvSpPr/>
          <p:nvPr/>
        </p:nvSpPr>
        <p:spPr>
          <a:xfrm>
            <a:off x="4959350" y="3614790"/>
            <a:ext cx="748277" cy="1117830"/>
          </a:xfrm>
          <a:prstGeom prst="rect">
            <a:avLst/>
          </a:prstGeom>
          <a:noFill/>
          <a:ln w="57150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5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1" name="Google Shape;191;p8"/>
          <p:cNvSpPr txBox="1"/>
          <p:nvPr/>
        </p:nvSpPr>
        <p:spPr>
          <a:xfrm>
            <a:off x="155088" y="1140007"/>
            <a:ext cx="8851752" cy="98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Gill Sans"/>
              <a:buAutoNum type="arabicPeriod"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Clique no ícone de configuração na página inicial</a:t>
            </a:r>
            <a:endParaRPr/>
          </a:p>
          <a:p>
            <a:pPr marL="342900" marR="0" lvl="0" indent="-3429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Gill Sans"/>
              <a:buAutoNum type="arabicPeriod"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Navegue até o menu de ajuda na coluna a esquerda.</a:t>
            </a:r>
            <a:endParaRPr/>
          </a:p>
          <a:p>
            <a:pPr marL="0" marR="0" lvl="0" indent="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None/>
            </a:pPr>
            <a:endParaRPr sz="180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2" name="Google Shape;192;p8"/>
          <p:cNvSpPr txBox="1">
            <a:spLocks noGrp="1"/>
          </p:cNvSpPr>
          <p:nvPr>
            <p:ph type="sldNum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93" name="Google Shape;193;p8"/>
          <p:cNvSpPr txBox="1">
            <a:spLocks noGrp="1"/>
          </p:cNvSpPr>
          <p:nvPr>
            <p:ph type="ftr" idx="11"/>
          </p:nvPr>
        </p:nvSpPr>
        <p:spPr>
          <a:xfrm>
            <a:off x="88400" y="6321350"/>
            <a:ext cx="7425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Copyright © 2020 SPIKE Prime Lessons (primelessons.org) CC-BY-NC-SA.  (Last edit: 06/07/2020)</a:t>
            </a:r>
            <a:endParaRPr sz="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 txBox="1"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ill Sans"/>
              <a:buNone/>
            </a:pPr>
            <a:r>
              <a:rPr lang="en-US"/>
              <a:t>ADICIONANDO UNIDADES</a:t>
            </a:r>
            <a:endParaRPr/>
          </a:p>
        </p:txBody>
      </p:sp>
      <p:pic>
        <p:nvPicPr>
          <p:cNvPr id="199" name="Google Shape;199;p9" descr="A screenshot of a cell pho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12367" y="2685332"/>
            <a:ext cx="4539579" cy="3281128"/>
          </a:xfrm>
          <a:prstGeom prst="rect">
            <a:avLst/>
          </a:prstGeom>
          <a:noFill/>
          <a:ln w="2857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0" name="Google Shape;200;p9"/>
          <p:cNvSpPr txBox="1">
            <a:spLocks noGrp="1"/>
          </p:cNvSpPr>
          <p:nvPr>
            <p:ph type="ftr" idx="11"/>
          </p:nvPr>
        </p:nvSpPr>
        <p:spPr>
          <a:xfrm>
            <a:off x="88409" y="6321349"/>
            <a:ext cx="487058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Copyright © 2020 SPIKE Prime Lessons (primelessons.org) CC-BY-NC-SA.  (Last edit: 06/07/2020)</a:t>
            </a:r>
            <a:endParaRPr/>
          </a:p>
        </p:txBody>
      </p:sp>
      <p:pic>
        <p:nvPicPr>
          <p:cNvPr id="201" name="Google Shape;201;p9" descr="A screenshot of a cell phon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020" y="2685332"/>
            <a:ext cx="4213245" cy="3265888"/>
          </a:xfrm>
          <a:prstGeom prst="rect">
            <a:avLst/>
          </a:prstGeom>
          <a:noFill/>
          <a:ln w="28575" cap="flat" cmpd="sng">
            <a:solidFill>
              <a:srgbClr val="FFD5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2" name="Google Shape;202;p9"/>
          <p:cNvSpPr txBox="1"/>
          <p:nvPr/>
        </p:nvSpPr>
        <p:spPr>
          <a:xfrm>
            <a:off x="175260" y="1234758"/>
            <a:ext cx="8809247" cy="169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06000" marR="0" lvl="0" indent="-306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Planos de aula podem ser achados na secção Unidades a partir do menu inicial</a:t>
            </a:r>
            <a:endParaRPr/>
          </a:p>
          <a:p>
            <a:pPr marL="306000" marR="0" lvl="0" indent="-3060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Selecione o módulo desejado e clique em Download</a:t>
            </a:r>
            <a:endParaRPr/>
          </a:p>
          <a:p>
            <a:pPr marL="306000" marR="0" lvl="0" indent="-306000" algn="l" rtl="0"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656"/>
              <a:buFont typeface="Noto Sans Symbols"/>
              <a:buChar char="⬛"/>
            </a:pPr>
            <a:r>
              <a:rPr lang="en-US" sz="18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O módulo para FLL se chama “Prontos para a Competição” </a:t>
            </a:r>
            <a:endParaRPr/>
          </a:p>
        </p:txBody>
      </p:sp>
      <p:sp>
        <p:nvSpPr>
          <p:cNvPr id="203" name="Google Shape;203;p9"/>
          <p:cNvSpPr txBox="1">
            <a:spLocks noGrp="1"/>
          </p:cNvSpPr>
          <p:nvPr>
            <p:ph type="sldNum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Spike Prime Lesson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D500"/>
      </a:accent1>
      <a:accent2>
        <a:srgbClr val="961BDB"/>
      </a:accent2>
      <a:accent3>
        <a:srgbClr val="FF0000"/>
      </a:accent3>
      <a:accent4>
        <a:srgbClr val="65D7FF"/>
      </a:accent4>
      <a:accent5>
        <a:srgbClr val="5B9BD5"/>
      </a:accent5>
      <a:accent6>
        <a:srgbClr val="70AD47"/>
      </a:accent6>
      <a:hlink>
        <a:srgbClr val="961BDB"/>
      </a:hlink>
      <a:folHlink>
        <a:srgbClr val="65D7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1184</Words>
  <Application>Microsoft Macintosh PowerPoint</Application>
  <PresentationFormat>On-screen Show (4:3)</PresentationFormat>
  <Paragraphs>132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Noto Sans Symbols</vt:lpstr>
      <vt:lpstr>Arial</vt:lpstr>
      <vt:lpstr>Gill Sans</vt:lpstr>
      <vt:lpstr>Helvetica Neue</vt:lpstr>
      <vt:lpstr>Dividend</vt:lpstr>
      <vt:lpstr>INTRODUÇÃO AO HUB &amp; SOFTWARE</vt:lpstr>
      <vt:lpstr>OBJETIVOS</vt:lpstr>
      <vt:lpstr>OS BOTÕES DO HUB</vt:lpstr>
      <vt:lpstr>A TELA DO HUB</vt:lpstr>
      <vt:lpstr>PORTAS, MOTORES E SENSORES</vt:lpstr>
      <vt:lpstr>INTRODUÇÃO</vt:lpstr>
      <vt:lpstr>PÁGINA INICIAL</vt:lpstr>
      <vt:lpstr>ACESSANDO MENU DE AJUDA</vt:lpstr>
      <vt:lpstr>ADICIONANDO UNIDADES</vt:lpstr>
      <vt:lpstr>BÁSICOS DA PROGRAMAÇÃO</vt:lpstr>
      <vt:lpstr>EXTENSÕES:  ADICIONANDO MAIS BLOCOS</vt:lpstr>
      <vt:lpstr>AMBIENTE DE PROGRAMAÇÃO</vt:lpstr>
      <vt:lpstr>VISÃO GERAL DA PALETA DE BLOCOS</vt:lpstr>
      <vt:lpstr>PAINEL DE CONTROLE</vt:lpstr>
      <vt:lpstr>DOWNLOAD VS. TRANSMISSÃO</vt:lpstr>
      <vt:lpstr>CONECTANDO AO HUB</vt:lpstr>
      <vt:lpstr>CRÉDITOS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AO HUB &amp; SOFTWARE</dc:title>
  <dc:creator>Srinivasan Seshan</dc:creator>
  <cp:lastModifiedBy>Srinivasan Seshan</cp:lastModifiedBy>
  <cp:revision>1</cp:revision>
  <dcterms:created xsi:type="dcterms:W3CDTF">2016-07-04T02:35:12Z</dcterms:created>
  <dcterms:modified xsi:type="dcterms:W3CDTF">2020-06-07T03:44:15Z</dcterms:modified>
</cp:coreProperties>
</file>