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tmp" ContentType="image/p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761" r:id="rId1"/>
  </p:sldMasterIdLst>
  <p:notesMasterIdLst>
    <p:notesMasterId r:id="rId11"/>
  </p:notesMasterIdLst>
  <p:handoutMasterIdLst>
    <p:handoutMasterId r:id="rId12"/>
  </p:handoutMasterIdLst>
  <p:sldIdLst>
    <p:sldId id="275" r:id="rId2"/>
    <p:sldId id="257" r:id="rId3"/>
    <p:sldId id="294" r:id="rId4"/>
    <p:sldId id="287" r:id="rId5"/>
    <p:sldId id="278" r:id="rId6"/>
    <p:sldId id="286" r:id="rId7"/>
    <p:sldId id="285" r:id="rId8"/>
    <p:sldId id="284" r:id="rId9"/>
    <p:sldId id="293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EC342"/>
    <a:srgbClr val="FFD500"/>
    <a:srgbClr val="FFB31D"/>
    <a:srgbClr val="0EAE9F"/>
    <a:srgbClr val="13B09B"/>
    <a:srgbClr val="0290F8"/>
    <a:srgbClr val="FE59D0"/>
    <a:srgbClr val="F55455"/>
    <a:srgbClr val="FF9732"/>
    <a:srgbClr val="02B64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1"/>
    <p:restoredTop sz="94613"/>
  </p:normalViewPr>
  <p:slideViewPr>
    <p:cSldViewPr snapToGrid="0" snapToObjects="1">
      <p:cViewPr varScale="1">
        <p:scale>
          <a:sx n="86" d="100"/>
          <a:sy n="86" d="100"/>
        </p:scale>
        <p:origin x="1354" y="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8040048-1E4D-CD41-AC49-0750EB72586B}" type="datetimeFigureOut">
              <a:rPr lang="en-US" smtClean="0"/>
              <a:t>6/15/2020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0592D1-055B-824F-99E1-F69F9F11B539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891487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8484CF-5098-F24E-8881-583515D5C406}" type="datetimeFigureOut">
              <a:rPr lang="en-US" smtClean="0"/>
              <a:t>6/15/2020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B67714-547E-8A4E-AE1C-9E3378A836D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107034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82241" y="2203290"/>
            <a:ext cx="8787652" cy="2468585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2754" y="2300865"/>
            <a:ext cx="5815852" cy="1504844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16712" y="3800535"/>
            <a:ext cx="5741894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By Sanjay and Arvind Seshan</a:t>
            </a:r>
          </a:p>
        </p:txBody>
      </p:sp>
      <p:sp>
        <p:nvSpPr>
          <p:cNvPr id="8" name="Subtitle 1">
            <a:extLst>
              <a:ext uri="{FF2B5EF4-FFF2-40B4-BE49-F238E27FC236}">
                <a16:creationId xmlns:a16="http://schemas.microsoft.com/office/drawing/2014/main" id="{227F28FB-346D-45F5-A52C-A1B7DBC13191}"/>
              </a:ext>
            </a:extLst>
          </p:cNvPr>
          <p:cNvSpPr txBox="1">
            <a:spLocks/>
          </p:cNvSpPr>
          <p:nvPr userDrawn="1"/>
        </p:nvSpPr>
        <p:spPr>
          <a:xfrm>
            <a:off x="4808377" y="357846"/>
            <a:ext cx="4161516" cy="509489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2500" lnSpcReduction="10000"/>
          </a:bodyPr>
          <a:lstStyle>
            <a:lvl1pPr marL="306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charset="2"/>
              <a:buChar char="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30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charset="2"/>
              <a:buChar char="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00000" indent="-270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charset="2"/>
              <a:buChar char="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24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charset="2"/>
              <a:buChar char="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60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charset="2"/>
              <a:buChar char="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9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charset="2"/>
              <a:buChar char="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charset="2"/>
              <a:buChar char="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5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charset="2"/>
              <a:buChar char="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en-US" sz="3200" dirty="0"/>
              <a:t>SPIKE PRIME LESSONS</a:t>
            </a:r>
          </a:p>
        </p:txBody>
      </p:sp>
      <p:pic>
        <p:nvPicPr>
          <p:cNvPr id="9" name="Picture 8" descr="A picture containing drawing&#10;&#10;Description automatically generated">
            <a:extLst>
              <a:ext uri="{FF2B5EF4-FFF2-40B4-BE49-F238E27FC236}">
                <a16:creationId xmlns:a16="http://schemas.microsoft.com/office/drawing/2014/main" id="{26780A6E-BC42-443E-B6EE-CF18D754C37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</a:blip>
          <a:srcRect b="32885"/>
          <a:stretch/>
        </p:blipFill>
        <p:spPr>
          <a:xfrm>
            <a:off x="179837" y="1052244"/>
            <a:ext cx="1668346" cy="1119706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8613C618-BE4E-4AD7-9CD9-0AB9F17BD5D4}"/>
              </a:ext>
            </a:extLst>
          </p:cNvPr>
          <p:cNvSpPr txBox="1"/>
          <p:nvPr userDrawn="1"/>
        </p:nvSpPr>
        <p:spPr>
          <a:xfrm>
            <a:off x="6058605" y="737053"/>
            <a:ext cx="29112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600" dirty="0"/>
              <a:t>By the Creators of EV3Lessons</a:t>
            </a:r>
          </a:p>
          <a:p>
            <a:endParaRPr lang="en-US" sz="1600" dirty="0"/>
          </a:p>
        </p:txBody>
      </p:sp>
      <p:pic>
        <p:nvPicPr>
          <p:cNvPr id="12" name="Picture 11" descr="A picture containing sitting, game, remote, video&#10;&#10;Description automatically generated">
            <a:extLst>
              <a:ext uri="{FF2B5EF4-FFF2-40B4-BE49-F238E27FC236}">
                <a16:creationId xmlns:a16="http://schemas.microsoft.com/office/drawing/2014/main" id="{19D0660C-C674-40CA-9A39-C1E73533C99D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alphaModFix/>
          </a:blip>
          <a:srcRect l="24583" t="2888" r="29917" b="4667"/>
          <a:stretch/>
        </p:blipFill>
        <p:spPr>
          <a:xfrm>
            <a:off x="6058605" y="1349909"/>
            <a:ext cx="2672408" cy="4072241"/>
          </a:xfrm>
          <a:prstGeom prst="rect">
            <a:avLst/>
          </a:prstGeom>
        </p:spPr>
      </p:pic>
      <p:grpSp>
        <p:nvGrpSpPr>
          <p:cNvPr id="10" name="Group 9">
            <a:extLst>
              <a:ext uri="{FF2B5EF4-FFF2-40B4-BE49-F238E27FC236}">
                <a16:creationId xmlns:a16="http://schemas.microsoft.com/office/drawing/2014/main" id="{4B69029F-0264-491E-B811-65F7DA3CBBB0}"/>
              </a:ext>
            </a:extLst>
          </p:cNvPr>
          <p:cNvGrpSpPr/>
          <p:nvPr userDrawn="1"/>
        </p:nvGrpSpPr>
        <p:grpSpPr>
          <a:xfrm>
            <a:off x="179837" y="5060305"/>
            <a:ext cx="4773538" cy="1188622"/>
            <a:chOff x="131592" y="5034964"/>
            <a:chExt cx="4773538" cy="1188622"/>
          </a:xfrm>
        </p:grpSpPr>
        <p:pic>
          <p:nvPicPr>
            <p:cNvPr id="13" name="Picture 12" descr="A picture containing drawing, window&#10;&#10;Description automatically generated">
              <a:extLst>
                <a:ext uri="{FF2B5EF4-FFF2-40B4-BE49-F238E27FC236}">
                  <a16:creationId xmlns:a16="http://schemas.microsoft.com/office/drawing/2014/main" id="{ABD06244-04F9-463D-A4DB-628C04BB8546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/>
            <a:stretch>
              <a:fillRect/>
            </a:stretch>
          </p:blipFill>
          <p:spPr>
            <a:xfrm>
              <a:off x="1326564" y="5034964"/>
              <a:ext cx="1188622" cy="1188622"/>
            </a:xfrm>
            <a:prstGeom prst="rect">
              <a:avLst/>
            </a:prstGeom>
          </p:spPr>
        </p:pic>
        <p:pic>
          <p:nvPicPr>
            <p:cNvPr id="14" name="Picture 13" descr="A picture containing building, drawing&#10;&#10;Description automatically generated">
              <a:extLst>
                <a:ext uri="{FF2B5EF4-FFF2-40B4-BE49-F238E27FC236}">
                  <a16:creationId xmlns:a16="http://schemas.microsoft.com/office/drawing/2014/main" id="{63D75727-DAE8-4F50-8B40-C2AB0C6A949F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5"/>
            <a:stretch>
              <a:fillRect/>
            </a:stretch>
          </p:blipFill>
          <p:spPr>
            <a:xfrm>
              <a:off x="131592" y="5034964"/>
              <a:ext cx="1188622" cy="1188622"/>
            </a:xfrm>
            <a:prstGeom prst="rect">
              <a:avLst/>
            </a:prstGeom>
          </p:spPr>
        </p:pic>
        <p:pic>
          <p:nvPicPr>
            <p:cNvPr id="15" name="Picture 14" descr="A picture containing drawing, holding&#10;&#10;Description automatically generated">
              <a:extLst>
                <a:ext uri="{FF2B5EF4-FFF2-40B4-BE49-F238E27FC236}">
                  <a16:creationId xmlns:a16="http://schemas.microsoft.com/office/drawing/2014/main" id="{65AA8D01-3E12-417C-866C-09E77342F6AA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6"/>
            <a:stretch>
              <a:fillRect/>
            </a:stretch>
          </p:blipFill>
          <p:spPr>
            <a:xfrm>
              <a:off x="3716508" y="5034964"/>
              <a:ext cx="1188622" cy="1188622"/>
            </a:xfrm>
            <a:prstGeom prst="rect">
              <a:avLst/>
            </a:prstGeom>
          </p:spPr>
        </p:pic>
        <p:pic>
          <p:nvPicPr>
            <p:cNvPr id="16" name="Picture 15" descr="A picture containing drawing, building, purple, window&#10;&#10;Description automatically generated">
              <a:extLst>
                <a:ext uri="{FF2B5EF4-FFF2-40B4-BE49-F238E27FC236}">
                  <a16:creationId xmlns:a16="http://schemas.microsoft.com/office/drawing/2014/main" id="{BA4509F5-9711-4A35-B736-E2BAFCB547F0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7"/>
            <a:stretch>
              <a:fillRect/>
            </a:stretch>
          </p:blipFill>
          <p:spPr>
            <a:xfrm>
              <a:off x="2521536" y="5034964"/>
              <a:ext cx="1188622" cy="118862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4625552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8092" y="599725"/>
            <a:ext cx="8238707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559327" y="5956136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0"/>
            <a:ext cx="4870585" cy="3651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© 2020 FLLTutorials, Last edit 05/25/2020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00476" y="5956136"/>
            <a:ext cx="770468" cy="365125"/>
          </a:xfrm>
          <a:prstGeom prst="rect">
            <a:avLst/>
          </a:prstGeom>
        </p:spPr>
        <p:txBody>
          <a:bodyPr/>
          <a:lstStyle/>
          <a:p>
            <a:fld id="{BBD74847-7BE4-4E4D-8159-51DF7B93C61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0438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6629400" y="599725"/>
            <a:ext cx="2057399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75725"/>
            <a:ext cx="1503123" cy="518307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81192" y="675725"/>
            <a:ext cx="5922209" cy="5183073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45255" y="5956136"/>
            <a:ext cx="947672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0"/>
            <a:ext cx="5922209" cy="3651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© 2020 FLLTutorials, Last edit 05/25/2020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00476" y="5956136"/>
            <a:ext cx="770468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BD74847-7BE4-4E4D-8159-51DF7B93C61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7376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142200" y="249101"/>
            <a:ext cx="8831579" cy="840455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260" y="292975"/>
            <a:ext cx="8746864" cy="752706"/>
          </a:xfrm>
        </p:spPr>
        <p:txBody>
          <a:bodyPr anchor="t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5088" y="1140006"/>
            <a:ext cx="8831580" cy="5082601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8409" y="6321349"/>
            <a:ext cx="4870585" cy="365125"/>
          </a:xfrm>
          <a:prstGeom prst="rect">
            <a:avLst/>
          </a:prstGeom>
        </p:spPr>
        <p:txBody>
          <a:bodyPr/>
          <a:lstStyle>
            <a:lvl1pPr>
              <a:defRPr sz="900"/>
            </a:lvl1pPr>
          </a:lstStyle>
          <a:p>
            <a:r>
              <a:rPr lang="en-US" dirty="0"/>
              <a:t>© 2020 FLLTutorials, Last edit 05/25/2020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36372" y="6317217"/>
            <a:ext cx="770468" cy="365125"/>
          </a:xfrm>
          <a:prstGeom prst="rect">
            <a:avLst/>
          </a:prstGeom>
        </p:spPr>
        <p:txBody>
          <a:bodyPr/>
          <a:lstStyle/>
          <a:p>
            <a:fld id="{BBD74847-7BE4-4E4D-8159-51DF7B93C616}" type="slidenum">
              <a:rPr lang="en-US" smtClean="0"/>
              <a:t>‹nº›</a:t>
            </a:fld>
            <a:endParaRPr lang="en-US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D59C872A-C57F-4B1F-AFD0-FDF125C3C485}"/>
              </a:ext>
            </a:extLst>
          </p:cNvPr>
          <p:cNvCxnSpPr/>
          <p:nvPr userDrawn="1"/>
        </p:nvCxnSpPr>
        <p:spPr>
          <a:xfrm>
            <a:off x="175260" y="6316935"/>
            <a:ext cx="883158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900371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52646" y="5141973"/>
            <a:ext cx="8238707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36573"/>
            <a:ext cx="7989751" cy="1504844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3" y="4541417"/>
            <a:ext cx="7989751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559327" y="5956136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0"/>
            <a:ext cx="4870585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dirty="0"/>
              <a:t>© 2020 FLLTutorials, Last edit 05/25/2020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00476" y="5956136"/>
            <a:ext cx="770468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BD74847-7BE4-4E4D-8159-51DF7B93C616}" type="slidenum">
              <a:rPr lang="en-US" smtClean="0"/>
              <a:t>‹nº›</a:t>
            </a:fld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A9F621E0-AEE7-4799-81EB-EB99ED60C8DF}"/>
              </a:ext>
            </a:extLst>
          </p:cNvPr>
          <p:cNvSpPr>
            <a:spLocks noChangeAspect="1"/>
          </p:cNvSpPr>
          <p:nvPr userDrawn="1"/>
        </p:nvSpPr>
        <p:spPr>
          <a:xfrm>
            <a:off x="142200" y="249101"/>
            <a:ext cx="8831579" cy="840455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B40FAB25-E17C-4189-8846-137BC28A1EB3}"/>
              </a:ext>
            </a:extLst>
          </p:cNvPr>
          <p:cNvSpPr txBox="1">
            <a:spLocks/>
          </p:cNvSpPr>
          <p:nvPr userDrawn="1"/>
        </p:nvSpPr>
        <p:spPr>
          <a:xfrm>
            <a:off x="175260" y="292975"/>
            <a:ext cx="8746864" cy="75270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2800" b="0" kern="1200" cap="all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92699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2200" y="1174924"/>
            <a:ext cx="4185204" cy="4967864"/>
          </a:xfrm>
        </p:spPr>
        <p:txBody>
          <a:bodyPr>
            <a:normAutofit/>
          </a:bodyPr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7752" y="1177439"/>
            <a:ext cx="4226411" cy="4967864"/>
          </a:xfrm>
        </p:spPr>
        <p:txBody>
          <a:bodyPr>
            <a:normAutofit/>
          </a:bodyPr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593A4B09-24AC-454E-8A0C-D31EDE1255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8409" y="6266485"/>
            <a:ext cx="4870585" cy="3651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© 2020 FLLTutorials, Last edit 05/25/2020</a:t>
            </a:r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24EC4D01-901A-4258-A65D-27A4329F0F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236372" y="6280641"/>
            <a:ext cx="770468" cy="365125"/>
          </a:xfrm>
          <a:prstGeom prst="rect">
            <a:avLst/>
          </a:prstGeom>
        </p:spPr>
        <p:txBody>
          <a:bodyPr/>
          <a:lstStyle/>
          <a:p>
            <a:fld id="{BBD74847-7BE4-4E4D-8159-51DF7B93C616}" type="slidenum">
              <a:rPr lang="en-US" smtClean="0"/>
              <a:t>‹nº›</a:t>
            </a:fld>
            <a:endParaRPr lang="en-US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BE3A7F9C-E99E-44C1-89A0-A6ED28ADCEF0}"/>
              </a:ext>
            </a:extLst>
          </p:cNvPr>
          <p:cNvCxnSpPr/>
          <p:nvPr userDrawn="1"/>
        </p:nvCxnSpPr>
        <p:spPr>
          <a:xfrm>
            <a:off x="175260" y="6316935"/>
            <a:ext cx="883158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5" name="Rectangle 14">
            <a:extLst>
              <a:ext uri="{FF2B5EF4-FFF2-40B4-BE49-F238E27FC236}">
                <a16:creationId xmlns:a16="http://schemas.microsoft.com/office/drawing/2014/main" id="{8F86C8F5-3CD8-41C6-A6C4-EF53AE7214CB}"/>
              </a:ext>
            </a:extLst>
          </p:cNvPr>
          <p:cNvSpPr>
            <a:spLocks noChangeAspect="1"/>
          </p:cNvSpPr>
          <p:nvPr userDrawn="1"/>
        </p:nvSpPr>
        <p:spPr>
          <a:xfrm>
            <a:off x="142200" y="249101"/>
            <a:ext cx="8831579" cy="840455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16" name="Title 1">
            <a:extLst>
              <a:ext uri="{FF2B5EF4-FFF2-40B4-BE49-F238E27FC236}">
                <a16:creationId xmlns:a16="http://schemas.microsoft.com/office/drawing/2014/main" id="{389BF07E-558D-420A-943A-465BCC2275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5260" y="292975"/>
            <a:ext cx="8746864" cy="752706"/>
          </a:xfrm>
        </p:spPr>
        <p:txBody>
          <a:bodyPr anchor="t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6987623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28003"/>
            <a:ext cx="3593500" cy="576262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2" y="2926051"/>
            <a:ext cx="3899527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69308" y="2228003"/>
            <a:ext cx="3601635" cy="576262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282" y="2926051"/>
            <a:ext cx="3907662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5559327" y="5956136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81192" y="5951810"/>
            <a:ext cx="4870585" cy="3651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© 2020 FLLTutorials, Last edit 05/25/2020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800476" y="5956136"/>
            <a:ext cx="770468" cy="365125"/>
          </a:xfrm>
          <a:prstGeom prst="rect">
            <a:avLst/>
          </a:prstGeom>
        </p:spPr>
        <p:txBody>
          <a:bodyPr/>
          <a:lstStyle/>
          <a:p>
            <a:fld id="{BBD74847-7BE4-4E4D-8159-51DF7B93C616}" type="slidenum">
              <a:rPr lang="en-US" smtClean="0"/>
              <a:t>‹nº›</a:t>
            </a:fld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E7E6853-34E8-4052-808F-422B5860D591}"/>
              </a:ext>
            </a:extLst>
          </p:cNvPr>
          <p:cNvSpPr>
            <a:spLocks noChangeAspect="1"/>
          </p:cNvSpPr>
          <p:nvPr userDrawn="1"/>
        </p:nvSpPr>
        <p:spPr>
          <a:xfrm>
            <a:off x="142200" y="249101"/>
            <a:ext cx="8831579" cy="840455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15" name="Title 1">
            <a:extLst>
              <a:ext uri="{FF2B5EF4-FFF2-40B4-BE49-F238E27FC236}">
                <a16:creationId xmlns:a16="http://schemas.microsoft.com/office/drawing/2014/main" id="{0EFA1566-CE68-450F-950A-CED460092E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5260" y="292975"/>
            <a:ext cx="8746864" cy="752706"/>
          </a:xfrm>
        </p:spPr>
        <p:txBody>
          <a:bodyPr anchor="t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030826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42632993-FC7F-42E0-9D01-6C58965FB8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8409" y="6266485"/>
            <a:ext cx="4870585" cy="3651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© 2020 FLLTutorials, Last edit 05/25/2020</a:t>
            </a:r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57B8D68D-165F-4007-99ED-9807B7E8CB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236372" y="6280641"/>
            <a:ext cx="770468" cy="365125"/>
          </a:xfrm>
          <a:prstGeom prst="rect">
            <a:avLst/>
          </a:prstGeom>
        </p:spPr>
        <p:txBody>
          <a:bodyPr/>
          <a:lstStyle/>
          <a:p>
            <a:fld id="{BBD74847-7BE4-4E4D-8159-51DF7B93C616}" type="slidenum">
              <a:rPr lang="en-US" smtClean="0"/>
              <a:t>‹nº›</a:t>
            </a:fld>
            <a:endParaRPr lang="en-US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72068E05-BA91-41C0-82CA-8F2AD35C67E8}"/>
              </a:ext>
            </a:extLst>
          </p:cNvPr>
          <p:cNvCxnSpPr/>
          <p:nvPr userDrawn="1"/>
        </p:nvCxnSpPr>
        <p:spPr>
          <a:xfrm>
            <a:off x="175260" y="6316935"/>
            <a:ext cx="883158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" name="Rectangle 12">
            <a:extLst>
              <a:ext uri="{FF2B5EF4-FFF2-40B4-BE49-F238E27FC236}">
                <a16:creationId xmlns:a16="http://schemas.microsoft.com/office/drawing/2014/main" id="{B2971BF8-D77B-4814-931D-48F5EB38C3C1}"/>
              </a:ext>
            </a:extLst>
          </p:cNvPr>
          <p:cNvSpPr>
            <a:spLocks noChangeAspect="1"/>
          </p:cNvSpPr>
          <p:nvPr userDrawn="1"/>
        </p:nvSpPr>
        <p:spPr>
          <a:xfrm>
            <a:off x="142200" y="249101"/>
            <a:ext cx="8831579" cy="840455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37D59584-71E8-443A-AF13-6C99AD6082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5260" y="292975"/>
            <a:ext cx="8746864" cy="752706"/>
          </a:xfrm>
        </p:spPr>
        <p:txBody>
          <a:bodyPr anchor="t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9977953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8DE18750-3B08-429F-A276-D977DF7F7295}"/>
              </a:ext>
            </a:extLst>
          </p:cNvPr>
          <p:cNvSpPr>
            <a:spLocks noChangeAspect="1"/>
          </p:cNvSpPr>
          <p:nvPr userDrawn="1"/>
        </p:nvSpPr>
        <p:spPr>
          <a:xfrm>
            <a:off x="142200" y="249101"/>
            <a:ext cx="8831579" cy="840455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09B12976-4243-42C3-AD82-8647817437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5260" y="292975"/>
            <a:ext cx="8746864" cy="752706"/>
          </a:xfrm>
        </p:spPr>
        <p:txBody>
          <a:bodyPr anchor="t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AB5BF95A-3885-4491-876B-4C99D444A8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236372" y="6280641"/>
            <a:ext cx="770468" cy="365125"/>
          </a:xfrm>
          <a:prstGeom prst="rect">
            <a:avLst/>
          </a:prstGeom>
        </p:spPr>
        <p:txBody>
          <a:bodyPr/>
          <a:lstStyle/>
          <a:p>
            <a:fld id="{BBD74847-7BE4-4E4D-8159-51DF7B93C616}" type="slidenum">
              <a:rPr lang="en-US" smtClean="0"/>
              <a:t>‹nº›</a:t>
            </a:fld>
            <a:endParaRPr lang="en-US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A625C0E0-87AD-4A9A-8CC2-D51E549C54AC}"/>
              </a:ext>
            </a:extLst>
          </p:cNvPr>
          <p:cNvCxnSpPr/>
          <p:nvPr userDrawn="1"/>
        </p:nvCxnSpPr>
        <p:spPr>
          <a:xfrm>
            <a:off x="175260" y="6316935"/>
            <a:ext cx="883158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957F6DEB-B3FE-4632-A871-23BAA7FEAD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8409" y="6266485"/>
            <a:ext cx="4870585" cy="3651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© 2020 FLLTutorials, Last edit 05/25/2020</a:t>
            </a:r>
          </a:p>
        </p:txBody>
      </p:sp>
    </p:spTree>
    <p:extLst>
      <p:ext uri="{BB962C8B-B14F-4D97-AF65-F5344CB8AC3E}">
        <p14:creationId xmlns:p14="http://schemas.microsoft.com/office/powerpoint/2010/main" val="29615181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52646" y="5141973"/>
            <a:ext cx="8238707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352" y="5262296"/>
            <a:ext cx="353662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6399" y="601200"/>
            <a:ext cx="824040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305617" y="5262295"/>
            <a:ext cx="426532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559327" y="5956136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81192" y="5951810"/>
            <a:ext cx="4870585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dirty="0"/>
              <a:t>© 2020 FLLTutorials, Last edit 05/25/2020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00476" y="5956136"/>
            <a:ext cx="770468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BD74847-7BE4-4E4D-8159-51DF7B93C61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99116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4693389"/>
            <a:ext cx="7989752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8093" y="599725"/>
            <a:ext cx="8238706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6"/>
            <a:ext cx="7989752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559327" y="5956136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81192" y="5951810"/>
            <a:ext cx="4870585" cy="3651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© 2020 FLLTutorials, Last edit 05/25/2020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00476" y="5956136"/>
            <a:ext cx="770468" cy="365125"/>
          </a:xfrm>
          <a:prstGeom prst="rect">
            <a:avLst/>
          </a:prstGeom>
        </p:spPr>
        <p:txBody>
          <a:bodyPr/>
          <a:lstStyle/>
          <a:p>
            <a:fld id="{BBD74847-7BE4-4E4D-8159-51DF7B93C61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96942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3289" y="270616"/>
            <a:ext cx="8834991" cy="69757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3289" y="1059264"/>
            <a:ext cx="8834991" cy="482382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Rectangle 8"/>
          <p:cNvSpPr/>
          <p:nvPr/>
        </p:nvSpPr>
        <p:spPr>
          <a:xfrm>
            <a:off x="143290" y="111873"/>
            <a:ext cx="2926080" cy="108000"/>
          </a:xfrm>
          <a:prstGeom prst="rect">
            <a:avLst/>
          </a:prstGeom>
          <a:solidFill>
            <a:srgbClr val="65D7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6052201" y="111873"/>
            <a:ext cx="2926080" cy="108000"/>
          </a:xfrm>
          <a:prstGeom prst="rect">
            <a:avLst/>
          </a:prstGeom>
          <a:solidFill>
            <a:srgbClr val="FFD5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3097745" y="111873"/>
            <a:ext cx="2926080" cy="108000"/>
          </a:xfrm>
          <a:prstGeom prst="rect">
            <a:avLst/>
          </a:prstGeom>
          <a:solidFill>
            <a:srgbClr val="961BDB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9010EC07-0A4A-4C6A-950D-55707B6C7FA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8409" y="6266485"/>
            <a:ext cx="4870585" cy="365125"/>
          </a:xfrm>
          <a:prstGeom prst="rect">
            <a:avLst/>
          </a:prstGeom>
        </p:spPr>
        <p:txBody>
          <a:bodyPr/>
          <a:lstStyle>
            <a:lvl1pPr>
              <a:defRPr sz="1400"/>
            </a:lvl1pPr>
          </a:lstStyle>
          <a:p>
            <a:r>
              <a:rPr lang="en-US" dirty="0"/>
              <a:t>© 2020 FLLTutorials, Last edit 05/25/2020</a:t>
            </a:r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4C4CC031-9FAD-457B-A616-9F45DA2DE9A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236372" y="6280641"/>
            <a:ext cx="770468" cy="365125"/>
          </a:xfrm>
          <a:prstGeom prst="rect">
            <a:avLst/>
          </a:prstGeom>
        </p:spPr>
        <p:txBody>
          <a:bodyPr/>
          <a:lstStyle>
            <a:lvl1pPr>
              <a:defRPr sz="1400"/>
            </a:lvl1pPr>
          </a:lstStyle>
          <a:p>
            <a:fld id="{BBD74847-7BE4-4E4D-8159-51DF7B93C616}" type="slidenum">
              <a:rPr lang="en-US" smtClean="0"/>
              <a:pPr/>
              <a:t>‹nº›</a:t>
            </a:fld>
            <a:endParaRPr lang="en-US"/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6AF90A68-628C-4E8F-BCF5-404070DD47EC}"/>
              </a:ext>
            </a:extLst>
          </p:cNvPr>
          <p:cNvCxnSpPr/>
          <p:nvPr userDrawn="1"/>
        </p:nvCxnSpPr>
        <p:spPr>
          <a:xfrm>
            <a:off x="175260" y="6316935"/>
            <a:ext cx="883158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449115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2" r:id="rId1"/>
    <p:sldLayoutId id="2147483763" r:id="rId2"/>
    <p:sldLayoutId id="2147483764" r:id="rId3"/>
    <p:sldLayoutId id="2147483765" r:id="rId4"/>
    <p:sldLayoutId id="2147483766" r:id="rId5"/>
    <p:sldLayoutId id="2147483767" r:id="rId6"/>
    <p:sldLayoutId id="2147483768" r:id="rId7"/>
    <p:sldLayoutId id="2147483769" r:id="rId8"/>
    <p:sldLayoutId id="2147483770" r:id="rId9"/>
    <p:sldLayoutId id="2147483771" r:id="rId10"/>
    <p:sldLayoutId id="2147483772" r:id="rId11"/>
  </p:sldLayoutIdLst>
  <p:hf hdr="0" dt="0"/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charset="2"/>
        <a:buChar char="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charset="2"/>
        <a:buChar char="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charset="2"/>
        <a:buChar char="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charset="2"/>
        <a:buChar char="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charset="2"/>
        <a:buChar char="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charset="2"/>
        <a:buChar char="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charset="2"/>
        <a:buChar char="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charset="2"/>
        <a:buChar char="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tmp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creativecommons.org/licenses/by-nc-sa/4.0/" TargetMode="External"/><Relationship Id="rId2" Type="http://schemas.openxmlformats.org/officeDocument/2006/relationships/hyperlink" Target="http://www.primelessons.org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6BC3E9-07DB-4552-A942-72E53C7F1D7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Indo reto com o giroscópio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11BF9D1-6614-46BD-A5B9-F242E4ED391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por SANJAY e ARVIND SESHAN</a:t>
            </a:r>
          </a:p>
        </p:txBody>
      </p:sp>
    </p:spTree>
    <p:extLst>
      <p:ext uri="{BB962C8B-B14F-4D97-AF65-F5344CB8AC3E}">
        <p14:creationId xmlns:p14="http://schemas.microsoft.com/office/powerpoint/2010/main" val="40918144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Objetivos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5088" y="1140007"/>
            <a:ext cx="8831580" cy="2409220"/>
          </a:xfrm>
        </p:spPr>
        <p:txBody>
          <a:bodyPr/>
          <a:lstStyle/>
          <a:p>
            <a:r>
              <a:rPr lang="pt-BR" dirty="0"/>
              <a:t>Aprender a aplicar controle proporcional para que o seu robô siga reto.</a:t>
            </a:r>
          </a:p>
          <a:p>
            <a:r>
              <a:rPr lang="pt-BR" dirty="0"/>
              <a:t>Aprender a aplicar controle proporcional no Sensor Giroscópio para que o robô se mova em um ângulo específico.</a:t>
            </a:r>
          </a:p>
          <a:p>
            <a:endParaRPr lang="pt-BR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© 2020 FLLTutorials, Last edit 05/25/2020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D64AAE4-28AB-4B08-8A92-91AD24C926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74847-7BE4-4E4D-8159-51DF7B93C616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50853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5260" y="1275353"/>
            <a:ext cx="8423419" cy="4307294"/>
          </a:xfrm>
        </p:spPr>
        <p:txBody>
          <a:bodyPr>
            <a:normAutofit/>
          </a:bodyPr>
          <a:lstStyle/>
          <a:p>
            <a:r>
              <a:rPr lang="pt-BR" dirty="0"/>
              <a:t>Você deve ter feito a lição “Seguidor de linha proporcional” antes de completar essa lição.</a:t>
            </a:r>
          </a:p>
          <a:p>
            <a:r>
              <a:rPr lang="pt-BR" dirty="0"/>
              <a:t>Você também deve ter completado a lição  “Virando com o giroscópio”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© 2020 FLLTutorials, Last edit 05/25/2020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Dicas para o sucesso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623AB99-7AC6-41E9-9E83-525D3BB07E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74847-7BE4-4E4D-8159-51DF7B93C616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0536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FCABCAE8-E5F2-C349-9303-A74EF51500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5757" y="1406931"/>
            <a:ext cx="4374475" cy="4307294"/>
          </a:xfrm>
        </p:spPr>
        <p:txBody>
          <a:bodyPr/>
          <a:lstStyle/>
          <a:p>
            <a:r>
              <a:rPr lang="pt-BR" dirty="0"/>
              <a:t>Imagine que você deseja andar por 200cm reto.</a:t>
            </a:r>
          </a:p>
          <a:p>
            <a:r>
              <a:rPr lang="pt-BR" dirty="0"/>
              <a:t>Conforme você anda seu robô é atingido por algo.</a:t>
            </a:r>
          </a:p>
          <a:p>
            <a:r>
              <a:rPr lang="pt-BR" dirty="0"/>
              <a:t>Um programa para ir reto com o giroscópio ajuda o robô a corrigir seu movimento e voltar a se mover reto, com o desvio lateral de quanto foi empurrado. (ver figura)</a:t>
            </a:r>
          </a:p>
          <a:p>
            <a:pPr marL="0" indent="0">
              <a:buNone/>
            </a:pPr>
            <a:endParaRPr lang="pt-BR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8B96F4E-CA91-5545-960E-25252EB6E0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© 2020 FLLTutorials, Last edit 05/25/2020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B9B21D82-A388-6E48-8B08-58D9349EFE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O que é o movimento reto com  giroscópio?</a:t>
            </a: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BDD53BD4-D7F0-6149-9DFD-A905821922E0}"/>
              </a:ext>
            </a:extLst>
          </p:cNvPr>
          <p:cNvGrpSpPr/>
          <p:nvPr/>
        </p:nvGrpSpPr>
        <p:grpSpPr>
          <a:xfrm rot="20926503">
            <a:off x="5675532" y="2425868"/>
            <a:ext cx="914400" cy="578070"/>
            <a:chOff x="5286703" y="3348858"/>
            <a:chExt cx="914400" cy="578070"/>
          </a:xfrm>
        </p:grpSpPr>
        <p:sp>
          <p:nvSpPr>
            <p:cNvPr id="5" name="Rounded Rectangle 4">
              <a:extLst>
                <a:ext uri="{FF2B5EF4-FFF2-40B4-BE49-F238E27FC236}">
                  <a16:creationId xmlns:a16="http://schemas.microsoft.com/office/drawing/2014/main" id="{AF854238-F8EE-9544-B373-CA415F7F2D65}"/>
                </a:ext>
              </a:extLst>
            </p:cNvPr>
            <p:cNvSpPr/>
            <p:nvPr/>
          </p:nvSpPr>
          <p:spPr>
            <a:xfrm>
              <a:off x="5286703" y="3429000"/>
              <a:ext cx="914400" cy="417786"/>
            </a:xfrm>
            <a:prstGeom prst="roundRect">
              <a:avLst/>
            </a:prstGeom>
            <a:solidFill>
              <a:srgbClr val="0070C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" name="Oval 5">
              <a:extLst>
                <a:ext uri="{FF2B5EF4-FFF2-40B4-BE49-F238E27FC236}">
                  <a16:creationId xmlns:a16="http://schemas.microsoft.com/office/drawing/2014/main" id="{45045CFA-7C08-9A40-901A-10ACA1B45ECE}"/>
                </a:ext>
              </a:extLst>
            </p:cNvPr>
            <p:cNvSpPr/>
            <p:nvPr/>
          </p:nvSpPr>
          <p:spPr>
            <a:xfrm>
              <a:off x="5449614" y="3846786"/>
              <a:ext cx="199696" cy="73573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1E54C14C-D68F-874A-A36E-DCE331763FE9}"/>
                </a:ext>
              </a:extLst>
            </p:cNvPr>
            <p:cNvSpPr/>
            <p:nvPr/>
          </p:nvSpPr>
          <p:spPr>
            <a:xfrm>
              <a:off x="5449614" y="3348858"/>
              <a:ext cx="199696" cy="73573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" name="Oval 7">
              <a:extLst>
                <a:ext uri="{FF2B5EF4-FFF2-40B4-BE49-F238E27FC236}">
                  <a16:creationId xmlns:a16="http://schemas.microsoft.com/office/drawing/2014/main" id="{5916B457-5D62-5F41-BD8F-5D3D9AB64D73}"/>
                </a:ext>
              </a:extLst>
            </p:cNvPr>
            <p:cNvSpPr/>
            <p:nvPr/>
          </p:nvSpPr>
          <p:spPr>
            <a:xfrm>
              <a:off x="5872654" y="3361995"/>
              <a:ext cx="199696" cy="73573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96D80AE8-C52A-7B49-9859-3B731F4893FB}"/>
                </a:ext>
              </a:extLst>
            </p:cNvPr>
            <p:cNvSpPr/>
            <p:nvPr/>
          </p:nvSpPr>
          <p:spPr>
            <a:xfrm>
              <a:off x="5872654" y="3853355"/>
              <a:ext cx="199696" cy="73573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D0297462-1F1E-FE47-82A5-78F2D953676B}"/>
              </a:ext>
            </a:extLst>
          </p:cNvPr>
          <p:cNvCxnSpPr>
            <a:cxnSpLocks/>
          </p:cNvCxnSpPr>
          <p:nvPr/>
        </p:nvCxnSpPr>
        <p:spPr>
          <a:xfrm flipV="1">
            <a:off x="6621850" y="2560850"/>
            <a:ext cx="2035723" cy="38474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Snip Same Side Corner Rectangle 15">
            <a:extLst>
              <a:ext uri="{FF2B5EF4-FFF2-40B4-BE49-F238E27FC236}">
                <a16:creationId xmlns:a16="http://schemas.microsoft.com/office/drawing/2014/main" id="{403BEA3C-D4F0-A744-AC22-6DD8F6D6F752}"/>
              </a:ext>
            </a:extLst>
          </p:cNvPr>
          <p:cNvSpPr/>
          <p:nvPr/>
        </p:nvSpPr>
        <p:spPr>
          <a:xfrm>
            <a:off x="6319513" y="2983515"/>
            <a:ext cx="350743" cy="356314"/>
          </a:xfrm>
          <a:prstGeom prst="snip2SameRect">
            <a:avLst/>
          </a:prstGeom>
          <a:solidFill>
            <a:srgbClr val="00B05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2EC4B89C-C337-C849-B698-5FB6037534E8}"/>
              </a:ext>
            </a:extLst>
          </p:cNvPr>
          <p:cNvCxnSpPr>
            <a:cxnSpLocks/>
          </p:cNvCxnSpPr>
          <p:nvPr/>
        </p:nvCxnSpPr>
        <p:spPr>
          <a:xfrm>
            <a:off x="4818432" y="2898492"/>
            <a:ext cx="760746" cy="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70505F2F-EC96-498D-8126-EA6FBD3BFD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74847-7BE4-4E4D-8159-51DF7B93C616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01507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© 2020 FLLTutorials, Last edit 05/25/2020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Como funciona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40125722"/>
              </p:ext>
            </p:extLst>
          </p:nvPr>
        </p:nvGraphicFramePr>
        <p:xfrm>
          <a:off x="562838" y="3219945"/>
          <a:ext cx="7870372" cy="30226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215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3872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4721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6285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b="1" dirty="0"/>
                        <a:t>Application</a:t>
                      </a:r>
                    </a:p>
                  </a:txBody>
                  <a:tcPr>
                    <a:solidFill>
                      <a:srgbClr val="F5C20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Objetivo</a:t>
                      </a:r>
                    </a:p>
                  </a:txBody>
                  <a:tcPr>
                    <a:solidFill>
                      <a:srgbClr val="F5C20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Erro</a:t>
                      </a:r>
                    </a:p>
                  </a:txBody>
                  <a:tcPr>
                    <a:solidFill>
                      <a:srgbClr val="F5C20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Correção</a:t>
                      </a:r>
                    </a:p>
                  </a:txBody>
                  <a:tcPr>
                    <a:solidFill>
                      <a:srgbClr val="F5C20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/>
                        <a:t>Giroscópio reto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aseline="0" dirty="0"/>
                        <a:t>Faz o robô andar a um </a:t>
                      </a:r>
                      <a:r>
                        <a:rPr lang="pt-BR" baseline="0" noProof="0" dirty="0"/>
                        <a:t>ângulo constante.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O</a:t>
                      </a:r>
                      <a:r>
                        <a:rPr lang="pt-BR" noProof="0" dirty="0"/>
                        <a:t> quão longe você esta desse ângulo.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baseline="0" noProof="0" dirty="0"/>
                        <a:t>Vire de forma mais agressiva conforme você se afasta do ângulo alvo.</a:t>
                      </a:r>
                      <a:endParaRPr lang="pt-BR" noProof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Seguidor de linha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aseline="0" dirty="0">
                          <a:solidFill>
                            <a:schemeClr val="tx1"/>
                          </a:solidFill>
                        </a:rPr>
                        <a:t>Permanece na borda da linha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baseline="0" noProof="0" dirty="0">
                          <a:solidFill>
                            <a:schemeClr val="tx1"/>
                          </a:solidFill>
                        </a:rPr>
                        <a:t>O quão longe sua leitura esta daquela encontrada na borda da linha (Leitura real – Leitura Alvo)</a:t>
                      </a:r>
                      <a:endParaRPr lang="pt-BR" noProof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baseline="0" noProof="0" dirty="0"/>
                        <a:t>Vire de forma mais agressiva conforme a distância da linha.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3" name="Rectangle 2">
            <a:extLst>
              <a:ext uri="{FF2B5EF4-FFF2-40B4-BE49-F238E27FC236}">
                <a16:creationId xmlns:a16="http://schemas.microsoft.com/office/drawing/2014/main" id="{5E28FB1A-7BC3-4643-A85C-C9D3447168A2}"/>
              </a:ext>
            </a:extLst>
          </p:cNvPr>
          <p:cNvSpPr/>
          <p:nvPr/>
        </p:nvSpPr>
        <p:spPr>
          <a:xfrm>
            <a:off x="175260" y="1398805"/>
            <a:ext cx="7949377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2000" dirty="0"/>
              <a:t>O seguidor de linha proporcional e o mover reto com giroscópio tem características em comum no código.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2000" dirty="0"/>
              <a:t>Para escrever o código você deve primeiro pensar no erro e no que a correção deve ser.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BE6153E-11FB-4C0C-9D79-485D149963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74847-7BE4-4E4D-8159-51DF7B93C616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33918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9DA8CFB4-26F6-7342-80AF-B7FEA3A384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dirty="0"/>
              <a:t>Defina os motores de movimento</a:t>
            </a:r>
          </a:p>
          <a:p>
            <a:r>
              <a:rPr lang="pt-BR" dirty="0"/>
              <a:t>Reset o valor da guinada para 0</a:t>
            </a:r>
          </a:p>
          <a:p>
            <a:r>
              <a:rPr lang="pt-BR" dirty="0"/>
              <a:t>Em um loop, calcule o erro e aplique a correção</a:t>
            </a:r>
          </a:p>
          <a:p>
            <a:pPr lvl="1"/>
            <a:r>
              <a:rPr lang="pt-BR" dirty="0"/>
              <a:t>Parte 1: Calcular o erro ( O quão longe se esta do ângulo alvo)</a:t>
            </a:r>
          </a:p>
          <a:p>
            <a:pPr lvl="2"/>
            <a:r>
              <a:rPr lang="pt-BR" dirty="0"/>
              <a:t>Para ir reto </a:t>
            </a:r>
            <a:r>
              <a:rPr lang="pt-BR" dirty="0">
                <a:sym typeface="Wingdings" pitchFamily="2" charset="2"/>
              </a:rPr>
              <a:t> ângulo de guinada alvo = 0 (Nota: Assume-se que o Hub esteja na horizontal devemos olhar a guinada para o desvio, sua montagem pode ser diferente)</a:t>
            </a:r>
          </a:p>
          <a:p>
            <a:pPr lvl="2"/>
            <a:r>
              <a:rPr lang="pt-BR" dirty="0"/>
              <a:t>A distância para o ângulo alvo é a leitura de guinada</a:t>
            </a:r>
          </a:p>
          <a:p>
            <a:pPr lvl="1"/>
            <a:r>
              <a:rPr lang="pt-BR" dirty="0"/>
              <a:t>Parte 2:  Calcular uma correção proporcional ao erro</a:t>
            </a:r>
          </a:p>
          <a:p>
            <a:pPr lvl="2"/>
            <a:r>
              <a:rPr lang="pt-BR" dirty="0"/>
              <a:t>Multiplique o Erro da Parte 1 por uma constante (você deve experimentar e descobrir o valor para o seu robô)</a:t>
            </a:r>
          </a:p>
          <a:p>
            <a:pPr lvl="1"/>
            <a:r>
              <a:rPr lang="pt-BR" dirty="0"/>
              <a:t>Coloque o valor que descobriu na Parte 2 em um Bloco Mover onde cada motor será ajustado proporcionalmente.</a:t>
            </a:r>
          </a:p>
          <a:p>
            <a:r>
              <a:rPr lang="pt-BR" dirty="0"/>
              <a:t>Saia do loop conforme a necessidade modificando o bloco loop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EFB4AD6-FFB2-4E45-A960-DDF01ADFFE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© 2020 FLLTutorials, Last edit 05/25/2020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0E51DB9D-FDB1-B241-800C-C8B0163F17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Pseudocódigo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D20E99D-5C54-47F4-9D89-0027BFDA85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74847-7BE4-4E4D-8159-51DF7B93C616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10135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A screenshot of a cell phone&#10;&#10;Description automatically generated">
            <a:extLst>
              <a:ext uri="{FF2B5EF4-FFF2-40B4-BE49-F238E27FC236}">
                <a16:creationId xmlns:a16="http://schemas.microsoft.com/office/drawing/2014/main" id="{BC935A82-A0CC-4BCE-8B48-9B3A5DFD237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1932" y="1657255"/>
            <a:ext cx="4372794" cy="2958066"/>
          </a:xfrm>
          <a:prstGeom prst="rect">
            <a:avLst/>
          </a:prstGeom>
        </p:spPr>
      </p:pic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© 2020 FLLTutorials, Last edit 05/25/2020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Solução: Indo reto com o giroscópio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8C077B0-73FD-0C4D-9FDE-F9EC3B284D00}"/>
              </a:ext>
            </a:extLst>
          </p:cNvPr>
          <p:cNvSpPr txBox="1"/>
          <p:nvPr/>
        </p:nvSpPr>
        <p:spPr>
          <a:xfrm>
            <a:off x="2258083" y="2528741"/>
            <a:ext cx="41936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Reset o Angulo de guinada para definir </a:t>
            </a:r>
            <a:r>
              <a:rPr lang="pt-BR" dirty="0"/>
              <a:t>a direção em que o robô esta tentando ficar</a:t>
            </a:r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8B9EB2F-E278-7C4C-81FE-FEE416EB5B25}"/>
              </a:ext>
            </a:extLst>
          </p:cNvPr>
          <p:cNvSpPr txBox="1"/>
          <p:nvPr/>
        </p:nvSpPr>
        <p:spPr>
          <a:xfrm>
            <a:off x="5093908" y="3916479"/>
            <a:ext cx="248722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Comece a se mover e ajuste a direção baseado em quão longe o robô esta do alvo.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810382F-61A2-F248-9595-378D860176C8}"/>
              </a:ext>
            </a:extLst>
          </p:cNvPr>
          <p:cNvSpPr txBox="1"/>
          <p:nvPr/>
        </p:nvSpPr>
        <p:spPr>
          <a:xfrm>
            <a:off x="523876" y="4604101"/>
            <a:ext cx="392233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Mantenha tudo em loop para que o robô continue atualizando a correção.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66F0C8F1-9FAC-4BBC-8309-86B409180E98}"/>
              </a:ext>
            </a:extLst>
          </p:cNvPr>
          <p:cNvSpPr txBox="1"/>
          <p:nvPr/>
        </p:nvSpPr>
        <p:spPr>
          <a:xfrm>
            <a:off x="3598481" y="3542936"/>
            <a:ext cx="464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Calcule o </a:t>
            </a:r>
            <a:r>
              <a:rPr lang="en-US" dirty="0" err="1"/>
              <a:t>erro</a:t>
            </a:r>
            <a:r>
              <a:rPr lang="en-US" dirty="0"/>
              <a:t> e a correção</a:t>
            </a:r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E18357A1-0466-43C3-9116-34B94B05F7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74847-7BE4-4E4D-8159-51DF7B93C616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94066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7410" y="1432718"/>
            <a:ext cx="8702564" cy="3992563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pt-BR" dirty="0">
                <a:solidFill>
                  <a:srgbClr val="FF0000"/>
                </a:solidFill>
              </a:rPr>
              <a:t>Compare o seguidor de linha proporcional com o mover reto proporcional. Quais semelhanças e diferenças você vê? </a:t>
            </a:r>
            <a:r>
              <a:rPr lang="pt-BR" dirty="0">
                <a:solidFill>
                  <a:schemeClr val="tx1"/>
                </a:solidFill>
              </a:rPr>
              <a:t>Resposta: O Código é praticamente o mesmo,  uma diferença é como o erro é calculado, neste caso usando o sensor giroscópio. A correção é idêntica.</a:t>
            </a:r>
            <a:endParaRPr lang="pt-BR" dirty="0">
              <a:solidFill>
                <a:srgbClr val="FF0000"/>
              </a:solidFill>
            </a:endParaRPr>
          </a:p>
          <a:p>
            <a:pPr marL="457200" indent="-457200">
              <a:buFont typeface="+mj-lt"/>
              <a:buAutoNum type="arabicPeriod"/>
            </a:pPr>
            <a:r>
              <a:rPr lang="pt-BR" dirty="0">
                <a:solidFill>
                  <a:srgbClr val="FF0000"/>
                </a:solidFill>
              </a:rPr>
              <a:t>E se você quisesse andar a um ângulo diferente (não só reto)? Como o código seria diferente?</a:t>
            </a:r>
            <a:br>
              <a:rPr lang="pt-BR" dirty="0">
                <a:solidFill>
                  <a:srgbClr val="FF0000"/>
                </a:solidFill>
              </a:rPr>
            </a:br>
            <a:r>
              <a:rPr lang="pt-BR" dirty="0">
                <a:solidFill>
                  <a:schemeClr val="tx1"/>
                </a:solidFill>
              </a:rPr>
              <a:t>Resposta:</a:t>
            </a:r>
            <a:r>
              <a:rPr lang="pt-BR" dirty="0"/>
              <a:t> Na parte 1 do código, não há bloco de subtração porque estaríamos subtraindo “0” já que nosso objetivo ir reto.  Você poderia subtrair o seu ângulo atual do seu ângulo alvo se quisesse se mover a um ângulo especifico.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© 2020 FLLTutorials, Last edit 05/25/2020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Guia de discussão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586150B-43E2-9E49-B844-E36B3B641029}"/>
              </a:ext>
            </a:extLst>
          </p:cNvPr>
          <p:cNvSpPr txBox="1"/>
          <p:nvPr/>
        </p:nvSpPr>
        <p:spPr>
          <a:xfrm>
            <a:off x="3028950" y="4189211"/>
            <a:ext cx="207053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Angulo alvo = 5 graus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40240104-AD9D-4870-B696-D91A95CEEA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74847-7BE4-4E4D-8159-51DF7B93C616}" type="slidenum">
              <a:rPr lang="en-US" smtClean="0"/>
              <a:t>8</a:t>
            </a:fld>
            <a:endParaRPr lang="en-US" dirty="0"/>
          </a:p>
        </p:txBody>
      </p:sp>
      <p:pic>
        <p:nvPicPr>
          <p:cNvPr id="11" name="Picture 10" descr="A close up of a device&#10;&#10;Description automatically generated">
            <a:extLst>
              <a:ext uri="{FF2B5EF4-FFF2-40B4-BE49-F238E27FC236}">
                <a16:creationId xmlns:a16="http://schemas.microsoft.com/office/drawing/2014/main" id="{46BBFCBB-5F27-446A-9F8B-BA74C80AA9C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57387" y="4466210"/>
            <a:ext cx="4371975" cy="1409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79442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CRéditos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17983"/>
            <a:ext cx="8245474" cy="1145345"/>
          </a:xfrm>
        </p:spPr>
        <p:txBody>
          <a:bodyPr>
            <a:normAutofit lnSpcReduction="10000"/>
          </a:bodyPr>
          <a:lstStyle/>
          <a:p>
            <a:r>
              <a:rPr lang="pt-BR" sz="1600" dirty="0"/>
              <a:t>Essa lição foi criada por </a:t>
            </a:r>
            <a:r>
              <a:rPr lang="pt-BR" sz="1600" dirty="0" err="1"/>
              <a:t>Sanjay</a:t>
            </a:r>
            <a:r>
              <a:rPr lang="pt-BR" sz="1600" dirty="0"/>
              <a:t> </a:t>
            </a:r>
            <a:r>
              <a:rPr lang="pt-BR" sz="1600" dirty="0" err="1"/>
              <a:t>Seshan</a:t>
            </a:r>
            <a:r>
              <a:rPr lang="pt-BR" sz="1600" dirty="0"/>
              <a:t> e </a:t>
            </a:r>
            <a:r>
              <a:rPr lang="pt-BR" sz="1600" dirty="0" err="1"/>
              <a:t>Arvind</a:t>
            </a:r>
            <a:r>
              <a:rPr lang="pt-BR" sz="1600" dirty="0"/>
              <a:t> </a:t>
            </a:r>
            <a:r>
              <a:rPr lang="pt-BR" sz="1600" dirty="0" err="1"/>
              <a:t>Seshan</a:t>
            </a:r>
            <a:r>
              <a:rPr lang="pt-BR" sz="1600" dirty="0"/>
              <a:t> para SPIKE Prime </a:t>
            </a:r>
            <a:r>
              <a:rPr lang="pt-BR" sz="1600" dirty="0" err="1"/>
              <a:t>Lessons</a:t>
            </a:r>
            <a:endParaRPr lang="pt-BR" sz="1600" dirty="0"/>
          </a:p>
          <a:p>
            <a:r>
              <a:rPr lang="pt-BR" sz="1600" dirty="0"/>
              <a:t>Mais lições em </a:t>
            </a:r>
            <a:r>
              <a:rPr lang="pt-BR" sz="1600" dirty="0">
                <a:hlinkClick r:id="rId2"/>
              </a:rPr>
              <a:t>www.primelessons.org</a:t>
            </a:r>
            <a:endParaRPr lang="pt-BR" sz="1600" dirty="0"/>
          </a:p>
          <a:p>
            <a:r>
              <a:rPr lang="pt-BR" sz="1600" dirty="0"/>
              <a:t>Traduzido para o português por Lucas Colonna</a:t>
            </a:r>
          </a:p>
          <a:p>
            <a:endParaRPr lang="en-US" sz="16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© 2020 FLLTutorials, Last edit 05/25/2020</a:t>
            </a: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575029" y="5862802"/>
            <a:ext cx="7734052" cy="369332"/>
          </a:xfrm>
          <a:prstGeom prst="rect">
            <a:avLst/>
          </a:prstGeom>
          <a:solidFill>
            <a:srgbClr val="F5F5F5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</a:rPr>
              <a:t>                         </a:t>
            </a:r>
            <a:br>
              <a:rPr kumimoji="0" lang="en-US" altLang="en-US" sz="105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/>
              </a:rPr>
              <a:t>This work is licensed under a 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3"/>
              </a:rPr>
              <a:t>Creative Commons Attribution-</a:t>
            </a:r>
            <a:r>
              <a:rPr kumimoji="0" lang="en-US" altLang="en-US" sz="1200" b="0" i="0" u="none" strike="noStrike" cap="none" normalizeH="0" baseline="0" dirty="0" err="1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3"/>
              </a:rPr>
              <a:t>NonCommercial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3"/>
              </a:rPr>
              <a:t>-</a:t>
            </a:r>
            <a:r>
              <a:rPr kumimoji="0" lang="en-US" altLang="en-US" sz="1200" b="0" i="0" u="none" strike="noStrike" cap="none" normalizeH="0" baseline="0" dirty="0" err="1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3"/>
              </a:rPr>
              <a:t>ShareAlike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3"/>
              </a:rPr>
              <a:t> 4.0 International License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/>
              </a:rPr>
              <a:t>.</a:t>
            </a:r>
            <a:r>
              <a:rPr kumimoji="0" lang="en-US" altLang="en-US" sz="105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US" altLang="en-US" sz="1200" b="0" i="0" u="none" strike="noStrike" cap="none" normalizeH="0" baseline="0" dirty="0">
              <a:ln>
                <a:noFill/>
              </a:ln>
              <a:solidFill>
                <a:srgbClr val="4374B7"/>
              </a:solidFill>
              <a:effectLst/>
              <a:latin typeface="Helvetica Neue"/>
            </a:endParaRPr>
          </a:p>
        </p:txBody>
      </p:sp>
      <p:pic>
        <p:nvPicPr>
          <p:cNvPr id="6" name="Picture 5" descr="Creative Commons License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2510" y="5253616"/>
            <a:ext cx="1479091" cy="52104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6739919-47A8-43E0-85A2-F648492C26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74847-7BE4-4E4D-8159-51DF7B93C616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2129947"/>
      </p:ext>
    </p:extLst>
  </p:cSld>
  <p:clrMapOvr>
    <a:masterClrMapping/>
  </p:clrMapOvr>
</p:sld>
</file>

<file path=ppt/theme/theme1.xml><?xml version="1.0" encoding="utf-8"?>
<a:theme xmlns:a="http://schemas.openxmlformats.org/drawingml/2006/main" name="Dividend">
  <a:themeElements>
    <a:clrScheme name="Spike Prime Lessons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FFD500"/>
      </a:accent1>
      <a:accent2>
        <a:srgbClr val="961BDB"/>
      </a:accent2>
      <a:accent3>
        <a:srgbClr val="FF0000"/>
      </a:accent3>
      <a:accent4>
        <a:srgbClr val="65D7FF"/>
      </a:accent4>
      <a:accent5>
        <a:srgbClr val="5B9BD5"/>
      </a:accent5>
      <a:accent6>
        <a:srgbClr val="70AD47"/>
      </a:accent6>
      <a:hlink>
        <a:srgbClr val="961BDB"/>
      </a:hlink>
      <a:folHlink>
        <a:srgbClr val="65D7FF"/>
      </a:folHlink>
    </a:clrScheme>
    <a:fontScheme name="Dividend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pike Prime Template.potx" id="{C1D969FE-89B1-4BE4-BDFA-C32471023150}" vid="{4149DA99-3325-4DAE-8A1C-4D0296C099A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1520</TotalTime>
  <Words>715</Words>
  <Application>Microsoft Office PowerPoint</Application>
  <PresentationFormat>Apresentação na tela (4:3)</PresentationFormat>
  <Paragraphs>68</Paragraphs>
  <Slides>9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9</vt:i4>
      </vt:variant>
    </vt:vector>
  </HeadingPairs>
  <TitlesOfParts>
    <vt:vector size="15" baseType="lpstr">
      <vt:lpstr>Arial</vt:lpstr>
      <vt:lpstr>Calibri</vt:lpstr>
      <vt:lpstr>Gill Sans MT</vt:lpstr>
      <vt:lpstr>Helvetica Neue</vt:lpstr>
      <vt:lpstr>Wingdings 2</vt:lpstr>
      <vt:lpstr>Dividend</vt:lpstr>
      <vt:lpstr>Indo reto com o giroscópio</vt:lpstr>
      <vt:lpstr>Objetivos</vt:lpstr>
      <vt:lpstr>Dicas para o sucesso</vt:lpstr>
      <vt:lpstr>O que é o movimento reto com  giroscópio?</vt:lpstr>
      <vt:lpstr>Como funciona</vt:lpstr>
      <vt:lpstr>Pseudocódigo</vt:lpstr>
      <vt:lpstr>Solução: Indo reto com o giroscópio</vt:lpstr>
      <vt:lpstr>Guia de discussão</vt:lpstr>
      <vt:lpstr>CRéditos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BEGINNER PROGRAMMING LESSON</dc:title>
  <dc:creator>Srinivasan Seshan</dc:creator>
  <cp:lastModifiedBy>Lucas Colonna</cp:lastModifiedBy>
  <cp:revision>152</cp:revision>
  <dcterms:created xsi:type="dcterms:W3CDTF">2016-07-04T02:35:12Z</dcterms:created>
  <dcterms:modified xsi:type="dcterms:W3CDTF">2020-06-15T20:21:58Z</dcterms:modified>
</cp:coreProperties>
</file>