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1" r:id="rId1"/>
  </p:sldMasterIdLst>
  <p:notesMasterIdLst>
    <p:notesMasterId r:id="rId10"/>
  </p:notesMasterIdLst>
  <p:handoutMasterIdLst>
    <p:handoutMasterId r:id="rId11"/>
  </p:handoutMasterIdLst>
  <p:sldIdLst>
    <p:sldId id="275" r:id="rId2"/>
    <p:sldId id="290" r:id="rId3"/>
    <p:sldId id="283" r:id="rId4"/>
    <p:sldId id="284" r:id="rId5"/>
    <p:sldId id="285" r:id="rId6"/>
    <p:sldId id="289" r:id="rId7"/>
    <p:sldId id="29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00"/>
    <a:srgbClr val="0EAE9F"/>
    <a:srgbClr val="13B09B"/>
    <a:srgbClr val="0290F8"/>
    <a:srgbClr val="FE59D0"/>
    <a:srgbClr val="F55455"/>
    <a:srgbClr val="FF9732"/>
    <a:srgbClr val="02B64E"/>
    <a:srgbClr val="1BCFE9"/>
    <a:srgbClr val="FFB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3"/>
  </p:normalViewPr>
  <p:slideViewPr>
    <p:cSldViewPr snapToGrid="0" snapToObjects="1">
      <p:cViewPr varScale="1">
        <p:scale>
          <a:sx n="86" d="100"/>
          <a:sy n="86" d="100"/>
        </p:scale>
        <p:origin x="135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40048-1E4D-CD41-AC49-0750EB72586B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592D1-055B-824F-99E1-F69F9F11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14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39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241" y="2203290"/>
            <a:ext cx="8787652" cy="24685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54" y="2300865"/>
            <a:ext cx="58158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712" y="3800535"/>
            <a:ext cx="5741894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By Sanjay and Arvind Seshan</a:t>
            </a:r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227F28FB-346D-45F5-A52C-A1B7DBC13191}"/>
              </a:ext>
            </a:extLst>
          </p:cNvPr>
          <p:cNvSpPr txBox="1">
            <a:spLocks/>
          </p:cNvSpPr>
          <p:nvPr userDrawn="1"/>
        </p:nvSpPr>
        <p:spPr>
          <a:xfrm>
            <a:off x="4808377" y="357846"/>
            <a:ext cx="4161516" cy="5094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3200" dirty="0"/>
              <a:t>SPIKE PRIME LESSONS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780A6E-BC42-443E-B6EE-CF18D754C3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32885"/>
          <a:stretch/>
        </p:blipFill>
        <p:spPr>
          <a:xfrm>
            <a:off x="179837" y="1052244"/>
            <a:ext cx="1668346" cy="11197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13C618-BE4E-4AD7-9CD9-0AB9F17BD5D4}"/>
              </a:ext>
            </a:extLst>
          </p:cNvPr>
          <p:cNvSpPr txBox="1"/>
          <p:nvPr userDrawn="1"/>
        </p:nvSpPr>
        <p:spPr>
          <a:xfrm>
            <a:off x="6058605" y="737053"/>
            <a:ext cx="291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/>
              <a:t>By the Creators of EV3Lessons</a:t>
            </a:r>
          </a:p>
          <a:p>
            <a:endParaRPr lang="en-US" sz="1600" dirty="0"/>
          </a:p>
        </p:txBody>
      </p:sp>
      <p:pic>
        <p:nvPicPr>
          <p:cNvPr id="12" name="Picture 11" descr="A picture containing sitting, game, remote, video&#10;&#10;Description automatically generated">
            <a:extLst>
              <a:ext uri="{FF2B5EF4-FFF2-40B4-BE49-F238E27FC236}">
                <a16:creationId xmlns:a16="http://schemas.microsoft.com/office/drawing/2014/main" id="{19D0660C-C674-40CA-9A39-C1E73533C9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24583" t="2888" r="29917" b="4667"/>
          <a:stretch/>
        </p:blipFill>
        <p:spPr>
          <a:xfrm>
            <a:off x="6058605" y="1349909"/>
            <a:ext cx="2672408" cy="407224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B69029F-0264-491E-B811-65F7DA3CBBB0}"/>
              </a:ext>
            </a:extLst>
          </p:cNvPr>
          <p:cNvGrpSpPr/>
          <p:nvPr userDrawn="1"/>
        </p:nvGrpSpPr>
        <p:grpSpPr>
          <a:xfrm>
            <a:off x="179837" y="5060305"/>
            <a:ext cx="4773538" cy="1188622"/>
            <a:chOff x="131592" y="5034964"/>
            <a:chExt cx="4773538" cy="1188622"/>
          </a:xfrm>
        </p:grpSpPr>
        <p:pic>
          <p:nvPicPr>
            <p:cNvPr id="13" name="Picture 12" descr="A picture containing drawing, window&#10;&#10;Description automatically generated">
              <a:extLst>
                <a:ext uri="{FF2B5EF4-FFF2-40B4-BE49-F238E27FC236}">
                  <a16:creationId xmlns:a16="http://schemas.microsoft.com/office/drawing/2014/main" id="{ABD06244-04F9-463D-A4DB-628C04BB85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326564" y="5034964"/>
              <a:ext cx="1188622" cy="1188622"/>
            </a:xfrm>
            <a:prstGeom prst="rect">
              <a:avLst/>
            </a:prstGeom>
          </p:spPr>
        </p:pic>
        <p:pic>
          <p:nvPicPr>
            <p:cNvPr id="14" name="Picture 13" descr="A picture containing building, drawing&#10;&#10;Description automatically generated">
              <a:extLst>
                <a:ext uri="{FF2B5EF4-FFF2-40B4-BE49-F238E27FC236}">
                  <a16:creationId xmlns:a16="http://schemas.microsoft.com/office/drawing/2014/main" id="{63D75727-DAE8-4F50-8B40-C2AB0C6A949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31592" y="5034964"/>
              <a:ext cx="1188622" cy="1188622"/>
            </a:xfrm>
            <a:prstGeom prst="rect">
              <a:avLst/>
            </a:prstGeom>
          </p:spPr>
        </p:pic>
        <p:pic>
          <p:nvPicPr>
            <p:cNvPr id="15" name="Picture 14" descr="A picture containing drawing, holding&#10;&#10;Description automatically generated">
              <a:extLst>
                <a:ext uri="{FF2B5EF4-FFF2-40B4-BE49-F238E27FC236}">
                  <a16:creationId xmlns:a16="http://schemas.microsoft.com/office/drawing/2014/main" id="{65AA8D01-3E12-417C-866C-09E77342F6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716508" y="5034964"/>
              <a:ext cx="1188622" cy="1188622"/>
            </a:xfrm>
            <a:prstGeom prst="rect">
              <a:avLst/>
            </a:prstGeom>
          </p:spPr>
        </p:pic>
        <p:pic>
          <p:nvPicPr>
            <p:cNvPr id="16" name="Picture 15" descr="A picture containing drawing, building, purple, window&#10;&#10;Description automatically generated">
              <a:extLst>
                <a:ext uri="{FF2B5EF4-FFF2-40B4-BE49-F238E27FC236}">
                  <a16:creationId xmlns:a16="http://schemas.microsoft.com/office/drawing/2014/main" id="{BA4509F5-9711-4A35-B736-E2BAFCB547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2521536" y="5034964"/>
              <a:ext cx="1188622" cy="11886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255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50826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6372" y="6317217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9C872A-C57F-4B1F-AFD0-FDF125C3C485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03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621E0-AEE7-4799-81EB-EB99ED60C8DF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40FAB25-E17C-4189-8846-137BC28A1EB3}"/>
              </a:ext>
            </a:extLst>
          </p:cNvPr>
          <p:cNvSpPr txBox="1">
            <a:spLocks/>
          </p:cNvSpPr>
          <p:nvPr userDrawn="1"/>
        </p:nvSpPr>
        <p:spPr>
          <a:xfrm>
            <a:off x="175260" y="292975"/>
            <a:ext cx="8746864" cy="7527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6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00" y="1174924"/>
            <a:ext cx="4185204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52" y="1177439"/>
            <a:ext cx="4226411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A4B09-24AC-454E-8A0C-D31EDE1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C4D01-901A-4258-A65D-27A4329F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3A7F9C-E99E-44C1-89A0-A6ED28ADCEF0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6C8F5-3CD8-41C6-A6C4-EF53AE7214CB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9BF07E-558D-420A-943A-465BCC22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87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E6853-34E8-4052-808F-422B5860D59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FA1566-CE68-450F-950A-CED46009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0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632993-FC7F-42E0-9D01-6C58965F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B8D68D-165F-4007-99ED-9807B7E8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68E05-BA91-41C0-82CA-8F2AD35C67E8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71BF8-D77B-4814-931D-48F5EB38C3C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7D59584-71E8-443A-AF13-6C99AD60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779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E18750-3B08-429F-A276-D977DF7F7295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B12976-4243-42C3-AD82-8647817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BF95A-3885-4491-876B-4C99D444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25C0E0-87AD-4A9A-8CC2-D51E549C54A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7F6DEB-B3FE-4632-A871-23BAA7FE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1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5/30/2020)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9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89" y="270616"/>
            <a:ext cx="8834991" cy="697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89" y="1059264"/>
            <a:ext cx="8834991" cy="482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/>
        </p:nvSpPr>
        <p:spPr>
          <a:xfrm>
            <a:off x="143290" y="111873"/>
            <a:ext cx="2926080" cy="108000"/>
          </a:xfrm>
          <a:prstGeom prst="rect">
            <a:avLst/>
          </a:prstGeom>
          <a:solidFill>
            <a:srgbClr val="65D7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52201" y="111873"/>
            <a:ext cx="2926080" cy="108000"/>
          </a:xfrm>
          <a:prstGeom prst="rect">
            <a:avLst/>
          </a:prstGeom>
          <a:solidFill>
            <a:srgbClr val="FFD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097745" y="111873"/>
            <a:ext cx="2926080" cy="108000"/>
          </a:xfrm>
          <a:prstGeom prst="rect">
            <a:avLst/>
          </a:prstGeom>
          <a:solidFill>
            <a:srgbClr val="961B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010EC07-0A4A-4C6A-950D-55707B6C7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C4CC031-9FAD-457B-A616-9F45DA2DE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BD74847-7BE4-4E4D-8159-51DF7B93C616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F90A68-628C-4E8F-BCF5-404070DD47E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tm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primelesson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C3E9-07DB-4552-A942-72E53C7F1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Sincronização</a:t>
            </a:r>
            <a:r>
              <a:rPr lang="en-US" dirty="0"/>
              <a:t> de </a:t>
            </a:r>
            <a:r>
              <a:rPr lang="en-US" dirty="0" err="1"/>
              <a:t>eventos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BF9D1-6614-46BD-A5B9-F242E4ED3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por SANJAY e ARVIND SESHAN</a:t>
            </a:r>
          </a:p>
        </p:txBody>
      </p:sp>
    </p:spTree>
    <p:extLst>
      <p:ext uri="{BB962C8B-B14F-4D97-AF65-F5344CB8AC3E}">
        <p14:creationId xmlns:p14="http://schemas.microsoft.com/office/powerpoint/2010/main" val="409181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Entender o que é o “problema de sincronia” quando você usa eventos.</a:t>
            </a:r>
          </a:p>
          <a:p>
            <a:r>
              <a:rPr lang="pt-BR" dirty="0"/>
              <a:t>Aprender técnicas para se assegurar que dois eventos acabem antes de seguir para a próxima parte do código. (</a:t>
            </a:r>
            <a:r>
              <a:rPr lang="pt-BR" dirty="0" err="1"/>
              <a:t>Variavéis</a:t>
            </a:r>
            <a:r>
              <a:rPr lang="pt-BR" dirty="0"/>
              <a:t> e Blocos Espere)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Objetivos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5263F-412B-42CF-AF6A-03B240790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48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screenshot of a cell phone&#10;&#10;Description automatically generated">
            <a:extLst>
              <a:ext uri="{FF2B5EF4-FFF2-40B4-BE49-F238E27FC236}">
                <a16:creationId xmlns:a16="http://schemas.microsoft.com/office/drawing/2014/main" id="{9D35D894-4E32-43DF-92E6-43BA8B6C7B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8373" y="3929668"/>
            <a:ext cx="2490736" cy="2317467"/>
          </a:xfrm>
          <a:prstGeom prst="rect">
            <a:avLst/>
          </a:prstGeom>
        </p:spPr>
      </p:pic>
      <p:pic>
        <p:nvPicPr>
          <p:cNvPr id="15" name="Picture 14" descr="A screenshot of a cell phone&#10;&#10;Description automatically generated">
            <a:extLst>
              <a:ext uri="{FF2B5EF4-FFF2-40B4-BE49-F238E27FC236}">
                <a16:creationId xmlns:a16="http://schemas.microsoft.com/office/drawing/2014/main" id="{6223CDEF-DEF7-4BC0-A127-614518E0E4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613" y="3839025"/>
            <a:ext cx="2883206" cy="232801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Eventos são ótimos para realizar tarefas simultâneas</a:t>
            </a:r>
          </a:p>
          <a:p>
            <a:pPr lvl="1"/>
            <a:r>
              <a:rPr lang="pt-BR" sz="1800" dirty="0"/>
              <a:t>Geralmente você deseja fazer algo depois de completar o evento.</a:t>
            </a:r>
          </a:p>
          <a:p>
            <a:pPr lvl="1"/>
            <a:r>
              <a:rPr lang="pt-BR" sz="1800" dirty="0"/>
              <a:t>É difícil dizer qual evento se completará primeiro (chamado “problema de sincronia”)</a:t>
            </a:r>
          </a:p>
          <a:p>
            <a:r>
              <a:rPr lang="pt-BR" sz="2000" dirty="0"/>
              <a:t>É necessário sincronizar os eventos para ter certeza que os blocos serão executados quando você deseja.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usando</a:t>
            </a:r>
            <a:r>
              <a:rPr lang="en-US" dirty="0"/>
              <a:t> </a:t>
            </a:r>
            <a:r>
              <a:rPr lang="en-US" dirty="0" err="1"/>
              <a:t>eventos</a:t>
            </a:r>
            <a:r>
              <a:rPr lang="en-US" dirty="0"/>
              <a:t> dentro de </a:t>
            </a:r>
            <a:r>
              <a:rPr lang="en-US" dirty="0" err="1"/>
              <a:t>programas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4079691" y="4918835"/>
            <a:ext cx="878305" cy="637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14925" y="3106104"/>
            <a:ext cx="48796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pt-BR" sz="1600" dirty="0"/>
              <a:t>Na imagem abaixo a curva de 100 graus será executada antes do motor D terminar ou depois?</a:t>
            </a:r>
          </a:p>
          <a:p>
            <a:pPr marL="0" lvl="1"/>
            <a:r>
              <a:rPr lang="pt-BR" sz="1600" dirty="0">
                <a:solidFill>
                  <a:srgbClr val="FF0000"/>
                </a:solidFill>
              </a:rPr>
              <a:t>                     Resposta: </a:t>
            </a:r>
            <a:r>
              <a:rPr lang="pt-BR" sz="1600" b="1" dirty="0">
                <a:solidFill>
                  <a:srgbClr val="FF0000"/>
                </a:solidFill>
              </a:rPr>
              <a:t>você não sabe.</a:t>
            </a:r>
            <a:endParaRPr lang="pt-BR" sz="1600" b="1" dirty="0"/>
          </a:p>
          <a:p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5A32D9-B502-471A-9E72-35F9E941858A}"/>
              </a:ext>
            </a:extLst>
          </p:cNvPr>
          <p:cNvSpPr txBox="1"/>
          <p:nvPr/>
        </p:nvSpPr>
        <p:spPr>
          <a:xfrm>
            <a:off x="7216528" y="4415132"/>
            <a:ext cx="1705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Move 2 </a:t>
            </a:r>
            <a:r>
              <a:rPr lang="en-US" dirty="0" err="1"/>
              <a:t>rotações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1EDAD5-CE66-46CC-9E52-F4CBE93817F8}"/>
              </a:ext>
            </a:extLst>
          </p:cNvPr>
          <p:cNvSpPr txBox="1"/>
          <p:nvPr/>
        </p:nvSpPr>
        <p:spPr>
          <a:xfrm>
            <a:off x="7126335" y="5003032"/>
            <a:ext cx="1705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Curva</a:t>
            </a:r>
            <a:r>
              <a:rPr lang="en-US" dirty="0"/>
              <a:t> de 100 </a:t>
            </a:r>
            <a:r>
              <a:rPr lang="en-US" dirty="0" err="1"/>
              <a:t>graus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052CD0-A521-4844-970E-0C876EC1D936}"/>
              </a:ext>
            </a:extLst>
          </p:cNvPr>
          <p:cNvSpPr txBox="1"/>
          <p:nvPr/>
        </p:nvSpPr>
        <p:spPr>
          <a:xfrm>
            <a:off x="7354993" y="5670601"/>
            <a:ext cx="1705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Motor D </a:t>
            </a:r>
            <a:r>
              <a:rPr lang="en-US" dirty="0" err="1"/>
              <a:t>roda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rotação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B65B8-24DD-47B1-9637-FF09E5B61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58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60811F8A-8707-4AD0-9B4E-EA493ECF6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1025" y="1713343"/>
            <a:ext cx="3767876" cy="343131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3944937" cy="4307294"/>
          </a:xfrm>
        </p:spPr>
        <p:txBody>
          <a:bodyPr>
            <a:normAutofit/>
          </a:bodyPr>
          <a:lstStyle/>
          <a:p>
            <a:r>
              <a:rPr lang="pt-BR" dirty="0"/>
              <a:t>Nesse exemplo queremos que o movimento de duas rotações e o motor D terminem antes da curva de 100 graus.</a:t>
            </a:r>
          </a:p>
          <a:p>
            <a:r>
              <a:rPr lang="pt-BR" dirty="0" err="1"/>
              <a:t>Variavéis</a:t>
            </a:r>
            <a:r>
              <a:rPr lang="pt-BR" dirty="0"/>
              <a:t> podem ser usadas para resolver o Problema de Sincronia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2020 SPIKE Prime Lessons (primelessons.org) CC-BY-NC-SA.  (Last edit: 5/30/2020)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Asegurando</a:t>
            </a:r>
            <a:r>
              <a:rPr lang="en-US" dirty="0"/>
              <a:t> que ambos </a:t>
            </a:r>
            <a:r>
              <a:rPr lang="en-US" dirty="0" err="1"/>
              <a:t>códigos</a:t>
            </a:r>
            <a:r>
              <a:rPr lang="en-US" dirty="0"/>
              <a:t> </a:t>
            </a:r>
            <a:r>
              <a:rPr lang="en-US" dirty="0" err="1"/>
              <a:t>terminaram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6DA20-F7BE-4DF5-8CC2-AD9B843AF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0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809BEFA8-5E0A-404F-AFFB-4D27571AD2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486" y="1107947"/>
            <a:ext cx="7293590" cy="309009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Usando</a:t>
            </a:r>
            <a:r>
              <a:rPr lang="en-US" dirty="0"/>
              <a:t> </a:t>
            </a:r>
            <a:r>
              <a:rPr lang="en-US" dirty="0" err="1"/>
              <a:t>variáveis</a:t>
            </a:r>
            <a:r>
              <a:rPr lang="en-US" dirty="0"/>
              <a:t> para </a:t>
            </a:r>
            <a:r>
              <a:rPr lang="en-US" dirty="0" err="1"/>
              <a:t>sincronizar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13BDCB-8D19-1641-9E5A-701DE8B4676B}"/>
              </a:ext>
            </a:extLst>
          </p:cNvPr>
          <p:cNvSpPr txBox="1"/>
          <p:nvPr/>
        </p:nvSpPr>
        <p:spPr>
          <a:xfrm>
            <a:off x="148288" y="4260308"/>
            <a:ext cx="48107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t-BR" dirty="0"/>
              <a:t>Defina a </a:t>
            </a:r>
            <a:r>
              <a:rPr lang="pt-BR" dirty="0" err="1"/>
              <a:t>varíavel</a:t>
            </a:r>
            <a:r>
              <a:rPr lang="pt-BR" dirty="0"/>
              <a:t> “verificar” para um número diferente de 1.</a:t>
            </a:r>
          </a:p>
          <a:p>
            <a:pPr marL="342900" indent="-342900">
              <a:buAutoNum type="arabicPeriod"/>
            </a:pPr>
            <a:r>
              <a:rPr lang="pt-BR" dirty="0"/>
              <a:t>Defina os motores de movimento</a:t>
            </a:r>
          </a:p>
          <a:p>
            <a:pPr marL="342900" indent="-342900">
              <a:buAutoNum type="arabicPeriod"/>
            </a:pPr>
            <a:r>
              <a:rPr lang="pt-BR" dirty="0"/>
              <a:t>Vá para frente por duas rotações</a:t>
            </a:r>
          </a:p>
          <a:p>
            <a:pPr marL="342900" indent="-342900">
              <a:buAutoNum type="arabicPeriod"/>
            </a:pPr>
            <a:r>
              <a:rPr lang="pt-BR" dirty="0"/>
              <a:t>Espere o segundo evento terminar ao esperar que a </a:t>
            </a:r>
            <a:r>
              <a:rPr lang="pt-BR" dirty="0" err="1"/>
              <a:t>varíavel</a:t>
            </a:r>
            <a:r>
              <a:rPr lang="pt-BR" dirty="0"/>
              <a:t> “verificar” assuma valor 1.</a:t>
            </a:r>
          </a:p>
          <a:p>
            <a:pPr marL="342900" indent="-342900">
              <a:buAutoNum type="arabicPeriod"/>
            </a:pPr>
            <a:r>
              <a:rPr lang="pt-BR" dirty="0"/>
              <a:t>Vire 100 graus para a direita.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0C3F3C-49CD-134C-9B2B-B6FD5E1239DC}"/>
              </a:ext>
            </a:extLst>
          </p:cNvPr>
          <p:cNvSpPr txBox="1"/>
          <p:nvPr/>
        </p:nvSpPr>
        <p:spPr>
          <a:xfrm>
            <a:off x="5186715" y="4374570"/>
            <a:ext cx="354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t-BR" dirty="0"/>
              <a:t>Ligue o motor D por uma rotação.</a:t>
            </a:r>
          </a:p>
          <a:p>
            <a:pPr marL="342900" indent="-342900">
              <a:buAutoNum type="arabicPeriod"/>
            </a:pPr>
            <a:r>
              <a:rPr lang="pt-BR" dirty="0"/>
              <a:t>Defina “verificar” para 1.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58C85-C6AD-4315-93CE-7A6DBE90D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961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499588"/>
            <a:ext cx="4516437" cy="4626576"/>
          </a:xfrm>
        </p:spPr>
        <p:txBody>
          <a:bodyPr>
            <a:normAutofit/>
          </a:bodyPr>
          <a:lstStyle/>
          <a:p>
            <a:r>
              <a:rPr lang="pt-BR" dirty="0"/>
              <a:t>Sincronia é fundamental para se alinhar a uma linha usando eventos.</a:t>
            </a:r>
          </a:p>
          <a:p>
            <a:r>
              <a:rPr lang="pt-BR" dirty="0"/>
              <a:t>Como desafio, complete a lição Alinhando com uma Linha.</a:t>
            </a:r>
          </a:p>
          <a:p>
            <a:r>
              <a:rPr lang="pt-BR" dirty="0"/>
              <a:t>Nota:  você deve se assegurar que ambos eventos estão completos em um alinhamento antes de ir para o próximo bloco.</a:t>
            </a:r>
          </a:p>
          <a:p>
            <a:pPr lvl="1"/>
            <a:r>
              <a:rPr lang="pt-BR" dirty="0"/>
              <a:t>De outra forma o robô não estará reto com a linha.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Desafio</a:t>
            </a:r>
            <a:r>
              <a:rPr lang="en-US" dirty="0"/>
              <a:t>: </a:t>
            </a:r>
            <a:r>
              <a:rPr lang="en-US" dirty="0" err="1"/>
              <a:t>Alinhando</a:t>
            </a:r>
            <a:r>
              <a:rPr lang="en-US" dirty="0"/>
              <a:t> com a </a:t>
            </a:r>
            <a:r>
              <a:rPr lang="en-US" dirty="0" err="1"/>
              <a:t>linha</a:t>
            </a:r>
            <a:r>
              <a:rPr lang="en-US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6119" y="1128733"/>
            <a:ext cx="27899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Esse é um exemplo da Lição Alinhando com uma Linha</a:t>
            </a:r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A8250120-9871-4181-8883-0CB0D903F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6119" y="2145919"/>
            <a:ext cx="2901902" cy="4077442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562CD7-D8C8-475A-B73A-82C935CFC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13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698" y="1432718"/>
            <a:ext cx="8574087" cy="39925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What is the “sync problem”?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/>
              <a:t>Ans. When you write code with multiple events, you are not certain when the two events will complete. You don’t know if one event might finish before the other.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How can this be solved?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/>
              <a:t>Ans. The problem of synchronization can be solved by using Wait Until Blocks and Variables. The second event will set a variable to a specific value at its end and the first event will wait for that value to be set.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Guide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F5CFD8-0A99-404A-8AF7-2F84E917D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187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 lnSpcReduction="10000"/>
          </a:bodyPr>
          <a:lstStyle/>
          <a:p>
            <a:r>
              <a:rPr lang="pt-BR" sz="1600" dirty="0"/>
              <a:t>Essa lição foi criada por </a:t>
            </a:r>
            <a:r>
              <a:rPr lang="pt-BR" sz="1600" dirty="0" err="1"/>
              <a:t>Sanjay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e </a:t>
            </a:r>
            <a:r>
              <a:rPr lang="pt-BR" sz="1600" dirty="0" err="1"/>
              <a:t>Arvind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para SPIKE Prime </a:t>
            </a:r>
            <a:r>
              <a:rPr lang="pt-BR" sz="1600" dirty="0" err="1"/>
              <a:t>Lessons</a:t>
            </a:r>
            <a:endParaRPr lang="pt-BR" sz="1600" dirty="0"/>
          </a:p>
          <a:p>
            <a:r>
              <a:rPr lang="pt-BR" sz="1600" dirty="0"/>
              <a:t>Mais lições em </a:t>
            </a:r>
            <a:r>
              <a:rPr lang="pt-BR" sz="1600" dirty="0">
                <a:hlinkClick r:id="rId2"/>
              </a:rPr>
              <a:t>www.primelessons.org</a:t>
            </a:r>
            <a:endParaRPr lang="pt-BR" sz="1600" dirty="0"/>
          </a:p>
          <a:p>
            <a:r>
              <a:rPr lang="pt-BR" sz="1600" dirty="0"/>
              <a:t>Traduzido para o português por Lucas Colonna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5/30/2020)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5029" y="5862802"/>
            <a:ext cx="7734052" cy="36933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0" y="5253616"/>
            <a:ext cx="1479091" cy="5210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39919-47A8-43E0-85A2-F648492C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2994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Spike Prime Lesson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D500"/>
      </a:accent1>
      <a:accent2>
        <a:srgbClr val="961BDB"/>
      </a:accent2>
      <a:accent3>
        <a:srgbClr val="FF0000"/>
      </a:accent3>
      <a:accent4>
        <a:srgbClr val="65D7FF"/>
      </a:accent4>
      <a:accent5>
        <a:srgbClr val="5B9BD5"/>
      </a:accent5>
      <a:accent6>
        <a:srgbClr val="70AD47"/>
      </a:accent6>
      <a:hlink>
        <a:srgbClr val="961BDB"/>
      </a:hlink>
      <a:folHlink>
        <a:srgbClr val="65D7F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ike Prime Template.potx" id="{C1D969FE-89B1-4BE4-BDFA-C32471023150}" vid="{4149DA99-3325-4DAE-8A1C-4D0296C099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1431</TotalTime>
  <Words>622</Words>
  <Application>Microsoft Office PowerPoint</Application>
  <PresentationFormat>Apresentação na tela (4:3)</PresentationFormat>
  <Paragraphs>55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Gill Sans MT</vt:lpstr>
      <vt:lpstr>Helvetica Neue</vt:lpstr>
      <vt:lpstr>Wingdings 2</vt:lpstr>
      <vt:lpstr>Dividend</vt:lpstr>
      <vt:lpstr>Sincronização de eventos</vt:lpstr>
      <vt:lpstr>Objetivos</vt:lpstr>
      <vt:lpstr>usando eventos dentro de programas</vt:lpstr>
      <vt:lpstr>Asegurando que ambos códigos terminaram</vt:lpstr>
      <vt:lpstr>Usando variáveis para sincronizar</vt:lpstr>
      <vt:lpstr>Desafio: Alinhando com a linha.</vt:lpstr>
      <vt:lpstr>Discussion Guide</vt:lpstr>
      <vt:lpstr>CRéditos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dc:creator>Srinivasan Seshan</dc:creator>
  <cp:lastModifiedBy>Lucas Colonna</cp:lastModifiedBy>
  <cp:revision>148</cp:revision>
  <dcterms:created xsi:type="dcterms:W3CDTF">2016-07-04T02:35:12Z</dcterms:created>
  <dcterms:modified xsi:type="dcterms:W3CDTF">2020-06-12T15:07:47Z</dcterms:modified>
</cp:coreProperties>
</file>