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1" r:id="rId1"/>
  </p:sldMasterIdLst>
  <p:notesMasterIdLst>
    <p:notesMasterId r:id="rId10"/>
  </p:notesMasterIdLst>
  <p:handoutMasterIdLst>
    <p:handoutMasterId r:id="rId11"/>
  </p:handoutMasterIdLst>
  <p:sldIdLst>
    <p:sldId id="275" r:id="rId2"/>
    <p:sldId id="285" r:id="rId3"/>
    <p:sldId id="281" r:id="rId4"/>
    <p:sldId id="288" r:id="rId5"/>
    <p:sldId id="290" r:id="rId6"/>
    <p:sldId id="291" r:id="rId7"/>
    <p:sldId id="28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00"/>
    <a:srgbClr val="0EAE9F"/>
    <a:srgbClr val="13B09B"/>
    <a:srgbClr val="0290F8"/>
    <a:srgbClr val="FE59D0"/>
    <a:srgbClr val="F55455"/>
    <a:srgbClr val="FF9732"/>
    <a:srgbClr val="02B64E"/>
    <a:srgbClr val="1BCFE9"/>
    <a:srgbClr val="FFB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3"/>
  </p:normalViewPr>
  <p:slideViewPr>
    <p:cSldViewPr snapToGrid="0" snapToObjects="1">
      <p:cViewPr varScale="1">
        <p:scale>
          <a:sx n="86" d="100"/>
          <a:sy n="86" d="100"/>
        </p:scale>
        <p:origin x="135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40048-1E4D-CD41-AC49-0750EB72586B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592D1-055B-824F-99E1-F69F9F11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14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241" y="2203290"/>
            <a:ext cx="8787652" cy="24685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754" y="2300865"/>
            <a:ext cx="58158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6712" y="3800535"/>
            <a:ext cx="5741894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By Sanjay and Arvind Seshan</a:t>
            </a:r>
          </a:p>
        </p:txBody>
      </p:sp>
      <p:sp>
        <p:nvSpPr>
          <p:cNvPr id="8" name="Subtitle 1">
            <a:extLst>
              <a:ext uri="{FF2B5EF4-FFF2-40B4-BE49-F238E27FC236}">
                <a16:creationId xmlns:a16="http://schemas.microsoft.com/office/drawing/2014/main" id="{227F28FB-346D-45F5-A52C-A1B7DBC13191}"/>
              </a:ext>
            </a:extLst>
          </p:cNvPr>
          <p:cNvSpPr txBox="1">
            <a:spLocks/>
          </p:cNvSpPr>
          <p:nvPr userDrawn="1"/>
        </p:nvSpPr>
        <p:spPr>
          <a:xfrm>
            <a:off x="4808377" y="357846"/>
            <a:ext cx="4161516" cy="5094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3200" dirty="0"/>
              <a:t>SPIKE PRIME LESSONS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780A6E-BC42-443E-B6EE-CF18D754C3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32885"/>
          <a:stretch/>
        </p:blipFill>
        <p:spPr>
          <a:xfrm>
            <a:off x="179837" y="1052244"/>
            <a:ext cx="1668346" cy="11197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13C618-BE4E-4AD7-9CD9-0AB9F17BD5D4}"/>
              </a:ext>
            </a:extLst>
          </p:cNvPr>
          <p:cNvSpPr txBox="1"/>
          <p:nvPr userDrawn="1"/>
        </p:nvSpPr>
        <p:spPr>
          <a:xfrm>
            <a:off x="6058605" y="737053"/>
            <a:ext cx="291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/>
              <a:t>By the Creators of EV3Lessons</a:t>
            </a:r>
          </a:p>
          <a:p>
            <a:endParaRPr lang="en-US" sz="1600" dirty="0"/>
          </a:p>
        </p:txBody>
      </p:sp>
      <p:pic>
        <p:nvPicPr>
          <p:cNvPr id="12" name="Picture 11" descr="A picture containing sitting, game, remote, video&#10;&#10;Description automatically generated">
            <a:extLst>
              <a:ext uri="{FF2B5EF4-FFF2-40B4-BE49-F238E27FC236}">
                <a16:creationId xmlns:a16="http://schemas.microsoft.com/office/drawing/2014/main" id="{19D0660C-C674-40CA-9A39-C1E73533C9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24583" t="2888" r="29917" b="4667"/>
          <a:stretch/>
        </p:blipFill>
        <p:spPr>
          <a:xfrm>
            <a:off x="6058605" y="1349909"/>
            <a:ext cx="2672408" cy="407224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B69029F-0264-491E-B811-65F7DA3CBBB0}"/>
              </a:ext>
            </a:extLst>
          </p:cNvPr>
          <p:cNvGrpSpPr/>
          <p:nvPr userDrawn="1"/>
        </p:nvGrpSpPr>
        <p:grpSpPr>
          <a:xfrm>
            <a:off x="179837" y="5060305"/>
            <a:ext cx="4773538" cy="1188622"/>
            <a:chOff x="131592" y="5034964"/>
            <a:chExt cx="4773538" cy="1188622"/>
          </a:xfrm>
        </p:grpSpPr>
        <p:pic>
          <p:nvPicPr>
            <p:cNvPr id="13" name="Picture 12" descr="A picture containing drawing, window&#10;&#10;Description automatically generated">
              <a:extLst>
                <a:ext uri="{FF2B5EF4-FFF2-40B4-BE49-F238E27FC236}">
                  <a16:creationId xmlns:a16="http://schemas.microsoft.com/office/drawing/2014/main" id="{ABD06244-04F9-463D-A4DB-628C04BB85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326564" y="5034964"/>
              <a:ext cx="1188622" cy="1188622"/>
            </a:xfrm>
            <a:prstGeom prst="rect">
              <a:avLst/>
            </a:prstGeom>
          </p:spPr>
        </p:pic>
        <p:pic>
          <p:nvPicPr>
            <p:cNvPr id="14" name="Picture 13" descr="A picture containing building, drawing&#10;&#10;Description automatically generated">
              <a:extLst>
                <a:ext uri="{FF2B5EF4-FFF2-40B4-BE49-F238E27FC236}">
                  <a16:creationId xmlns:a16="http://schemas.microsoft.com/office/drawing/2014/main" id="{63D75727-DAE8-4F50-8B40-C2AB0C6A949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31592" y="5034964"/>
              <a:ext cx="1188622" cy="1188622"/>
            </a:xfrm>
            <a:prstGeom prst="rect">
              <a:avLst/>
            </a:prstGeom>
          </p:spPr>
        </p:pic>
        <p:pic>
          <p:nvPicPr>
            <p:cNvPr id="15" name="Picture 14" descr="A picture containing drawing, holding&#10;&#10;Description automatically generated">
              <a:extLst>
                <a:ext uri="{FF2B5EF4-FFF2-40B4-BE49-F238E27FC236}">
                  <a16:creationId xmlns:a16="http://schemas.microsoft.com/office/drawing/2014/main" id="{65AA8D01-3E12-417C-866C-09E77342F6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3716508" y="5034964"/>
              <a:ext cx="1188622" cy="1188622"/>
            </a:xfrm>
            <a:prstGeom prst="rect">
              <a:avLst/>
            </a:prstGeom>
          </p:spPr>
        </p:pic>
        <p:pic>
          <p:nvPicPr>
            <p:cNvPr id="16" name="Picture 15" descr="A picture containing drawing, building, purple, window&#10;&#10;Description automatically generated">
              <a:extLst>
                <a:ext uri="{FF2B5EF4-FFF2-40B4-BE49-F238E27FC236}">
                  <a16:creationId xmlns:a16="http://schemas.microsoft.com/office/drawing/2014/main" id="{BA4509F5-9711-4A35-B736-E2BAFCB547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2521536" y="5034964"/>
              <a:ext cx="1188622" cy="11886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255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6"/>
            <a:ext cx="8831580" cy="50826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6372" y="6317217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9C872A-C57F-4B1F-AFD0-FDF125C3C485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03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F621E0-AEE7-4799-81EB-EB99ED60C8DF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40FAB25-E17C-4189-8846-137BC28A1EB3}"/>
              </a:ext>
            </a:extLst>
          </p:cNvPr>
          <p:cNvSpPr txBox="1">
            <a:spLocks/>
          </p:cNvSpPr>
          <p:nvPr userDrawn="1"/>
        </p:nvSpPr>
        <p:spPr>
          <a:xfrm>
            <a:off x="175260" y="292975"/>
            <a:ext cx="8746864" cy="7527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6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00" y="1174924"/>
            <a:ext cx="4185204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52" y="1177439"/>
            <a:ext cx="4226411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A4B09-24AC-454E-8A0C-D31EDE12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C4D01-901A-4258-A65D-27A4329F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3A7F9C-E99E-44C1-89A0-A6ED28ADCEF0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6C8F5-3CD8-41C6-A6C4-EF53AE7214CB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9BF07E-558D-420A-943A-465BCC22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87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7E6853-34E8-4052-808F-422B5860D59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FA1566-CE68-450F-950A-CED46009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08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632993-FC7F-42E0-9D01-6C58965F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7B8D68D-165F-4007-99ED-9807B7E8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068E05-BA91-41C0-82CA-8F2AD35C67E8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2971BF8-D77B-4814-931D-48F5EB38C3C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7D59584-71E8-443A-AF13-6C99AD60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779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E18750-3B08-429F-A276-D977DF7F7295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B12976-4243-42C3-AD82-86478174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5BF95A-3885-4491-876B-4C99D444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25C0E0-87AD-4A9A-8CC2-D51E549C54A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7F6DEB-B3FE-4632-A871-23BAA7FE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51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5/30/2020)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1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9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89" y="270616"/>
            <a:ext cx="8834991" cy="697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89" y="1059264"/>
            <a:ext cx="8834991" cy="4823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/>
        </p:nvSpPr>
        <p:spPr>
          <a:xfrm>
            <a:off x="143290" y="111873"/>
            <a:ext cx="2926080" cy="108000"/>
          </a:xfrm>
          <a:prstGeom prst="rect">
            <a:avLst/>
          </a:prstGeom>
          <a:solidFill>
            <a:srgbClr val="65D7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52201" y="111873"/>
            <a:ext cx="2926080" cy="108000"/>
          </a:xfrm>
          <a:prstGeom prst="rect">
            <a:avLst/>
          </a:prstGeom>
          <a:solidFill>
            <a:srgbClr val="FFD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097745" y="111873"/>
            <a:ext cx="2926080" cy="108000"/>
          </a:xfrm>
          <a:prstGeom prst="rect">
            <a:avLst/>
          </a:prstGeom>
          <a:solidFill>
            <a:srgbClr val="961B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010EC07-0A4A-4C6A-950D-55707B6C7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C4CC031-9FAD-457B-A616-9F45DA2DE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BD74847-7BE4-4E4D-8159-51DF7B93C616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F90A68-628C-4E8F-BCF5-404070DD47E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91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primelesson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C3E9-07DB-4552-A942-72E53C7F1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Introdução</a:t>
            </a:r>
            <a:r>
              <a:rPr lang="en-US" dirty="0"/>
              <a:t> a </a:t>
            </a:r>
            <a:r>
              <a:rPr lang="en-US" dirty="0" err="1"/>
              <a:t>eventos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BF9D1-6614-46BD-A5B9-F242E4ED3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por SANJAY e ARVIND SESHAN</a:t>
            </a:r>
          </a:p>
        </p:txBody>
      </p:sp>
    </p:spTree>
    <p:extLst>
      <p:ext uri="{BB962C8B-B14F-4D97-AF65-F5344CB8AC3E}">
        <p14:creationId xmlns:p14="http://schemas.microsoft.com/office/powerpoint/2010/main" val="409181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Objetivos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pt-BR" dirty="0"/>
              <a:t>Aprender o que é e como usar eventos</a:t>
            </a:r>
          </a:p>
          <a:p>
            <a:pPr marL="514350" indent="-514350">
              <a:buAutoNum type="arabicParenR"/>
            </a:pPr>
            <a:r>
              <a:rPr lang="pt-BR" dirty="0"/>
              <a:t>Aprender quando pode ser interessante usar eventos</a:t>
            </a:r>
          </a:p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948992-CABE-4C0B-B03A-CB4D7C68E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91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 que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eventos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Eventos lhe permitem executar dois ou mais blocos ao mesmo tempo.</a:t>
            </a:r>
          </a:p>
          <a:p>
            <a:endParaRPr lang="pt-BR" dirty="0"/>
          </a:p>
          <a:p>
            <a:r>
              <a:rPr lang="pt-BR" dirty="0"/>
              <a:t>E se você tiver um ou mais braços conectados a motores e desejar mover estes braços, enquanto o robô se move, para executar uma missão.</a:t>
            </a:r>
          </a:p>
          <a:p>
            <a:pPr marL="0" indent="0">
              <a:buNone/>
            </a:pPr>
            <a:endParaRPr lang="pt-BR" dirty="0"/>
          </a:p>
          <a:p>
            <a:endParaRPr lang="en-US" dirty="0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119818" y="3932528"/>
            <a:ext cx="20714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Robô</a:t>
            </a:r>
            <a:r>
              <a:rPr lang="en-US" dirty="0"/>
              <a:t> </a:t>
            </a:r>
            <a:r>
              <a:rPr lang="en-US" dirty="0" err="1"/>
              <a:t>levantando</a:t>
            </a:r>
            <a:r>
              <a:rPr lang="en-US" dirty="0"/>
              <a:t> um </a:t>
            </a:r>
            <a:r>
              <a:rPr lang="en-US" dirty="0" err="1"/>
              <a:t>objeto</a:t>
            </a:r>
            <a:r>
              <a:rPr lang="en-US" dirty="0"/>
              <a:t> e se </a:t>
            </a:r>
            <a:r>
              <a:rPr lang="en-US" dirty="0" err="1"/>
              <a:t>movendo</a:t>
            </a:r>
            <a:r>
              <a:rPr lang="en-US" dirty="0"/>
              <a:t> para </a:t>
            </a:r>
            <a:r>
              <a:rPr lang="en-US" dirty="0" err="1"/>
              <a:t>frente</a:t>
            </a:r>
            <a:r>
              <a:rPr lang="en-US" dirty="0"/>
              <a:t>.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610205" y="4157733"/>
            <a:ext cx="1696452" cy="1227220"/>
            <a:chOff x="1323474" y="3380874"/>
            <a:chExt cx="1696452" cy="1227220"/>
          </a:xfrm>
          <a:solidFill>
            <a:schemeClr val="accent2"/>
          </a:solidFill>
        </p:grpSpPr>
        <p:sp>
          <p:nvSpPr>
            <p:cNvPr id="61" name="Rectangle 60"/>
            <p:cNvSpPr/>
            <p:nvPr/>
          </p:nvSpPr>
          <p:spPr>
            <a:xfrm>
              <a:off x="1323474" y="3380874"/>
              <a:ext cx="1696452" cy="81814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1419727" y="4199021"/>
              <a:ext cx="397042" cy="409073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2473695" y="4199020"/>
              <a:ext cx="397042" cy="409073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545678" y="4651548"/>
            <a:ext cx="334513" cy="584358"/>
            <a:chOff x="3249164" y="3608942"/>
            <a:chExt cx="334513" cy="584358"/>
          </a:xfrm>
        </p:grpSpPr>
        <p:grpSp>
          <p:nvGrpSpPr>
            <p:cNvPr id="65" name="Group 64"/>
            <p:cNvGrpSpPr/>
            <p:nvPr/>
          </p:nvGrpSpPr>
          <p:grpSpPr>
            <a:xfrm>
              <a:off x="3249164" y="3608942"/>
              <a:ext cx="334513" cy="584358"/>
              <a:chOff x="2971800" y="3051810"/>
              <a:chExt cx="334513" cy="584358"/>
            </a:xfrm>
          </p:grpSpPr>
          <p:sp>
            <p:nvSpPr>
              <p:cNvPr id="67" name="Block Arc 66"/>
              <p:cNvSpPr/>
              <p:nvPr/>
            </p:nvSpPr>
            <p:spPr>
              <a:xfrm>
                <a:off x="2971800" y="3051810"/>
                <a:ext cx="334513" cy="457200"/>
              </a:xfrm>
              <a:prstGeom prst="blockArc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971800" y="3256120"/>
                <a:ext cx="334513" cy="380048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6" name="Rectangle 65"/>
            <p:cNvSpPr/>
            <p:nvPr/>
          </p:nvSpPr>
          <p:spPr>
            <a:xfrm>
              <a:off x="3362543" y="3887546"/>
              <a:ext cx="140252" cy="1853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9" name="Straight Connector 68"/>
          <p:cNvCxnSpPr>
            <a:cxnSpLocks/>
          </p:cNvCxnSpPr>
          <p:nvPr/>
        </p:nvCxnSpPr>
        <p:spPr>
          <a:xfrm>
            <a:off x="2306657" y="4808599"/>
            <a:ext cx="1046143" cy="1672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ight Arrow 69"/>
          <p:cNvSpPr/>
          <p:nvPr/>
        </p:nvSpPr>
        <p:spPr>
          <a:xfrm>
            <a:off x="1405502" y="5491992"/>
            <a:ext cx="2307433" cy="4572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F6D7F-ECB9-4E2F-8F50-8AAC5B76F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4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85185E-6 L 0.08021 -0.09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10" y="-46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0.11876 -0.0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37" y="-4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77778E-6 3.33333E-6 L 0.01841 -0.09445 " pathEditMode="relative" rAng="0" ptsTypes="AA">
                                      <p:cBhvr>
                                        <p:cTn id="10" dur="17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" y="-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17CF4-7649-704F-BBB1-184122A8B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Blocos</a:t>
            </a:r>
            <a:r>
              <a:rPr lang="en-US" dirty="0"/>
              <a:t> de </a:t>
            </a:r>
            <a:r>
              <a:rPr lang="en-US" dirty="0" err="1"/>
              <a:t>eventos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F0889-D57A-4C43-8490-E7E14EEDC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875" y="1505616"/>
            <a:ext cx="5794554" cy="4654528"/>
          </a:xfrm>
        </p:spPr>
        <p:txBody>
          <a:bodyPr/>
          <a:lstStyle/>
          <a:p>
            <a:r>
              <a:rPr lang="pt-BR" dirty="0"/>
              <a:t>Eventos podem ser iniciados por diferentes condições (ex. valor de um sensor, recebimento de mensagens ou inicio de um programa.)</a:t>
            </a:r>
          </a:p>
          <a:p>
            <a:r>
              <a:rPr lang="pt-BR" dirty="0"/>
              <a:t>Esse slide contém todos os blocos de eventos disponíveis.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994AA6-9526-3C45-A94D-7233528F4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</a:p>
        </p:txBody>
      </p:sp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6D92F86C-CD13-4BB7-9A4B-4FDCD2786A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1885"/>
          <a:stretch/>
        </p:blipFill>
        <p:spPr>
          <a:xfrm>
            <a:off x="6153116" y="2037584"/>
            <a:ext cx="2304288" cy="3985529"/>
          </a:xfrm>
          <a:prstGeom prst="rect">
            <a:avLst/>
          </a:prstGeom>
        </p:spPr>
      </p:pic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CEF2E9A5-EF87-444D-A34C-AE7488F9D1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16" t="57825"/>
          <a:stretch/>
        </p:blipFill>
        <p:spPr>
          <a:xfrm>
            <a:off x="3459215" y="3130764"/>
            <a:ext cx="2225570" cy="2892349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956849-C4F3-4223-83E7-FF9DB455B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18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29E16-5F0D-3344-9781-E9D5C8A9C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Quando</a:t>
            </a:r>
            <a:r>
              <a:rPr lang="en-US" dirty="0"/>
              <a:t> o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iniciar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96A0E-D01A-A545-B0D4-F7A597FF9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875" y="2295204"/>
            <a:ext cx="4522802" cy="3864939"/>
          </a:xfrm>
        </p:spPr>
        <p:txBody>
          <a:bodyPr>
            <a:normAutofit/>
          </a:bodyPr>
          <a:lstStyle/>
          <a:p>
            <a:r>
              <a:rPr lang="pt-BR" dirty="0"/>
              <a:t>Esse bloco é usado para iniciar os seus programas</a:t>
            </a:r>
          </a:p>
          <a:p>
            <a:r>
              <a:rPr lang="pt-BR" dirty="0"/>
              <a:t>Se você tiver mais de um em seu projeto terá duas partes do código rodando simultaneamente quando o programa começar.</a:t>
            </a:r>
          </a:p>
          <a:p>
            <a:r>
              <a:rPr lang="pt-BR" dirty="0"/>
              <a:t>No exemplo da direita o robô irá para frente por duas rotações enquanto move o Motor D por uma rotação.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5256EC-E8CD-DA44-BC0B-2C7E9F7B6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B616CE-150A-2249-B2D2-705FC32EE6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4521" b="91233"/>
          <a:stretch/>
        </p:blipFill>
        <p:spPr>
          <a:xfrm>
            <a:off x="175260" y="1181968"/>
            <a:ext cx="2645422" cy="1040243"/>
          </a:xfrm>
          <a:prstGeom prst="rect">
            <a:avLst/>
          </a:prstGeom>
        </p:spPr>
      </p:pic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1908A47A-464C-4F96-B73D-47F2755BF6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0458" y="2358498"/>
            <a:ext cx="2883206" cy="232801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0398FD-9BC6-4583-A171-2ADB0C0C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83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28DD297E-8649-4513-AC21-51C992197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2898" y="3045627"/>
            <a:ext cx="5356870" cy="31190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34AA2D-0EE9-B44F-944D-BBB24A336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Enviar</a:t>
            </a:r>
            <a:r>
              <a:rPr lang="en-US" dirty="0"/>
              <a:t> </a:t>
            </a:r>
            <a:r>
              <a:rPr lang="en-US" dirty="0" err="1"/>
              <a:t>mensagens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8017C-D105-D748-80EC-F72755D20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875" y="1244152"/>
            <a:ext cx="3239942" cy="4920488"/>
          </a:xfrm>
        </p:spPr>
        <p:txBody>
          <a:bodyPr>
            <a:normAutofit/>
          </a:bodyPr>
          <a:lstStyle/>
          <a:p>
            <a:r>
              <a:rPr lang="pt-BR" dirty="0"/>
              <a:t>Mensagens podem iniciar eventos quando você quiser (até no meio do código).</a:t>
            </a:r>
          </a:p>
          <a:p>
            <a:r>
              <a:rPr lang="pt-BR" dirty="0"/>
              <a:t>Difundir mensagem: envia uma mensagem e depois continua a executar o código abaixo.</a:t>
            </a:r>
          </a:p>
          <a:p>
            <a:r>
              <a:rPr lang="pt-BR" dirty="0"/>
              <a:t>Difundir mensagem e esperar: envia a mensagem e espera até que todo o código que recebeu a mensagem seja executado e então continua sua própria programação.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FFB2CC-6E38-0549-94F5-78A2466B8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12B552-5D6A-3B46-A1A6-D2214D66B0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1380" r="17885" b="9216"/>
          <a:stretch/>
        </p:blipFill>
        <p:spPr>
          <a:xfrm>
            <a:off x="3559255" y="1240968"/>
            <a:ext cx="1993101" cy="138325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BCFEB3-D3A7-4A7B-8C82-159A46339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64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6EF79F3D-00B1-46EA-95EF-05D21B205E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786" y="3311421"/>
            <a:ext cx="2760298" cy="2676906"/>
          </a:xfrm>
          <a:prstGeom prst="rect">
            <a:avLst/>
          </a:prstGeom>
        </p:spPr>
      </p:pic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A3003BA1-DB02-429D-9C86-4DFA7A6CFF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9964" y="1780289"/>
            <a:ext cx="2610996" cy="38843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9EBA56-D560-8E48-99F0-347A36FD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Ativação</a:t>
            </a:r>
            <a:r>
              <a:rPr lang="en-US" dirty="0"/>
              <a:t> por sensor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321732-98D2-8E49-84F6-301339C0A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5277D0C-360E-6448-9F75-B385AC694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875" y="1505616"/>
            <a:ext cx="5563326" cy="4654528"/>
          </a:xfrm>
        </p:spPr>
        <p:txBody>
          <a:bodyPr/>
          <a:lstStyle/>
          <a:p>
            <a:r>
              <a:rPr lang="pt-BR" dirty="0"/>
              <a:t>Você pode usar Eventos de Sensores para iniciar um evento quando certa condição for atendida.</a:t>
            </a:r>
          </a:p>
          <a:p>
            <a:r>
              <a:rPr lang="pt-BR" dirty="0"/>
              <a:t>No exemplo abaixo o robô se move para frente enquanto simultaneamente checa pela cor preta.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F47AFA-E3F6-974C-A0E3-336FB21A53CC}"/>
              </a:ext>
            </a:extLst>
          </p:cNvPr>
          <p:cNvSpPr txBox="1"/>
          <p:nvPr/>
        </p:nvSpPr>
        <p:spPr>
          <a:xfrm>
            <a:off x="3645281" y="5433849"/>
            <a:ext cx="1578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Toca</a:t>
            </a:r>
            <a:r>
              <a:rPr lang="en-US" sz="1200" dirty="0"/>
              <a:t> um beep </a:t>
            </a:r>
            <a:r>
              <a:rPr lang="en-US" sz="1200" dirty="0" err="1"/>
              <a:t>ao</a:t>
            </a:r>
            <a:r>
              <a:rPr lang="en-US" sz="1200" dirty="0"/>
              <a:t> achar a </a:t>
            </a:r>
            <a:r>
              <a:rPr lang="en-US" sz="1200" dirty="0" err="1"/>
              <a:t>cor</a:t>
            </a:r>
            <a:endParaRPr lang="en-US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7B4FEF-0FA4-5B44-A9EE-2E448CA84B32}"/>
              </a:ext>
            </a:extLst>
          </p:cNvPr>
          <p:cNvSpPr txBox="1"/>
          <p:nvPr/>
        </p:nvSpPr>
        <p:spPr>
          <a:xfrm>
            <a:off x="3545820" y="4112464"/>
            <a:ext cx="1578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Anda para </a:t>
            </a:r>
            <a:r>
              <a:rPr lang="en-US" sz="1200" dirty="0" err="1"/>
              <a:t>frente</a:t>
            </a:r>
            <a:endParaRPr lang="en-US" sz="1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F23E9FD-29DB-EF4C-B978-65A58E4B08F6}"/>
              </a:ext>
            </a:extLst>
          </p:cNvPr>
          <p:cNvSpPr txBox="1"/>
          <p:nvPr/>
        </p:nvSpPr>
        <p:spPr>
          <a:xfrm>
            <a:off x="3293797" y="4972184"/>
            <a:ext cx="2095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Simultaneamente</a:t>
            </a:r>
            <a:r>
              <a:rPr lang="en-US" sz="1200" dirty="0"/>
              <a:t> </a:t>
            </a:r>
            <a:r>
              <a:rPr lang="en-US" sz="1200" dirty="0" err="1"/>
              <a:t>checa</a:t>
            </a:r>
            <a:r>
              <a:rPr lang="en-US" sz="1200" dirty="0"/>
              <a:t> pela </a:t>
            </a:r>
            <a:r>
              <a:rPr lang="en-US" sz="1200" dirty="0" err="1"/>
              <a:t>cor</a:t>
            </a:r>
            <a:endParaRPr lang="en-US" sz="1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527173-E29B-4240-9107-89CDF6F29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28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 lnSpcReduction="10000"/>
          </a:bodyPr>
          <a:lstStyle/>
          <a:p>
            <a:r>
              <a:rPr lang="pt-BR" sz="1600" dirty="0"/>
              <a:t>Essa lição foi criada por </a:t>
            </a:r>
            <a:r>
              <a:rPr lang="pt-BR" sz="1600" dirty="0" err="1"/>
              <a:t>Sanjay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e </a:t>
            </a:r>
            <a:r>
              <a:rPr lang="pt-BR" sz="1600" dirty="0" err="1"/>
              <a:t>Arvind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para SPIKE Prime </a:t>
            </a:r>
            <a:r>
              <a:rPr lang="pt-BR" sz="1600" dirty="0" err="1"/>
              <a:t>Lessons</a:t>
            </a:r>
            <a:endParaRPr lang="pt-BR" sz="1600" dirty="0"/>
          </a:p>
          <a:p>
            <a:r>
              <a:rPr lang="pt-BR" sz="1600" dirty="0"/>
              <a:t>Mais lições em </a:t>
            </a:r>
            <a:r>
              <a:rPr lang="pt-BR" sz="1600" dirty="0">
                <a:hlinkClick r:id="rId2"/>
              </a:rPr>
              <a:t>www.primelessons.org</a:t>
            </a:r>
            <a:endParaRPr lang="pt-BR" sz="1600" dirty="0"/>
          </a:p>
          <a:p>
            <a:r>
              <a:rPr lang="pt-BR" sz="1600" dirty="0"/>
              <a:t>Traduzido para o português por Lucas Colonna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5029" y="5862802"/>
            <a:ext cx="7734052" cy="369332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10" y="5253616"/>
            <a:ext cx="1479091" cy="521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39919-47A8-43E0-85A2-F648492C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2994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Spike Prime Lesson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D500"/>
      </a:accent1>
      <a:accent2>
        <a:srgbClr val="961BDB"/>
      </a:accent2>
      <a:accent3>
        <a:srgbClr val="FF0000"/>
      </a:accent3>
      <a:accent4>
        <a:srgbClr val="65D7FF"/>
      </a:accent4>
      <a:accent5>
        <a:srgbClr val="5B9BD5"/>
      </a:accent5>
      <a:accent6>
        <a:srgbClr val="70AD47"/>
      </a:accent6>
      <a:hlink>
        <a:srgbClr val="961BDB"/>
      </a:hlink>
      <a:folHlink>
        <a:srgbClr val="65D7F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ike Prime Template.potx" id="{C1D969FE-89B1-4BE4-BDFA-C32471023150}" vid="{4149DA99-3325-4DAE-8A1C-4D0296C099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</TotalTime>
  <Words>488</Words>
  <Application>Microsoft Office PowerPoint</Application>
  <PresentationFormat>Apresentação na tela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Gill Sans MT</vt:lpstr>
      <vt:lpstr>Helvetica Neue</vt:lpstr>
      <vt:lpstr>Wingdings 2</vt:lpstr>
      <vt:lpstr>Dividend</vt:lpstr>
      <vt:lpstr>Introdução a eventos</vt:lpstr>
      <vt:lpstr>Objetivos</vt:lpstr>
      <vt:lpstr>O que são eventos?</vt:lpstr>
      <vt:lpstr>Blocos de eventos</vt:lpstr>
      <vt:lpstr>Quando o programa iniciar</vt:lpstr>
      <vt:lpstr>Enviar mensagens</vt:lpstr>
      <vt:lpstr>Ativação por sensor</vt:lpstr>
      <vt:lpstr>CRéditos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PROGRAMMING LESSON</dc:title>
  <dc:creator>Srinivasan Seshan</dc:creator>
  <cp:lastModifiedBy>Lucas Colonna</cp:lastModifiedBy>
  <cp:revision>146</cp:revision>
  <dcterms:created xsi:type="dcterms:W3CDTF">2016-07-04T02:35:12Z</dcterms:created>
  <dcterms:modified xsi:type="dcterms:W3CDTF">2020-06-12T14:48:02Z</dcterms:modified>
</cp:coreProperties>
</file>