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75" r:id="rId2"/>
    <p:sldId id="257" r:id="rId3"/>
    <p:sldId id="356" r:id="rId4"/>
    <p:sldId id="376" r:id="rId5"/>
    <p:sldId id="377" r:id="rId6"/>
    <p:sldId id="378" r:id="rId7"/>
    <p:sldId id="379" r:id="rId8"/>
    <p:sldId id="382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CFE9"/>
    <a:srgbClr val="FFD500"/>
    <a:srgbClr val="0EAE9F"/>
    <a:srgbClr val="13B09B"/>
    <a:srgbClr val="0290F8"/>
    <a:srgbClr val="FE59D0"/>
    <a:srgbClr val="F55455"/>
    <a:srgbClr val="FF9732"/>
    <a:srgbClr val="02B64E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</a:t>
            </a:r>
            <a:r>
              <a:rPr lang="en-US" sz="3200"/>
              <a:t>PRIME LESSONS</a:t>
            </a:r>
            <a:endParaRPr lang="en-US" sz="3200" dirty="0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D6915B8-6F82-4EBD-B2FE-F2FE0EB0E6D4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C676C3A-CE1A-4B6E-B3CE-D5679F65E8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E2B29BD3-15C9-4229-96F5-13739AAB2B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F4420241-4B7A-467B-9367-52FB1AEA6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9BE97EBC-77DF-4A2B-990C-67D9BADB0B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2636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Técnicas</a:t>
            </a:r>
            <a:r>
              <a:rPr lang="en-US" dirty="0"/>
              <a:t> para a </a:t>
            </a:r>
            <a:r>
              <a:rPr lang="en-US" dirty="0" err="1"/>
              <a:t>resolução</a:t>
            </a:r>
            <a:r>
              <a:rPr lang="en-US" dirty="0"/>
              <a:t> de bugs (debug)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pt-BR" dirty="0"/>
              <a:t>Aprender a importância do Debug</a:t>
            </a:r>
          </a:p>
          <a:p>
            <a:r>
              <a:rPr lang="pt-BR" dirty="0"/>
              <a:t>Aprender algumas técnicas de Debug para o seu código.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fazer</a:t>
            </a:r>
            <a:r>
              <a:rPr lang="en-US" dirty="0"/>
              <a:t> o debug?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Debug é uma estratégia útil para entender onde em seu programa algo está dando ou deu errado.</a:t>
            </a:r>
          </a:p>
          <a:p>
            <a:r>
              <a:rPr lang="pt-BR" dirty="0"/>
              <a:t>Uma vez que seu código começa a ficar mais longo e complexo (</a:t>
            </a:r>
            <a:r>
              <a:rPr lang="pt-BR" dirty="0" err="1"/>
              <a:t>ex</a:t>
            </a:r>
            <a:r>
              <a:rPr lang="pt-BR" dirty="0"/>
              <a:t>: usando sensores), pode se tornar difícil onde você esta no programa.</a:t>
            </a:r>
          </a:p>
          <a:p>
            <a:r>
              <a:rPr lang="pt-BR" dirty="0"/>
              <a:t>Os próximos slides vão mostrar algumas formas de se encontrar no código e de saber quais valores seus sensores estão vendo.</a:t>
            </a:r>
          </a:p>
          <a:p>
            <a:r>
              <a:rPr lang="pt-BR" dirty="0"/>
              <a:t>O que vocês verão nestas técnicas é MUITO ÚTIL para qualquer programador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4" name="Process 3"/>
          <p:cNvSpPr/>
          <p:nvPr/>
        </p:nvSpPr>
        <p:spPr>
          <a:xfrm>
            <a:off x="175260" y="4234015"/>
            <a:ext cx="1430090" cy="1029773"/>
          </a:xfrm>
          <a:prstGeom prst="flowChartProcess">
            <a:avLst/>
          </a:prstGeom>
          <a:solidFill>
            <a:srgbClr val="F5C20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Localizar</a:t>
            </a:r>
            <a:r>
              <a:rPr lang="en-US" dirty="0">
                <a:solidFill>
                  <a:srgbClr val="000000"/>
                </a:solidFill>
              </a:rPr>
              <a:t> o </a:t>
            </a:r>
            <a:r>
              <a:rPr lang="en-US" dirty="0" err="1">
                <a:solidFill>
                  <a:srgbClr val="000000"/>
                </a:solidFill>
              </a:rPr>
              <a:t>erro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Process 4"/>
          <p:cNvSpPr/>
          <p:nvPr/>
        </p:nvSpPr>
        <p:spPr>
          <a:xfrm>
            <a:off x="2062980" y="4222572"/>
            <a:ext cx="1327124" cy="1029773"/>
          </a:xfrm>
          <a:prstGeom prst="flowChartProcess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Pensar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solução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5670480" y="4226228"/>
            <a:ext cx="1327124" cy="1029773"/>
          </a:xfrm>
          <a:prstGeom prst="flowChartProcess">
            <a:avLst/>
          </a:prstGeom>
          <a:solidFill>
            <a:srgbClr val="1BCFE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Testar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novamente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Process 6"/>
          <p:cNvSpPr/>
          <p:nvPr/>
        </p:nvSpPr>
        <p:spPr>
          <a:xfrm>
            <a:off x="3862844" y="4226229"/>
            <a:ext cx="1327124" cy="1029773"/>
          </a:xfrm>
          <a:prstGeom prst="flowChartProcess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Consertar</a:t>
            </a:r>
            <a:r>
              <a:rPr lang="en-US" dirty="0"/>
              <a:t> o </a:t>
            </a:r>
            <a:r>
              <a:rPr lang="en-US" dirty="0" err="1"/>
              <a:t>erro</a:t>
            </a:r>
            <a:endParaRPr lang="en-US" dirty="0"/>
          </a:p>
        </p:txBody>
      </p:sp>
      <p:cxnSp>
        <p:nvCxnSpPr>
          <p:cNvPr id="11" name="Elbow Connector 10"/>
          <p:cNvCxnSpPr>
            <a:stCxn id="6" idx="2"/>
            <a:endCxn id="4" idx="2"/>
          </p:cNvCxnSpPr>
          <p:nvPr/>
        </p:nvCxnSpPr>
        <p:spPr>
          <a:xfrm rot="5400000">
            <a:off x="3608281" y="2538026"/>
            <a:ext cx="7787" cy="5443737"/>
          </a:xfrm>
          <a:prstGeom prst="bentConnector3">
            <a:avLst>
              <a:gd name="adj1" fmla="val 303566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  <a:endCxn id="5" idx="1"/>
          </p:cNvCxnSpPr>
          <p:nvPr/>
        </p:nvCxnSpPr>
        <p:spPr>
          <a:xfrm flipV="1">
            <a:off x="1605350" y="4737459"/>
            <a:ext cx="457630" cy="11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>
            <a:off x="3390104" y="4737459"/>
            <a:ext cx="472740" cy="3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6" idx="1"/>
          </p:cNvCxnSpPr>
          <p:nvPr/>
        </p:nvCxnSpPr>
        <p:spPr>
          <a:xfrm flipV="1">
            <a:off x="5189968" y="4741115"/>
            <a:ext cx="48051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19" idx="1"/>
          </p:cNvCxnSpPr>
          <p:nvPr/>
        </p:nvCxnSpPr>
        <p:spPr>
          <a:xfrm>
            <a:off x="6997604" y="4741115"/>
            <a:ext cx="468260" cy="2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Process 18"/>
          <p:cNvSpPr/>
          <p:nvPr/>
        </p:nvSpPr>
        <p:spPr>
          <a:xfrm>
            <a:off x="7465864" y="4474296"/>
            <a:ext cx="1221297" cy="53777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EBAAA!!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B3C7A5-E9FE-49F7-80E1-00459B409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9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Espere</a:t>
            </a:r>
            <a:r>
              <a:rPr lang="en-US" dirty="0"/>
              <a:t> por </a:t>
            </a:r>
            <a:r>
              <a:rPr lang="en-US" dirty="0" err="1"/>
              <a:t>Pressionar</a:t>
            </a:r>
            <a:r>
              <a:rPr lang="en-US" dirty="0"/>
              <a:t> um </a:t>
            </a:r>
            <a:r>
              <a:rPr lang="en-US" dirty="0" err="1"/>
              <a:t>botão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" y="1258728"/>
            <a:ext cx="8746864" cy="4654528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pt-BR" sz="1600" dirty="0"/>
              <a:t>Coloque um Bloco Espere até em seu programa</a:t>
            </a:r>
          </a:p>
          <a:p>
            <a:pPr marL="285750" indent="-285750">
              <a:buFont typeface="Arial"/>
              <a:buChar char="•"/>
            </a:pPr>
            <a:r>
              <a:rPr lang="pt-BR" sz="1600" dirty="0"/>
              <a:t>Coloque esse bloco a cada um ou dois blocos em seu programa, na área em que não esta funcionando corretamente.</a:t>
            </a:r>
          </a:p>
          <a:p>
            <a:pPr marL="285750" indent="-285750">
              <a:buFont typeface="Arial"/>
              <a:buChar char="•"/>
            </a:pPr>
            <a:r>
              <a:rPr lang="pt-BR" sz="1600" dirty="0"/>
              <a:t>Isso pode te ajudar a determinar qual bloco esta levando seu robô a falhar.</a:t>
            </a:r>
          </a:p>
          <a:p>
            <a:pPr marL="285750" indent="-285750">
              <a:buFont typeface="Arial"/>
              <a:buChar char="•"/>
            </a:pPr>
            <a:r>
              <a:rPr lang="pt-BR" sz="1600" dirty="0"/>
              <a:t>O robô irá parar e “Esperar até que você pressione o botão”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8409" y="6288326"/>
            <a:ext cx="4870585" cy="365125"/>
          </a:xfr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E71A9A-8310-4DD6-925D-F81C45EE8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553" y="3537871"/>
            <a:ext cx="5419725" cy="120967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9D6D3-77E7-4DA4-8641-F39234BD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Alertas</a:t>
            </a:r>
            <a:r>
              <a:rPr lang="en-US" dirty="0"/>
              <a:t> </a:t>
            </a:r>
            <a:r>
              <a:rPr lang="en-US" dirty="0" err="1"/>
              <a:t>visuais</a:t>
            </a:r>
            <a:r>
              <a:rPr lang="en-US" dirty="0"/>
              <a:t>: Luz do </a:t>
            </a:r>
            <a:r>
              <a:rPr lang="en-US" dirty="0" err="1"/>
              <a:t>botão</a:t>
            </a:r>
            <a:r>
              <a:rPr lang="en-US" dirty="0"/>
              <a:t> central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722" y="1505616"/>
            <a:ext cx="4206963" cy="4654528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pt-BR" dirty="0"/>
              <a:t>Coloque esses blocos em etapas criticas do seu programa.</a:t>
            </a:r>
          </a:p>
          <a:p>
            <a:pPr marL="285750" indent="-285750">
              <a:buFont typeface="Arial"/>
              <a:buChar char="•"/>
            </a:pPr>
            <a:r>
              <a:rPr lang="pt-BR" dirty="0"/>
              <a:t>Você será capaz de visualizar o que bloco esta fazendo e com isso tentar localizar o erro.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EED4BB-20D2-4284-A6BE-C23AD1411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29" y="1411414"/>
            <a:ext cx="4210050" cy="280987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581B6-C960-48BC-AC95-F06D6EC9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Alertas</a:t>
            </a:r>
            <a:r>
              <a:rPr lang="en-US" dirty="0"/>
              <a:t> sonorous: </a:t>
            </a:r>
            <a:r>
              <a:rPr lang="en-US" dirty="0" err="1"/>
              <a:t>Bloco</a:t>
            </a:r>
            <a:r>
              <a:rPr lang="en-US" dirty="0"/>
              <a:t> de </a:t>
            </a:r>
            <a:r>
              <a:rPr lang="en-US" dirty="0" err="1"/>
              <a:t>som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260" y="1454028"/>
            <a:ext cx="42504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t-BR" sz="2000" dirty="0"/>
              <a:t>Você pode inserir sons diferentes a cada intervalo (mais ou menos 5 blocos) e então executar o programa e ouvir os </a:t>
            </a:r>
            <a:r>
              <a:rPr lang="pt-BR" sz="2000" dirty="0" err="1"/>
              <a:t>beeps</a:t>
            </a:r>
            <a:r>
              <a:rPr lang="pt-BR" sz="2000" dirty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pt-BR" sz="2000" dirty="0"/>
              <a:t>Esses sons podem lhe ajudar a achar onde no programa algo esta dando errado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C88014-4477-4529-95EB-7D9B2F045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3918" y="2116462"/>
            <a:ext cx="3124200" cy="104775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AB7BD-4792-4512-B9B2-12BF28A3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6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FE96ED-5B4A-42F1-BD88-D7D2AFCF3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44" y="3264408"/>
            <a:ext cx="4002329" cy="28184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Coloque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tela</a:t>
            </a:r>
            <a:r>
              <a:rPr lang="en-US" dirty="0"/>
              <a:t>: </a:t>
            </a:r>
            <a:r>
              <a:rPr lang="en-US" dirty="0" err="1"/>
              <a:t>Bloco</a:t>
            </a:r>
            <a:r>
              <a:rPr lang="en-US" dirty="0"/>
              <a:t> de luz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8235" y="3483246"/>
            <a:ext cx="50657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t-BR" sz="2000" dirty="0"/>
              <a:t>Substituir o “1” por outra coisa é útil para mostrar informações.</a:t>
            </a:r>
          </a:p>
          <a:p>
            <a:pPr marL="742950" lvl="1" indent="-285750">
              <a:buFont typeface="Arial"/>
              <a:buChar char="•"/>
            </a:pPr>
            <a:r>
              <a:rPr lang="pt-BR" sz="2000" dirty="0"/>
              <a:t>O Bloco Graus Contabilizados lhe permite saber quantos graus o motor se moveu.</a:t>
            </a:r>
          </a:p>
          <a:p>
            <a:pPr marL="742950" lvl="1" indent="-285750">
              <a:buFont typeface="Arial"/>
              <a:buChar char="•"/>
            </a:pPr>
            <a:r>
              <a:rPr lang="pt-BR" sz="2000" dirty="0"/>
              <a:t>Um Bloco de Cor lhe permite dizer qual cor o sensor de Cor esta lendo.</a:t>
            </a:r>
          </a:p>
          <a:p>
            <a:pPr marL="742950" lvl="1" indent="-285750">
              <a:buFont typeface="Arial"/>
              <a:buChar char="•"/>
            </a:pPr>
            <a:r>
              <a:rPr lang="pt-BR" sz="2000" dirty="0"/>
              <a:t>Um bloco de distância lhe permite dizer a distância a um objeto.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F37BED-E35F-4522-B993-28671ECF8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14" y="1356146"/>
            <a:ext cx="3153091" cy="174688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77E298-8431-554B-8505-52588174CB6E}"/>
              </a:ext>
            </a:extLst>
          </p:cNvPr>
          <p:cNvCxnSpPr/>
          <p:nvPr/>
        </p:nvCxnSpPr>
        <p:spPr>
          <a:xfrm flipV="1">
            <a:off x="1693123" y="3897568"/>
            <a:ext cx="0" cy="503911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D9E72D2-A4B0-4BF4-99D5-F609DCCD53D6}"/>
              </a:ext>
            </a:extLst>
          </p:cNvPr>
          <p:cNvSpPr txBox="1"/>
          <p:nvPr/>
        </p:nvSpPr>
        <p:spPr>
          <a:xfrm>
            <a:off x="3261262" y="1541197"/>
            <a:ext cx="56608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t-BR" sz="2000" dirty="0"/>
              <a:t>Usando os blocos de Luz para mostrar informações na Matriz de LED</a:t>
            </a:r>
          </a:p>
          <a:p>
            <a:pPr marL="285750" indent="-285750">
              <a:buFont typeface="Arial"/>
              <a:buChar char="•"/>
            </a:pPr>
            <a:r>
              <a:rPr lang="pt-BR" sz="2000" dirty="0"/>
              <a:t>Você pode mostrar uma imagem personalizada ou escrever algo na tela.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A8478-8E9B-4F62-9D31-0C6DC5E7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4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Vídeos</a:t>
            </a:r>
            <a:r>
              <a:rPr lang="en-US" dirty="0"/>
              <a:t> e </a:t>
            </a:r>
            <a:r>
              <a:rPr lang="en-US" dirty="0" err="1"/>
              <a:t>comentários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985257" cy="4654528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pt-BR" sz="2400" dirty="0"/>
              <a:t>Gravar e assistir o seu robô pode ser muito útil no debug. Alguns celulares tem modos de câmera lenta que te ajudam ainda mais.</a:t>
            </a:r>
          </a:p>
          <a:p>
            <a:pPr marL="285750" indent="-285750">
              <a:buFont typeface="Arial"/>
              <a:buChar char="•"/>
            </a:pPr>
            <a:r>
              <a:rPr lang="pt-BR" sz="2400" dirty="0"/>
              <a:t>Comentários também são úteis durante o debug. Use eles para lembrar valores antigos que você pode ter colocado no bloco.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897" y="1592431"/>
            <a:ext cx="2765298" cy="19574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9D7B76-0C96-436A-A026-F2523C4587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239" t="38356" r="4650" b="18445"/>
          <a:stretch/>
        </p:blipFill>
        <p:spPr>
          <a:xfrm>
            <a:off x="6013862" y="3625862"/>
            <a:ext cx="1801368" cy="1887970"/>
          </a:xfrm>
          <a:prstGeom prst="rect">
            <a:avLst/>
          </a:prstGeom>
          <a:ln w="28575">
            <a:solidFill>
              <a:srgbClr val="FFD500"/>
            </a:solidFill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2C6E6-8AE0-4C6E-B6BA-BD05A18D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0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</TotalTime>
  <Words>641</Words>
  <Application>Microsoft Office PowerPoint</Application>
  <PresentationFormat>Apresentação na tela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Helvetica Neue</vt:lpstr>
      <vt:lpstr>Wingdings 2</vt:lpstr>
      <vt:lpstr>Dividend</vt:lpstr>
      <vt:lpstr>Técnicas para a resolução de bugs (debug)</vt:lpstr>
      <vt:lpstr>Objetivos</vt:lpstr>
      <vt:lpstr>Porque fazer o debug?</vt:lpstr>
      <vt:lpstr>Espere por Pressionar um botão</vt:lpstr>
      <vt:lpstr>Alertas visuais: Luz do botão central</vt:lpstr>
      <vt:lpstr>Alertas sonorous: Bloco de som</vt:lpstr>
      <vt:lpstr>Coloque na tela: Bloco de luz</vt:lpstr>
      <vt:lpstr>Vídeos e comentários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Lucas Colonna</cp:lastModifiedBy>
  <cp:revision>130</cp:revision>
  <dcterms:created xsi:type="dcterms:W3CDTF">2016-07-04T02:35:12Z</dcterms:created>
  <dcterms:modified xsi:type="dcterms:W3CDTF">2020-06-15T20:41:48Z</dcterms:modified>
</cp:coreProperties>
</file>