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82" r:id="rId3"/>
    <p:sldId id="259" r:id="rId4"/>
    <p:sldId id="285" r:id="rId5"/>
    <p:sldId id="284" r:id="rId6"/>
    <p:sldId id="275" r:id="rId7"/>
    <p:sldId id="277" r:id="rId8"/>
    <p:sldId id="276" r:id="rId9"/>
    <p:sldId id="280" r:id="rId10"/>
    <p:sldId id="281" r:id="rId11"/>
    <p:sldId id="283" r:id="rId12"/>
    <p:sldId id="279" r:id="rId13"/>
    <p:sldId id="278" r:id="rId14"/>
  </p:sldIdLst>
  <p:sldSz cx="12192000" cy="6858000"/>
  <p:notesSz cx="6858000" cy="9144000"/>
  <p:defaultTextStyle>
    <a:defPPr>
      <a:defRPr lang="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29" autoAdjust="0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90" y="12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4C219-CFEC-B34B-830F-CA09CAC1A536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504B1-A652-004E-A671-10D3E4685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1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5CB3A8-0F14-8946-B311-E7030D37D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885CBB-604B-6447-8EAD-F07D6B0CE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AF6F5E-BFA0-884A-B382-87036235A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4C04-95C3-064D-8659-50AB635D1EC9}" type="datetime1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0D559-3D90-BA40-AC63-4F68C0D8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778B85-2B77-594F-BD77-3F0FCFE3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9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C7984A-C325-0244-8B4A-62C2741E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B9EFB63-9B5E-0146-9ADA-5B0BA605C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829194-8BA3-804E-B9B8-660E4C3D2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D6D5-C24F-6941-80A1-BE00C625CACD}" type="datetime1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D07A85-E4FB-1649-85D4-6F0F2A595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D86134-AF4E-3E42-9352-7F2C8344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9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A0F2721-32BF-884C-A35F-D78DAB9CE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5099B6F-A362-7941-B0F9-C27308748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BD4573-4451-5E45-9E29-FEC684333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E21DC-25FD-1C46-A06D-308B1A158A6F}" type="datetime1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41437A-EFD6-1D4F-8537-FE71D27C1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E4CF84-B1AE-A34E-B796-6D8A5B9C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0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66BED6-F22A-B24F-8004-CA198CD7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76B2F8-70DC-B54E-BCB3-0DE0E1902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0239AD-65FF-2A4A-9976-7FECE5ADF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A115-45F6-2446-9924-5D1DACBB9F69}" type="datetime1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CB0804-3D14-B845-9F9A-5C7E51A8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3DEA52-A8F6-8D48-8485-DEE33A03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9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7B1582-D73C-1B4B-8118-46276556F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15A7CA-6FDE-224D-9BF8-451F12903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53DA11-F787-7944-8F14-8C298807A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0EBB-93C8-404A-8F17-E6E9E7F96352}" type="datetime1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14D53D-5E84-C84D-B5A2-D18D99DA4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FB4F16-3E34-A642-A2E9-074BA1DE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0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E6CA2F-14E0-794D-BCC4-5ECC3B716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1D06AC-06DE-FD49-9D09-77EA22FF2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C55729-7FAA-724C-B80D-53D497CE3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632F28-5BC3-1E45-BC84-CFBB98A3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B81F5-3BE8-AA44-86CC-BE2A32C919FD}" type="datetime1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9BA0FF-AEFB-A746-BD11-3C183CC0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BAB372-F26A-C54C-A83B-8C84A0ED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01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4B5459-E213-C845-A703-971A4D189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C2A4B2-DF30-994B-91E4-28B66470F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29800E-6971-0942-957F-2CABC0D07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D94F15-F25F-334A-B48D-A7441744B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A0DD86F-7F95-FF42-AEB0-0ED5B63BE9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42B007B-74A1-6B45-B16B-2A05099D3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7C592-F2EC-3F41-973D-5DADE1D78AD3}" type="datetime1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5542D5C-53D9-CC42-B1A3-2D22C8BC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DFFB12-29D6-2C4B-941E-16AA7394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FF3789-9890-1E4C-9CE5-5F3A4C17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BEAD24-A21F-6C4A-B50F-0564AACF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AC53-431E-7548-94D9-03989B20123D}" type="datetime1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1BB6D3-A721-ED4F-9B0A-E91662461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6BD24E-E4DB-B04A-A0DC-1192F5C6E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16CEA2D-C2DD-0543-89A4-9281259D7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C1CE3-B0BC-7F46-B97F-845029678F00}" type="datetime1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5DBED0-1AE1-A340-9659-41CF480E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867ECB-BB41-5947-8585-83183476C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5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218ABA-7263-6643-AEDB-2E0A5AE0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E0935C-19E1-7C46-B7B0-3B9DD141D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BC37B4-C233-944B-9B6F-05700A7EF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8DF1C4-2BA2-2A42-BCD6-4D57B4D4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4D0A-A850-3444-958C-296DC2999D43}" type="datetime1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861078-4B5D-5D4D-9573-45E783E8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90B92B-8F9A-C344-AFD6-561EF542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7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45891D-6B19-A04E-99DA-31666AC6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542518-A73D-9A43-AD02-20A9642D6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68A4D9-7CC0-C540-A892-32C2A97FC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5C69F2-78CF-5244-995C-78B568A8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ABD9F-65C4-254B-8009-0F06E3240D38}" type="datetime1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5CE581-BA86-9D4D-9805-A9952C6D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6E5492-CBC5-CE47-A990-D133D6104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7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9C1AD50-A8BF-B646-93B5-5AF0FC69F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23C73D-1FF8-7246-BEF4-9DF98B860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8C9FFC-26EA-164D-9CBB-9C955791E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612CF-4206-1748-9B00-D7ECB334A8C0}" type="datetime1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1BD8B4-232E-E742-B2C9-DE589908A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F229DA-BAB0-1149-8F1B-0D9EEBC1E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7A345-3025-034B-8358-627681AE4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7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team@ev3lessons.com" TargetMode="External"/><Relationship Id="rId2" Type="http://schemas.openxmlformats.org/officeDocument/2006/relationships/hyperlink" Target="https://youtu.be/SxmeodiGyRc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6.tiff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xmlns="" id="{B9E248E0-55F8-4E45-A07F-B49E0EEA9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xmlns="" id="{311F016A-A753-449B-9EA6-322199B711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592014">
            <a:off x="3109564" y="70484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53693D-0099-1944-B4F3-750A1E684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742" y="754840"/>
            <a:ext cx="4001034" cy="2757748"/>
          </a:xfrm>
        </p:spPr>
        <p:txBody>
          <a:bodyPr>
            <a:normAutofit/>
          </a:bodyPr>
          <a:lstStyle/>
          <a:p>
            <a:pPr algn="l"/>
            <a:r>
              <a:rPr lang="en-US" sz="4700" b="1" dirty="0"/>
              <a:t/>
            </a:r>
            <a:br>
              <a:rPr lang="en-US" sz="4700" b="1" dirty="0"/>
            </a:br>
            <a:r>
              <a:rPr lang="nl" sz="4700" b="1"/>
              <a:t>SPIKE PRIME versus ROBOT INVENTOR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FEAD8F-EDBD-3D40-96EA-F72828F16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42" y="3633690"/>
            <a:ext cx="4001034" cy="2099321"/>
          </a:xfrm>
        </p:spPr>
        <p:txBody>
          <a:bodyPr>
            <a:normAutofit/>
          </a:bodyPr>
          <a:lstStyle/>
          <a:p>
            <a:pPr algn="l"/>
            <a:r>
              <a:rPr lang="nl" dirty="0"/>
              <a:t>SANJAY &amp; ARVIND </a:t>
            </a:r>
            <a:r>
              <a:rPr lang="nl" dirty="0" smtClean="0"/>
              <a:t>SESHAN</a:t>
            </a:r>
            <a:br>
              <a:rPr lang="nl" dirty="0" smtClean="0"/>
            </a:br>
            <a:r>
              <a:rPr lang="nl" dirty="0" smtClean="0"/>
              <a:t/>
            </a:r>
            <a:br>
              <a:rPr lang="nl" dirty="0" smtClean="0"/>
            </a:br>
            <a:r>
              <a:rPr lang="nl" dirty="0" smtClean="0"/>
              <a:t>vertaald door Roy Krikke en Henriëtte van Dorp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3A06009-42D8-517B-6E4B-5B1BE97CD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2" r="-2" b="8812"/>
          <a:stretch/>
        </p:blipFill>
        <p:spPr bwMode="auto">
          <a:xfrm>
            <a:off x="4252394" y="2577601"/>
            <a:ext cx="7462838" cy="4280399"/>
          </a:xfrm>
          <a:custGeom>
            <a:avLst/>
            <a:gdLst/>
            <a:ahLst/>
            <a:cxnLst/>
            <a:rect l="l" t="t" r="r" b="b"/>
            <a:pathLst>
              <a:path w="7462838" h="4280399">
                <a:moveTo>
                  <a:pt x="3731419" y="0"/>
                </a:moveTo>
                <a:cubicBezTo>
                  <a:pt x="5792225" y="0"/>
                  <a:pt x="7462838" y="1670613"/>
                  <a:pt x="7462838" y="3731419"/>
                </a:cubicBezTo>
                <a:cubicBezTo>
                  <a:pt x="7462838" y="3828019"/>
                  <a:pt x="7459167" y="3923762"/>
                  <a:pt x="7451957" y="4018516"/>
                </a:cubicBezTo>
                <a:lnTo>
                  <a:pt x="7422046" y="4280399"/>
                </a:lnTo>
                <a:lnTo>
                  <a:pt x="40793" y="4280399"/>
                </a:lnTo>
                <a:lnTo>
                  <a:pt x="10881" y="4018516"/>
                </a:lnTo>
                <a:cubicBezTo>
                  <a:pt x="3671" y="3923762"/>
                  <a:pt x="0" y="3828019"/>
                  <a:pt x="0" y="3731419"/>
                </a:cubicBezTo>
                <a:cubicBezTo>
                  <a:pt x="0" y="1670613"/>
                  <a:pt x="1670614" y="0"/>
                  <a:pt x="3731419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BBA289-1CC6-4A59-BFD8-9198278CC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11" r="1370" b="-4"/>
          <a:stretch/>
        </p:blipFill>
        <p:spPr>
          <a:xfrm>
            <a:off x="8610600" y="10"/>
            <a:ext cx="3581400" cy="3769196"/>
          </a:xfrm>
          <a:custGeom>
            <a:avLst/>
            <a:gdLst/>
            <a:ahLst/>
            <a:cxnLst/>
            <a:rect l="l" t="t" r="r" b="b"/>
            <a:pathLst>
              <a:path w="3581400" h="3769206">
                <a:moveTo>
                  <a:pt x="366014" y="0"/>
                </a:moveTo>
                <a:lnTo>
                  <a:pt x="3581400" y="0"/>
                </a:lnTo>
                <a:lnTo>
                  <a:pt x="3581400" y="3507525"/>
                </a:lnTo>
                <a:lnTo>
                  <a:pt x="3442408" y="3574481"/>
                </a:lnTo>
                <a:cubicBezTo>
                  <a:pt x="3145957" y="3699869"/>
                  <a:pt x="2820025" y="3769206"/>
                  <a:pt x="2477898" y="3769206"/>
                </a:cubicBezTo>
                <a:cubicBezTo>
                  <a:pt x="1109392" y="3769206"/>
                  <a:pt x="0" y="2659814"/>
                  <a:pt x="0" y="1291308"/>
                </a:cubicBezTo>
                <a:cubicBezTo>
                  <a:pt x="0" y="863650"/>
                  <a:pt x="108339" y="461296"/>
                  <a:pt x="299069" y="1101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2498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41E55D-51FE-394C-997D-0FCF64919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F41FADF-3510-3A41-AD4F-99D2CBF0E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10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A0D7FEF-9BF3-220C-ED9C-D9315EAA3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Content Placeholder 5" descr="A picture containing indoor, table, toy, sitting&#10;&#10;Description automatically generated">
            <a:extLst>
              <a:ext uri="{FF2B5EF4-FFF2-40B4-BE49-F238E27FC236}">
                <a16:creationId xmlns:a16="http://schemas.microsoft.com/office/drawing/2014/main" xmlns="" id="{5ECFD312-C68A-A1A9-216B-4C4A08A33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26" y="-1126601"/>
            <a:ext cx="12219526" cy="798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43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BD37C1-BC4B-714F-8027-EFBC09761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2E69E9F-300E-9D4F-84B2-DA0BAF787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11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68DEF63-DE97-122B-C088-865E345D6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IMG_5790" descr="IMG_5790">
            <a:hlinkClick r:id="" action="ppaction://media"/>
            <a:extLst>
              <a:ext uri="{FF2B5EF4-FFF2-40B4-BE49-F238E27FC236}">
                <a16:creationId xmlns:a16="http://schemas.microsoft.com/office/drawing/2014/main" xmlns="" id="{C58616FA-3AE6-7028-86AA-7DA935C80E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7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4F032D-C5E7-AD45-9733-643A2E890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b="1" dirty="0"/>
              <a:t>Veelgestelde vragen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78B16D-09DB-C74B-B684-6933B99B7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" sz="2400" dirty="0"/>
              <a:t>Kun je een grote SPIKE Prime-motor in een MINDSTORMS-hub gebruiken?</a:t>
            </a:r>
          </a:p>
          <a:p>
            <a:pPr lvl="1"/>
            <a:r>
              <a:rPr lang="nl" dirty="0"/>
              <a:t>Ja</a:t>
            </a:r>
            <a:endParaRPr lang="en-US" sz="2000" dirty="0"/>
          </a:p>
          <a:p>
            <a:r>
              <a:rPr lang="nl" sz="2400" dirty="0"/>
              <a:t>Kun je MINDSTORMS-motoren/sensoren gebruiken op een SPIKE Prime Hub?</a:t>
            </a:r>
          </a:p>
          <a:p>
            <a:pPr lvl="1"/>
            <a:r>
              <a:rPr lang="nl" dirty="0"/>
              <a:t>Ja</a:t>
            </a:r>
            <a:endParaRPr lang="en-US" sz="2000" dirty="0"/>
          </a:p>
          <a:p>
            <a:r>
              <a:rPr lang="nl" sz="2400" dirty="0"/>
              <a:t>Kun je een SPIKE Prime omzetten in een MINDSTORMS Hub of omgekeerd?</a:t>
            </a:r>
          </a:p>
          <a:p>
            <a:pPr lvl="1"/>
            <a:r>
              <a:rPr lang="nl" sz="2000" dirty="0"/>
              <a:t>U kon beide firmware op beide hubs uitvoeren wanneer u SPIKE 2 gebruikte. Voor zover wij weten wordt Robot Inventor momenteel niet ondersteund in SPIKE 3.</a:t>
            </a:r>
          </a:p>
          <a:p>
            <a:r>
              <a:rPr lang="nl" sz="2400" dirty="0"/>
              <a:t>Kun je een programma converteren van SPIKE Prime naar MINDSTORMS of omgekeerd?</a:t>
            </a:r>
          </a:p>
          <a:p>
            <a:pPr lvl="1"/>
            <a:r>
              <a:rPr lang="nl" sz="2000" dirty="0"/>
              <a:t>U kunt de extensie van een SPIKE Prime 2-programma (.llsp </a:t>
            </a:r>
            <a:r>
              <a:rPr lang="nl" sz="2000" dirty="0" err="1"/>
              <a:t>) wijzigen </a:t>
            </a:r>
            <a:r>
              <a:rPr lang="nl" sz="2000" dirty="0"/>
              <a:t>en openen in de MINDSTORMS-app. Dit is niet bevestigd met een .llsp 3 (SPIKE 3)-bestand.</a:t>
            </a:r>
          </a:p>
          <a:p>
            <a:r>
              <a:rPr lang="nl" sz="2400" dirty="0"/>
              <a:t>Is Robot Inventor nog steeds beschikbaar?</a:t>
            </a:r>
          </a:p>
          <a:p>
            <a:pPr lvl="1"/>
            <a:r>
              <a:rPr lang="nl" sz="2000" dirty="0"/>
              <a:t>De Robot Inventor MINDSTORMS-set werd </a:t>
            </a:r>
            <a:r>
              <a:rPr lang="nl" sz="2000" dirty="0" smtClean="0"/>
              <a:t>tot eind </a:t>
            </a:r>
            <a:r>
              <a:rPr lang="nl" sz="2000" dirty="0"/>
              <a:t>2022 </a:t>
            </a:r>
            <a:r>
              <a:rPr lang="nl" sz="2000" dirty="0" smtClean="0"/>
              <a:t>verkocht</a:t>
            </a:r>
            <a:endParaRPr lang="nl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E6CF7B-09B8-FF4D-8AE4-AC5D24EB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77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136AE7-6C1B-4644-A72C-FE558761E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b="1" dirty="0"/>
              <a:t>NEEM CONTACT MET ONS OP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147FFF-3E62-4242-9716-0343C4597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0290" y="1690688"/>
            <a:ext cx="5163590" cy="4363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" dirty="0"/>
              <a:t>Bekijk: </a:t>
            </a:r>
            <a:r>
              <a:rPr lang="nl" dirty="0">
                <a:hlinkClick r:id="rId2"/>
              </a:rPr>
              <a:t>https://youtu.be/SxmeodiGyRc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nl" dirty="0"/>
              <a:t>Neem contact met ons op: </a:t>
            </a:r>
            <a:r>
              <a:rPr lang="nl" dirty="0">
                <a:hlinkClick r:id="rId3"/>
              </a:rPr>
              <a:t>team@ev3lessons.com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3734A55-99E4-5E4A-AF10-0774494B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4E396C-30D1-9142-9829-EB4245E57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16" y="5040312"/>
            <a:ext cx="2628900" cy="254000"/>
          </a:xfrm>
          <a:prstGeom prst="rect">
            <a:avLst/>
          </a:prstGeom>
        </p:spPr>
      </p:pic>
      <p:pic>
        <p:nvPicPr>
          <p:cNvPr id="3" name="Content Placeholder 7" descr="A picture containing road, person, car, truck&#10;&#10;Description automatically generated">
            <a:extLst>
              <a:ext uri="{FF2B5EF4-FFF2-40B4-BE49-F238E27FC236}">
                <a16:creationId xmlns:a16="http://schemas.microsoft.com/office/drawing/2014/main" xmlns="" id="{F980E371-F13B-E3A4-7C30-E80B187AA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15" y="1690688"/>
            <a:ext cx="6135521" cy="320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54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91F32EBA-ED97-466E-8CFA-8382584155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A091224B-71FB-4A43-BFB9-839906ADD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nl" sz="4000" b="1"/>
              <a:t>OVERZICHT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F29A31E3-3EE1-3749-A361-ADBC198C5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/>
          </a:bodyPr>
          <a:lstStyle/>
          <a:p>
            <a:r>
              <a:rPr lang="nl" sz="2400" dirty="0"/>
              <a:t>Vijf </a:t>
            </a:r>
            <a:r>
              <a:rPr lang="nl" sz="2400" dirty="0" smtClean="0"/>
              <a:t>voorbee</a:t>
            </a:r>
            <a:r>
              <a:rPr lang="nl-NL" sz="2400" dirty="0" smtClean="0"/>
              <a:t>ld</a:t>
            </a:r>
            <a:r>
              <a:rPr lang="nl" sz="2400" dirty="0" smtClean="0"/>
              <a:t>modellen </a:t>
            </a:r>
            <a:r>
              <a:rPr lang="nl" sz="2400" dirty="0"/>
              <a:t>met instructies</a:t>
            </a:r>
          </a:p>
          <a:p>
            <a:r>
              <a:rPr lang="nl" sz="2400" dirty="0"/>
              <a:t>Aangepaste blokken voor die modellen</a:t>
            </a:r>
          </a:p>
          <a:p>
            <a:r>
              <a:rPr lang="nl" sz="2400" dirty="0"/>
              <a:t>Vrij programmeergebied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6448B102-55D3-AA45-966F-E82C678E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967A345-3025-034B-8358-627681AE4EC0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Content Placeholder 7" descr="A picture containing road, person, car, truck&#10;&#10;Description automatically generated">
            <a:extLst>
              <a:ext uri="{FF2B5EF4-FFF2-40B4-BE49-F238E27FC236}">
                <a16:creationId xmlns:a16="http://schemas.microsoft.com/office/drawing/2014/main" xmlns="" id="{F6C2684A-ADC7-BF2A-D68F-660A017EA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3" r="27749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8532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91F32EBA-ED97-466E-8CFA-8382584155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8DADB8-A012-924D-9553-FF3ACB2FE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nl" sz="4000" b="1"/>
              <a:t>51515 IS </a:t>
            </a:r>
            <a:r>
              <a:rPr lang="en-US" sz="4000" b="1"/>
              <a:t/>
            </a:r>
            <a:br>
              <a:rPr lang="en-US" sz="4000" b="1"/>
            </a:br>
            <a:r>
              <a:rPr lang="nl" sz="4000" b="1"/>
              <a:t>PROJECTGEBASEERD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54C219-B721-AA4A-A155-448B9EC18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/>
          </a:bodyPr>
          <a:lstStyle/>
          <a:p>
            <a:r>
              <a:rPr lang="nl" sz="2400" dirty="0"/>
              <a:t>Software begeleidt u bij het bouwen van 5 grote hoofdmodellen</a:t>
            </a:r>
          </a:p>
          <a:p>
            <a:r>
              <a:rPr lang="nl" sz="2400" dirty="0"/>
              <a:t>“Verdere activiteiten” breiden alle modellen uit</a:t>
            </a:r>
          </a:p>
          <a:p>
            <a:r>
              <a:rPr lang="nl" sz="2400" dirty="0"/>
              <a:t>Activiteiten </a:t>
            </a:r>
            <a:r>
              <a:rPr lang="nl" sz="2400" dirty="0" smtClean="0"/>
              <a:t>om</a:t>
            </a:r>
            <a:r>
              <a:rPr lang="en-GB" sz="2400" dirty="0" err="1" smtClean="0"/>
              <a:t>lijven</a:t>
            </a:r>
            <a:r>
              <a:rPr lang="en-GB" sz="2400" dirty="0" smtClean="0"/>
              <a:t> </a:t>
            </a:r>
            <a:r>
              <a:rPr lang="nl" sz="2400" dirty="0" smtClean="0"/>
              <a:t>sensoren</a:t>
            </a:r>
            <a:endParaRPr lang="nl" sz="2400" dirty="0"/>
          </a:p>
          <a:p>
            <a:r>
              <a:rPr lang="nl" sz="2400" dirty="0"/>
              <a:t>De nadruk ligt op thuis leren en spelen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E1BFF1-FBEB-F642-9A5F-8C318C8F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967A345-3025-034B-8358-627681AE4EC0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xmlns="" id="{187F2EAA-41B7-FD77-603B-9630D0E13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16" b="-2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654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xmlns="" id="{91F32EBA-ED97-466E-8CFA-8382584155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8DADB8-A012-924D-9553-FF3ACB2FE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nl" sz="4000" b="1"/>
              <a:t>SPIKE Prime: gebaseerd op klassikale activiteiten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54C219-B721-AA4A-A155-448B9EC18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/>
          </a:bodyPr>
          <a:lstStyle/>
          <a:p>
            <a:r>
              <a:rPr lang="nl" sz="2400" dirty="0"/>
              <a:t>Software leidt u door 5 eenheden met kleinere modellen en begeleide lesplannen die in kleinere klassikale sessies kunnen worden voltooid</a:t>
            </a:r>
          </a:p>
          <a:p>
            <a:r>
              <a:rPr lang="nl" sz="2400" dirty="0"/>
              <a:t>Bevat een ‘Competition Ready’-eenheid voor FIRST LEGO League-teams (vereiste uitbreidingsset)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E1BFF1-FBEB-F642-9A5F-8C318C8F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967A345-3025-034B-8358-627681AE4EC0}" type="slidenum">
              <a:rPr lang="en-US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BEA2B1-99B7-925B-57D8-144DE3C26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17" b="1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281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1D5C8A-A1B6-DD4C-984C-C0A3F95C8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075B6F-8E11-F848-8ACF-AF86B091C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66"/>
          <a:stretch/>
        </p:blipFill>
        <p:spPr>
          <a:xfrm>
            <a:off x="914773" y="436475"/>
            <a:ext cx="2286747" cy="116928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E7E28E1C-DDF8-7240-99F5-CDD4A64AC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8771" y="709039"/>
            <a:ext cx="7253229" cy="5439922"/>
          </a:xfr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xmlns="" id="{66175E3D-011E-FC24-1D25-311389FB1094}"/>
              </a:ext>
            </a:extLst>
          </p:cNvPr>
          <p:cNvSpPr txBox="1">
            <a:spLocks/>
          </p:cNvSpPr>
          <p:nvPr/>
        </p:nvSpPr>
        <p:spPr>
          <a:xfrm>
            <a:off x="548640" y="1901318"/>
            <a:ext cx="5181600" cy="435133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" dirty="0"/>
              <a:t>6 universele poorten</a:t>
            </a:r>
          </a:p>
          <a:p>
            <a:r>
              <a:rPr lang="nl" dirty="0"/>
              <a:t>Aangedreven kabels</a:t>
            </a:r>
          </a:p>
          <a:p>
            <a:r>
              <a:rPr lang="nl" dirty="0"/>
              <a:t>5X5 LED-matrix</a:t>
            </a:r>
          </a:p>
          <a:p>
            <a:r>
              <a:rPr lang="nl" dirty="0"/>
              <a:t>Geel</a:t>
            </a:r>
          </a:p>
          <a:p>
            <a:r>
              <a:rPr lang="nl" dirty="0"/>
              <a:t>Bluetooth en USB</a:t>
            </a:r>
          </a:p>
          <a:p>
            <a:r>
              <a:rPr lang="nl" b="1" dirty="0"/>
              <a:t>Sensoren: </a:t>
            </a:r>
            <a:r>
              <a:rPr lang="nl" dirty="0"/>
              <a:t>afstand 1, kleur, Druk, ingebouwde 6-assige gyroscoop en versnellingsmeter</a:t>
            </a:r>
          </a:p>
          <a:p>
            <a:r>
              <a:rPr lang="nl" dirty="0"/>
              <a:t>Afstandssensor met break-out-interface</a:t>
            </a:r>
          </a:p>
          <a:p>
            <a:r>
              <a:rPr lang="nl" b="1" dirty="0"/>
              <a:t>Motoren: </a:t>
            </a:r>
            <a:r>
              <a:rPr lang="nl" dirty="0"/>
              <a:t>2 medium, 1 groot (</a:t>
            </a:r>
            <a:r>
              <a:rPr lang="en-US" sz="2800" dirty="0"/>
              <a:t>light azure</a:t>
            </a:r>
            <a:r>
              <a:rPr lang="nl" dirty="0"/>
              <a:t>)</a:t>
            </a:r>
          </a:p>
          <a:p>
            <a:r>
              <a:rPr lang="nl" dirty="0"/>
              <a:t>Opbergdoos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56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BA89F4-9D09-E14D-A6DA-D47F84EC24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" dirty="0"/>
              <a:t>6 universele poorten</a:t>
            </a:r>
          </a:p>
          <a:p>
            <a:r>
              <a:rPr lang="nl" dirty="0"/>
              <a:t>Aangedreven kabels</a:t>
            </a:r>
          </a:p>
          <a:p>
            <a:r>
              <a:rPr lang="nl" dirty="0"/>
              <a:t>5X5 LED-matrix</a:t>
            </a:r>
          </a:p>
          <a:p>
            <a:r>
              <a:rPr lang="nl-NL" dirty="0"/>
              <a:t>Blauwgroen</a:t>
            </a:r>
            <a:endParaRPr lang="nl" dirty="0"/>
          </a:p>
          <a:p>
            <a:r>
              <a:rPr lang="nl" dirty="0"/>
              <a:t>Bluetooth en USB</a:t>
            </a:r>
          </a:p>
          <a:p>
            <a:r>
              <a:rPr lang="nl" b="1" dirty="0"/>
              <a:t>Sensoren: </a:t>
            </a:r>
            <a:r>
              <a:rPr lang="nl" dirty="0"/>
              <a:t>afstand, kleur, ingebouwde 6-assige gyroscoop en versnellingsmeter</a:t>
            </a:r>
          </a:p>
          <a:p>
            <a:r>
              <a:rPr lang="nl" dirty="0"/>
              <a:t>Afstandssensor met break-out-interface</a:t>
            </a:r>
          </a:p>
          <a:p>
            <a:r>
              <a:rPr lang="nl" b="1" dirty="0"/>
              <a:t>Motoren: </a:t>
            </a:r>
            <a:r>
              <a:rPr lang="nl" dirty="0"/>
              <a:t>4 medium (lichtgrijs)</a:t>
            </a:r>
          </a:p>
          <a:p>
            <a:r>
              <a:rPr lang="nl" dirty="0"/>
              <a:t>Geen opbergdoos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223208-D6B1-8544-B972-6A1424F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D2EEA5-C606-0C40-AFDC-6C062D9D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17010"/>
            <a:ext cx="5838466" cy="564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69F7F6-2E73-9C3B-3C93-9CFEE3E2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5" y="1281113"/>
            <a:ext cx="6584091" cy="49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04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585496-0E1F-F94C-A473-81FC47F1EB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" dirty="0"/>
              <a:t>523 delen</a:t>
            </a:r>
          </a:p>
          <a:p>
            <a:r>
              <a:rPr lang="nl" dirty="0"/>
              <a:t>Zwenkwiel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42B34F-CCFD-834D-B909-9319374DA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84520" cy="4351338"/>
          </a:xfrm>
        </p:spPr>
        <p:txBody>
          <a:bodyPr/>
          <a:lstStyle/>
          <a:p>
            <a:r>
              <a:rPr lang="nl" dirty="0"/>
              <a:t>949 onderdelen: meer wielen, frames en panelen</a:t>
            </a:r>
          </a:p>
          <a:p>
            <a:r>
              <a:rPr lang="nl" dirty="0"/>
              <a:t>Nieuw differentieel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0F527C-85B6-F04E-B705-14C3574C2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0ADE64-AC2D-9149-880C-1765744A4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334" y="681037"/>
            <a:ext cx="5838466" cy="564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751918-DEFF-4D41-BB88-B24367A8A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66"/>
          <a:stretch/>
        </p:blipFill>
        <p:spPr>
          <a:xfrm>
            <a:off x="1412988" y="556805"/>
            <a:ext cx="2286747" cy="1169281"/>
          </a:xfrm>
          <a:prstGeom prst="rect">
            <a:avLst/>
          </a:prstGeom>
        </p:spPr>
      </p:pic>
      <p:pic>
        <p:nvPicPr>
          <p:cNvPr id="6" name="Picture 5" descr="A picture containing dark, light&#10;&#10;Description automatically generated">
            <a:extLst>
              <a:ext uri="{FF2B5EF4-FFF2-40B4-BE49-F238E27FC236}">
                <a16:creationId xmlns:a16="http://schemas.microsoft.com/office/drawing/2014/main" xmlns="" id="{2C4A79CC-1555-DC42-9510-5747E7DB5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043" y="2031312"/>
            <a:ext cx="2039757" cy="1529818"/>
          </a:xfrm>
          <a:prstGeom prst="rect">
            <a:avLst/>
          </a:prstGeom>
        </p:spPr>
      </p:pic>
      <p:pic>
        <p:nvPicPr>
          <p:cNvPr id="2" name="Picture 1" descr="A picture containing cake, toy, table, sitting&#10;&#10;Description automatically generated">
            <a:extLst>
              <a:ext uri="{FF2B5EF4-FFF2-40B4-BE49-F238E27FC236}">
                <a16:creationId xmlns:a16="http://schemas.microsoft.com/office/drawing/2014/main" xmlns="" id="{6E1E0553-5F45-A97D-5E9C-15547035C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216" y="2796221"/>
            <a:ext cx="5801784" cy="4351338"/>
          </a:xfrm>
          <a:prstGeom prst="rect">
            <a:avLst/>
          </a:prstGeom>
        </p:spPr>
      </p:pic>
      <p:pic>
        <p:nvPicPr>
          <p:cNvPr id="7" name="Picture 6" descr="A picture containing computer, computer, table&#10;&#10;Description automatically generated">
            <a:extLst>
              <a:ext uri="{FF2B5EF4-FFF2-40B4-BE49-F238E27FC236}">
                <a16:creationId xmlns:a16="http://schemas.microsoft.com/office/drawing/2014/main" xmlns="" id="{1F174F88-E4C9-24FC-3A19-A9E0E5A4F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6840" y="2613500"/>
            <a:ext cx="6289040" cy="47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23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B4AE17-3227-4345-ADDA-AAA900198D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" sz="1800" dirty="0"/>
              <a:t>Woordblokken en Python</a:t>
            </a:r>
          </a:p>
          <a:p>
            <a:r>
              <a:rPr lang="nl" sz="1800" dirty="0"/>
              <a:t>Lichte achtergrond</a:t>
            </a:r>
          </a:p>
          <a:p>
            <a:r>
              <a:rPr lang="nl" sz="1800" dirty="0"/>
              <a:t>Geen afstandsbediening</a:t>
            </a:r>
          </a:p>
          <a:p>
            <a:r>
              <a:rPr lang="nl" sz="1800" dirty="0"/>
              <a:t>Geen aangepaste blokken voor modellen</a:t>
            </a:r>
          </a:p>
          <a:p>
            <a:r>
              <a:rPr lang="nl" sz="1800" dirty="0"/>
              <a:t>Extensies om meer blokken toe te voegen</a:t>
            </a:r>
          </a:p>
          <a:p>
            <a:r>
              <a:rPr lang="nl" sz="1800" dirty="0"/>
              <a:t>Geen hub-naar-hub-communicatie</a:t>
            </a:r>
          </a:p>
          <a:p>
            <a:r>
              <a:rPr lang="nl" sz="1800" dirty="0"/>
              <a:t>Geen machinaal leren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BA89F4-9D09-E14D-A6DA-D47F84EC24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" sz="1800" dirty="0"/>
              <a:t>Woordblokken en Python</a:t>
            </a:r>
          </a:p>
          <a:p>
            <a:r>
              <a:rPr lang="nl" sz="1800" dirty="0"/>
              <a:t>Zwarte achtergrond</a:t>
            </a:r>
          </a:p>
          <a:p>
            <a:r>
              <a:rPr lang="nl" sz="1800" dirty="0"/>
              <a:t>Applicatie voor afstandsbediening</a:t>
            </a:r>
          </a:p>
          <a:p>
            <a:r>
              <a:rPr lang="nl" sz="1800" dirty="0"/>
              <a:t>Aangepaste blokken voor hoofdmodellen</a:t>
            </a:r>
          </a:p>
          <a:p>
            <a:r>
              <a:rPr lang="nl" sz="1800" dirty="0"/>
              <a:t>Extensies om meer blokken toe te voegen</a:t>
            </a:r>
          </a:p>
          <a:p>
            <a:r>
              <a:rPr lang="nl" sz="1800" dirty="0"/>
              <a:t>Hub-naar-Hub-communicatie</a:t>
            </a:r>
          </a:p>
          <a:p>
            <a:r>
              <a:rPr lang="nl" sz="1800" dirty="0"/>
              <a:t>Machinaal leren</a:t>
            </a:r>
          </a:p>
          <a:p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223208-D6B1-8544-B972-6A1424F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AD6A47F2-5D20-A94D-B997-FD4947F6F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30" t="25698" r="26689" b="27790"/>
          <a:stretch/>
        </p:blipFill>
        <p:spPr>
          <a:xfrm>
            <a:off x="9323847" y="4361047"/>
            <a:ext cx="2329543" cy="2348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794162-12E8-2943-9CE6-B7142EE1C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790" y="4361047"/>
            <a:ext cx="2743200" cy="2360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84A377-438E-6F41-8EA6-B61D42949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334" y="681037"/>
            <a:ext cx="5838466" cy="564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00485F6-C034-8444-BC42-C8B3E32C4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066"/>
          <a:stretch/>
        </p:blipFill>
        <p:spPr>
          <a:xfrm>
            <a:off x="1778748" y="443265"/>
            <a:ext cx="2286747" cy="11692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16CF2A-4E05-5642-A548-63B540B1D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1468" y="4397020"/>
            <a:ext cx="2862488" cy="2360428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4BE8596-856B-2447-9141-8F6204EED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16" y="4361047"/>
            <a:ext cx="2656805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27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cake, snow, car&#10;&#10;Description automatically generated">
            <a:extLst>
              <a:ext uri="{FF2B5EF4-FFF2-40B4-BE49-F238E27FC236}">
                <a16:creationId xmlns:a16="http://schemas.microsoft.com/office/drawing/2014/main" xmlns="" id="{D512BAB2-44DA-F430-4F36-2E07C7958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99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F07329-CDE1-DA4C-BA39-24EB8D95F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" b="1" dirty="0"/>
              <a:t>KUN JE EEN WEDSTRIJDROBOT BOUWEN?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26A792-9124-1444-9E39-E555509A7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A345-3025-034B-8358-627681AE4EC0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4614FD-2DAB-4F46-968A-25EF4084C135}"/>
              </a:ext>
            </a:extLst>
          </p:cNvPr>
          <p:cNvSpPr txBox="1"/>
          <p:nvPr/>
        </p:nvSpPr>
        <p:spPr>
          <a:xfrm>
            <a:off x="8610600" y="2223247"/>
            <a:ext cx="32586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" sz="3200" dirty="0"/>
              <a:t>Robot Inventor mag deelnemen aan de FIRST LEGO League Challenge vanaf het </a:t>
            </a:r>
            <a:r>
              <a:rPr lang="nl" sz="3200" dirty="0" err="1"/>
              <a:t>RePLAY- </a:t>
            </a:r>
            <a:r>
              <a:rPr lang="nl" sz="3200" dirty="0"/>
              <a:t>seizoen.</a:t>
            </a:r>
          </a:p>
        </p:txBody>
      </p:sp>
    </p:spTree>
    <p:extLst>
      <p:ext uri="{BB962C8B-B14F-4D97-AF65-F5344CB8AC3E}">
        <p14:creationId xmlns:p14="http://schemas.microsoft.com/office/powerpoint/2010/main" val="352975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405</Words>
  <Application>Microsoft Office PowerPoint</Application>
  <PresentationFormat>Widescreen</PresentationFormat>
  <Paragraphs>79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 SPIKE PRIME versus ROBOT INVENTOR</vt:lpstr>
      <vt:lpstr>OVERZICHT</vt:lpstr>
      <vt:lpstr>51515 IS  PROJECTGEBASEERD</vt:lpstr>
      <vt:lpstr>SPIKE Prime: gebaseerd op klassikale activiteiten</vt:lpstr>
      <vt:lpstr>PowerPoint Presentation</vt:lpstr>
      <vt:lpstr>PowerPoint Presentation</vt:lpstr>
      <vt:lpstr>PowerPoint Presentation</vt:lpstr>
      <vt:lpstr>PowerPoint Presentation</vt:lpstr>
      <vt:lpstr>KUN JE EEN WEDSTRIJDROBOT BOUWEN?</vt:lpstr>
      <vt:lpstr>PowerPoint Presentation</vt:lpstr>
      <vt:lpstr>PowerPoint Presentation</vt:lpstr>
      <vt:lpstr>Veelgestelde vragen</vt:lpstr>
      <vt:lpstr>NEEM CONTACT MET ONS OP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SPIKE PRIME vs ROBOT INVENTOR</dc:title>
  <dc:creator>Srinivasan Seshan</dc:creator>
  <cp:lastModifiedBy>Jet .</cp:lastModifiedBy>
  <cp:revision>10</cp:revision>
  <dcterms:created xsi:type="dcterms:W3CDTF">2020-12-05T22:10:12Z</dcterms:created>
  <dcterms:modified xsi:type="dcterms:W3CDTF">2023-10-01T08:55:57Z</dcterms:modified>
</cp:coreProperties>
</file>