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1"/>
  </p:notesMasterIdLst>
  <p:handoutMasterIdLst>
    <p:handoutMasterId r:id="rId12"/>
  </p:handoutMasterIdLst>
  <p:sldIdLst>
    <p:sldId id="275" r:id="rId2"/>
    <p:sldId id="257" r:id="rId3"/>
    <p:sldId id="282" r:id="rId4"/>
    <p:sldId id="276" r:id="rId5"/>
    <p:sldId id="279" r:id="rId6"/>
    <p:sldId id="283" r:id="rId7"/>
    <p:sldId id="284" r:id="rId8"/>
    <p:sldId id="285" r:id="rId9"/>
    <p:sldId id="268" r:id="rId10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455"/>
    <a:srgbClr val="FFD500"/>
    <a:srgbClr val="0EAE9F"/>
    <a:srgbClr val="13B09B"/>
    <a:srgbClr val="0290F8"/>
    <a:srgbClr val="FE59D0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5"/>
    <p:restoredTop sz="94613"/>
  </p:normalViewPr>
  <p:slideViewPr>
    <p:cSldViewPr snapToGrid="0" snapToObjects="1">
      <p:cViewPr varScale="1">
        <p:scale>
          <a:sx n="141" d="100"/>
          <a:sy n="141" d="100"/>
        </p:scale>
        <p:origin x="76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0033297F-2FA6-5044-8D25-02645BFA76EA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42338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54219E-3F72-2747-8AFE-C47A1E936F4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6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90740-6E34-794B-87FB-277AE5B4455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31130B-425C-5641-B405-BB17815E18B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4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216FFE-8B58-4345-B1AF-C21B754EE97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AFE7FE7-59DC-FF40-8E06-663AC6293F6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300F3-FE7D-764A-BA65-9EB3F150FBC3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7EB52-F0AC-1B47-997C-177369938B6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225B1-8E03-E14B-B6CB-FA865DF951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0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12F4E-93B5-5246-A22F-60DA388E68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CBF0C8-D16D-D04B-8D2F-40E4D349103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7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0D830A-DB75-3B4C-A789-5A5D51D68A1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5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" dirty="0"/>
              <a:t>Inleiding tot de kleurensensor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" dirty="0"/>
              <a:t>DOOR SANJAY EN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</a:t>
            </a:r>
            <a:r>
              <a:rPr lang="nl-NL" dirty="0" err="1">
                <a:solidFill>
                  <a:schemeClr val="tx1"/>
                </a:solidFill>
              </a:rPr>
              <a:t>dorP</a:t>
            </a:r>
            <a:endParaRPr lang="nl" dirty="0"/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nl" dirty="0"/>
              <a:t>Leer hoe u de kleursensor gebruikt</a:t>
            </a:r>
          </a:p>
          <a:p>
            <a:r>
              <a:rPr lang="nl" dirty="0"/>
              <a:t>Leer hoe u het wacht-tot-blok gebruikt</a:t>
            </a:r>
          </a:p>
          <a:p>
            <a:r>
              <a:rPr lang="nl" dirty="0"/>
              <a:t>Opmerking: hoewel afbeeldingen in deze lessen mogelijk een SPIKE Prime laten zien, zijn de codeblokken hetzelfde voor Robot Inventor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close up of a camera&#10;&#10;Description automatically generated">
            <a:extLst>
              <a:ext uri="{FF2B5EF4-FFF2-40B4-BE49-F238E27FC236}">
                <a16:creationId xmlns:a16="http://schemas.microsoft.com/office/drawing/2014/main" id="{A6854CAB-B318-4725-BF04-79243077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4" t="10806" r="19474" b="11579"/>
          <a:stretch/>
        </p:blipFill>
        <p:spPr>
          <a:xfrm>
            <a:off x="6266047" y="3821274"/>
            <a:ext cx="2541070" cy="23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7B91-5784-4E91-9C03-6CCEE60E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Wat is een kleurensensor?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7FE9-7847-4B91-95F5-564B8DEE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C57D-BB07-475A-9A11-D44BE043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EA95B-5BBE-4D2F-881C-EC2D7679C66A}"/>
              </a:ext>
            </a:extLst>
          </p:cNvPr>
          <p:cNvSpPr txBox="1">
            <a:spLocks/>
          </p:cNvSpPr>
          <p:nvPr/>
        </p:nvSpPr>
        <p:spPr>
          <a:xfrm>
            <a:off x="155089" y="1140006"/>
            <a:ext cx="4416912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In de software kan de sensor kleur of reflectiviteit detecteren</a:t>
            </a:r>
          </a:p>
          <a:p>
            <a:r>
              <a:rPr lang="nl" dirty="0"/>
              <a:t>In tegenstelling tot de EV3 is de reflectiviteit bij wit licht en niet bij rood licht.</a:t>
            </a:r>
          </a:p>
          <a:p>
            <a:r>
              <a:rPr lang="nl" dirty="0"/>
              <a:t>De sensor kan 8 kleuren en geen kleur detecteren (wat die kleuren zijn, varieert tussen SPIKE Prime en Robot Inventor)</a:t>
            </a:r>
          </a:p>
          <a:p>
            <a:r>
              <a:rPr lang="nl" dirty="0"/>
              <a:t>Optimale leesafstand volgens de specificaties: 16 mm (afhankelijk van objectgrootte, kleur en oppervlak)</a:t>
            </a:r>
          </a:p>
          <a:p>
            <a:endParaRPr lang="en-US" dirty="0"/>
          </a:p>
          <a:p>
            <a:r>
              <a:rPr lang="nl" dirty="0"/>
              <a:t>Opmerking: in Robot Inventor is de lichtblauwe kleur vervangen door groenblauw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9A62D-BB9F-4216-A66B-2EC2AA539524}"/>
              </a:ext>
            </a:extLst>
          </p:cNvPr>
          <p:cNvSpPr/>
          <p:nvPr/>
        </p:nvSpPr>
        <p:spPr>
          <a:xfrm>
            <a:off x="7141450" y="1140006"/>
            <a:ext cx="1780674" cy="237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" sz="1400" u="sng" dirty="0">
                <a:solidFill>
                  <a:schemeClr val="tx1"/>
                </a:solidFill>
              </a:rPr>
              <a:t>Detecteerbare kleuren</a:t>
            </a:r>
          </a:p>
          <a:p>
            <a:r>
              <a:rPr lang="nl" sz="1400" dirty="0">
                <a:solidFill>
                  <a:schemeClr val="tx1"/>
                </a:solidFill>
              </a:rPr>
              <a:t>Zwart (0)</a:t>
            </a:r>
          </a:p>
          <a:p>
            <a:r>
              <a:rPr lang="nl" sz="1400" dirty="0">
                <a:solidFill>
                  <a:schemeClr val="tx1"/>
                </a:solidFill>
              </a:rPr>
              <a:t>Violet (1)</a:t>
            </a:r>
          </a:p>
          <a:p>
            <a:r>
              <a:rPr lang="nl" sz="1400" dirty="0">
                <a:solidFill>
                  <a:schemeClr val="tx1"/>
                </a:solidFill>
              </a:rPr>
              <a:t>Blauw (3)</a:t>
            </a:r>
          </a:p>
          <a:p>
            <a:r>
              <a:rPr lang="nl" sz="1400" dirty="0">
                <a:solidFill>
                  <a:schemeClr val="tx1"/>
                </a:solidFill>
              </a:rPr>
              <a:t>Lichtblauw (4)</a:t>
            </a:r>
          </a:p>
          <a:p>
            <a:r>
              <a:rPr lang="nl" sz="1400" dirty="0">
                <a:solidFill>
                  <a:schemeClr val="tx1"/>
                </a:solidFill>
              </a:rPr>
              <a:t>Groen (5)</a:t>
            </a:r>
          </a:p>
          <a:p>
            <a:r>
              <a:rPr lang="nl" sz="1400" dirty="0">
                <a:solidFill>
                  <a:schemeClr val="tx1"/>
                </a:solidFill>
              </a:rPr>
              <a:t>Geel (7)</a:t>
            </a:r>
          </a:p>
          <a:p>
            <a:r>
              <a:rPr lang="nl" sz="1400" dirty="0">
                <a:solidFill>
                  <a:schemeClr val="tx1"/>
                </a:solidFill>
              </a:rPr>
              <a:t>Rood (9)</a:t>
            </a:r>
          </a:p>
          <a:p>
            <a:r>
              <a:rPr lang="nl" sz="1400" dirty="0">
                <a:solidFill>
                  <a:schemeClr val="tx1"/>
                </a:solidFill>
              </a:rPr>
              <a:t>Wit (10)</a:t>
            </a:r>
          </a:p>
          <a:p>
            <a:r>
              <a:rPr lang="nl" sz="1400" dirty="0">
                <a:solidFill>
                  <a:schemeClr val="tx1"/>
                </a:solidFill>
              </a:rPr>
              <a:t>Geen kleur (-1)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F9FC6-627C-42A3-B9F8-4F8722745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46" t="28121" r="6316" b="5181"/>
          <a:stretch/>
        </p:blipFill>
        <p:spPr>
          <a:xfrm>
            <a:off x="4788174" y="1271298"/>
            <a:ext cx="2353276" cy="2326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AA2B2-01C2-2D44-AFBE-8D69C55C1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5" t="19423"/>
          <a:stretch/>
        </p:blipFill>
        <p:spPr>
          <a:xfrm>
            <a:off x="4898201" y="3912243"/>
            <a:ext cx="2154700" cy="2225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3C6A77-13C9-0647-B0C8-D2BED5941794}"/>
              </a:ext>
            </a:extLst>
          </p:cNvPr>
          <p:cNvSpPr/>
          <p:nvPr/>
        </p:nvSpPr>
        <p:spPr>
          <a:xfrm>
            <a:off x="7141450" y="3697561"/>
            <a:ext cx="1780674" cy="237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" sz="1400" u="sng" dirty="0">
                <a:solidFill>
                  <a:schemeClr val="tx1"/>
                </a:solidFill>
              </a:rPr>
              <a:t>Detecteerbare kleuren</a:t>
            </a:r>
          </a:p>
          <a:p>
            <a:r>
              <a:rPr lang="nl" sz="1400" dirty="0">
                <a:solidFill>
                  <a:schemeClr val="tx1"/>
                </a:solidFill>
              </a:rPr>
              <a:t>Zwart (0)</a:t>
            </a:r>
          </a:p>
          <a:p>
            <a:r>
              <a:rPr lang="nl" sz="1400" dirty="0">
                <a:solidFill>
                  <a:schemeClr val="tx1"/>
                </a:solidFill>
              </a:rPr>
              <a:t>Violet (1)</a:t>
            </a:r>
          </a:p>
          <a:p>
            <a:r>
              <a:rPr lang="nl" sz="1400" dirty="0">
                <a:solidFill>
                  <a:schemeClr val="tx1"/>
                </a:solidFill>
              </a:rPr>
              <a:t>Blauw (3)</a:t>
            </a:r>
          </a:p>
          <a:p>
            <a:r>
              <a:rPr lang="nl" sz="1400" dirty="0">
                <a:solidFill>
                  <a:schemeClr val="tx1"/>
                </a:solidFill>
              </a:rPr>
              <a:t>Wintertaling (4)</a:t>
            </a:r>
          </a:p>
          <a:p>
            <a:r>
              <a:rPr lang="nl" sz="1400" dirty="0">
                <a:solidFill>
                  <a:schemeClr val="tx1"/>
                </a:solidFill>
              </a:rPr>
              <a:t>Groen (5)</a:t>
            </a:r>
          </a:p>
          <a:p>
            <a:r>
              <a:rPr lang="nl" sz="1400" dirty="0">
                <a:solidFill>
                  <a:schemeClr val="tx1"/>
                </a:solidFill>
              </a:rPr>
              <a:t>Geel (7)</a:t>
            </a:r>
          </a:p>
          <a:p>
            <a:r>
              <a:rPr lang="nl" sz="1400" dirty="0">
                <a:solidFill>
                  <a:schemeClr val="tx1"/>
                </a:solidFill>
              </a:rPr>
              <a:t>Rood (9)</a:t>
            </a:r>
          </a:p>
          <a:p>
            <a:r>
              <a:rPr lang="nl" sz="1400" dirty="0">
                <a:solidFill>
                  <a:schemeClr val="tx1"/>
                </a:solidFill>
              </a:rPr>
              <a:t>Wit (10)</a:t>
            </a:r>
          </a:p>
          <a:p>
            <a:r>
              <a:rPr lang="nl" sz="1400" dirty="0">
                <a:solidFill>
                  <a:schemeClr val="tx1"/>
                </a:solidFill>
              </a:rPr>
              <a:t>Geen kleur (-1)</a:t>
            </a:r>
          </a:p>
        </p:txBody>
      </p:sp>
    </p:spTree>
    <p:extLst>
      <p:ext uri="{BB962C8B-B14F-4D97-AF65-F5344CB8AC3E}">
        <p14:creationId xmlns:p14="http://schemas.microsoft.com/office/powerpoint/2010/main" val="210156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OPMERKING: ADB en detectiekleur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03906" cy="5082601"/>
          </a:xfrm>
        </p:spPr>
        <p:txBody>
          <a:bodyPr/>
          <a:lstStyle/>
          <a:p>
            <a:r>
              <a:rPr lang="nl" i="1" dirty="0"/>
              <a:t>De kleurensensor op ADB (Advanced Driving Base in SPIKE Prime) is op ongeveer 8 mm van de grond gemonteerd, maar de optimale afstand voor montage van de sensor volgens de specificaties is 16 mm.</a:t>
            </a:r>
          </a:p>
          <a:p>
            <a:r>
              <a:rPr lang="nl" dirty="0"/>
              <a:t>Bij gebruik van dit robotontwerp leest Zwart niet correct in de Kleurmodus met behulp van elektrische tapelijnen of een FIRST LEGO League-uitdagingsmat.</a:t>
            </a:r>
            <a:endParaRPr lang="en-US" i="1" dirty="0"/>
          </a:p>
          <a:p>
            <a:r>
              <a:rPr lang="nl" dirty="0"/>
              <a:t>Zie de volgende dia voor wijzigingen. De bouwinstructies staan ook als apart bestand op onze site.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3923E-EABC-40AE-9B9A-8FF6CA72C3CD}"/>
              </a:ext>
            </a:extLst>
          </p:cNvPr>
          <p:cNvCxnSpPr>
            <a:cxnSpLocks/>
          </p:cNvCxnSpPr>
          <p:nvPr/>
        </p:nvCxnSpPr>
        <p:spPr>
          <a:xfrm flipH="1">
            <a:off x="6492240" y="4721352"/>
            <a:ext cx="2265292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3128-939F-45F9-8FAD-09FC2AE658B9}"/>
              </a:ext>
            </a:extLst>
          </p:cNvPr>
          <p:cNvCxnSpPr>
            <a:cxnSpLocks/>
          </p:cNvCxnSpPr>
          <p:nvPr/>
        </p:nvCxnSpPr>
        <p:spPr>
          <a:xfrm>
            <a:off x="6894576" y="3483864"/>
            <a:ext cx="0" cy="1051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3F34BE-ADF9-4A68-809F-AEF4085F1687}"/>
              </a:ext>
            </a:extLst>
          </p:cNvPr>
          <p:cNvSpPr txBox="1"/>
          <p:nvPr/>
        </p:nvSpPr>
        <p:spPr>
          <a:xfrm>
            <a:off x="6967729" y="3779365"/>
            <a:ext cx="209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600" dirty="0"/>
              <a:t>16 mm</a:t>
            </a:r>
          </a:p>
          <a:p>
            <a:r>
              <a:rPr lang="nl" sz="1600" dirty="0"/>
              <a:t>2M (2 LEGO-modules)</a:t>
            </a:r>
          </a:p>
        </p:txBody>
      </p:sp>
      <p:pic>
        <p:nvPicPr>
          <p:cNvPr id="21" name="Picture 20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EF025105-2982-49AD-B77D-F54D93E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1343097"/>
            <a:ext cx="336499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84A2-6883-4D4E-8376-59216E1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Wijzigingen aan ADB</a:t>
            </a:r>
          </a:p>
        </p:txBody>
      </p:sp>
      <p:pic>
        <p:nvPicPr>
          <p:cNvPr id="7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19A6380D-79F6-4CD8-B3B4-F517D1B3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723" y="1683946"/>
            <a:ext cx="3441700" cy="25812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AC78E-D7A6-4E1A-98DF-76A236E1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35AF-76B1-41A5-9536-B207C0D7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6311823-7018-48B9-AEB3-11C330D0A3A4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76703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Op deze website vindt u bouwinstructies voor het aanpassen van de voorbumper van ADB, zodat de kleursensoren één LEGO-module omhoog komen te staan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5A8D2-1AC5-4FE7-9964-79266262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1" y="1818884"/>
            <a:ext cx="3310599" cy="231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DA82C0-EB9C-4D53-8C4E-91F77D9F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67" y="3977101"/>
            <a:ext cx="3151094" cy="2209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A621-A906-49CA-8533-D48857877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09" y="3977101"/>
            <a:ext cx="2894013" cy="20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B529-6322-4163-B7BB-C26CB145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Hoe programmeer je met een kleurensensor?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9D69-8080-49F0-83A7-CE01031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>
            <a:normAutofit/>
          </a:bodyPr>
          <a:lstStyle/>
          <a:p>
            <a:r>
              <a:rPr lang="nl" dirty="0"/>
              <a:t>De twee modi waarin u de kleurensensor kunt programmeren: Kleurmodus en Gereflecteerd lichtmodus</a:t>
            </a:r>
          </a:p>
          <a:p>
            <a:r>
              <a:rPr lang="nl" dirty="0"/>
              <a:t>In deze les gebruiken we de kleurmodus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D42F2-83E1-4B1D-AF71-E324E769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D2E8-265D-4F74-8563-4CE93FD8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1BD76-6391-4A14-8B12-F3F60639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14" y="2459679"/>
            <a:ext cx="2926574" cy="3137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4573BB-2545-4368-9A49-44306CB7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78" y="1782165"/>
            <a:ext cx="2607203" cy="1818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0D80A-D8C3-924E-A196-14929797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952" y="4014751"/>
            <a:ext cx="2315257" cy="21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1B8-A124-4A93-ABD5-B22BFFE0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Uitdaging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CDA4-F61B-43CC-8476-7FAC9E4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Programmeer je robot om rechtdoor te bewegen totdat de kleurensensor zwart ziet</a:t>
            </a:r>
          </a:p>
          <a:p>
            <a:r>
              <a:rPr lang="nl" dirty="0"/>
              <a:t>U zult het Wait For-blok en het Booleaanse blok van de kleurensensor moeten gebruiken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nl" b="1" dirty="0"/>
              <a:t>Basisstappen:</a:t>
            </a:r>
          </a:p>
          <a:p>
            <a:pPr lvl="1"/>
            <a:r>
              <a:rPr lang="nl" dirty="0"/>
              <a:t>Stel de </a:t>
            </a:r>
            <a:r>
              <a:rPr lang="nl" b="1" dirty="0"/>
              <a:t>bewegingsmotoren </a:t>
            </a:r>
            <a:r>
              <a:rPr lang="nl" dirty="0"/>
              <a:t>voor uw robot in (A en E voor Droid Bot IV en ADB-robot)</a:t>
            </a:r>
          </a:p>
          <a:p>
            <a:pPr lvl="1"/>
            <a:r>
              <a:rPr lang="nl" dirty="0"/>
              <a:t>Stel het </a:t>
            </a:r>
            <a:r>
              <a:rPr lang="nl" b="1" dirty="0"/>
              <a:t>% snelheid </a:t>
            </a:r>
            <a:r>
              <a:rPr lang="nl" dirty="0"/>
              <a:t>voor uw robot in</a:t>
            </a:r>
          </a:p>
          <a:p>
            <a:pPr lvl="1"/>
            <a:r>
              <a:rPr lang="nl" dirty="0"/>
              <a:t>Begin </a:t>
            </a:r>
            <a:r>
              <a:rPr lang="nl" b="1" dirty="0"/>
              <a:t>rechtdoor te bewegen</a:t>
            </a:r>
          </a:p>
          <a:p>
            <a:pPr lvl="1"/>
            <a:r>
              <a:rPr lang="nl" dirty="0"/>
              <a:t>Gebruik het </a:t>
            </a:r>
            <a:r>
              <a:rPr lang="nl" b="1" dirty="0"/>
              <a:t>wacht tot </a:t>
            </a:r>
            <a:r>
              <a:rPr lang="nl" dirty="0"/>
              <a:t>blok</a:t>
            </a:r>
            <a:r>
              <a:rPr lang="nl" b="1" dirty="0"/>
              <a:t> </a:t>
            </a:r>
            <a:r>
              <a:rPr lang="nl" dirty="0"/>
              <a:t>om te detecteren wanneer de kleurensensor zwart ziet</a:t>
            </a:r>
          </a:p>
          <a:p>
            <a:pPr lvl="1"/>
            <a:r>
              <a:rPr lang="nl" b="1" dirty="0"/>
              <a:t>Stop met bewegen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25A48-9D7A-4696-B0C8-B6078A4D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22AC-DD5B-4539-BD50-F97C1AB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D419B-FCDD-4947-8D0C-7CF35FE2B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35" y="2077712"/>
            <a:ext cx="47053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9B7CE4-180D-4CD3-B755-37B835D24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6" y="1951173"/>
            <a:ext cx="4279764" cy="3261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AE1277-A831-4459-A239-C8A79F38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Uitdaging 1: Oplossing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271D-6A4E-4703-ACE7-47069DC4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F872-D7AC-41E0-81C5-4001602F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8C73F-1DFF-4F38-A340-1052EBD9AA70}"/>
              </a:ext>
            </a:extLst>
          </p:cNvPr>
          <p:cNvSpPr/>
          <p:nvPr/>
        </p:nvSpPr>
        <p:spPr>
          <a:xfrm>
            <a:off x="175260" y="1298162"/>
            <a:ext cx="874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" dirty="0"/>
              <a:t>In eerdere lessen heb je geleerd hoe je je robot configureert. (Zie Uw robotles configureren)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3A8B7-C3F6-412E-8916-EFE81A3A0981}"/>
              </a:ext>
            </a:extLst>
          </p:cNvPr>
          <p:cNvSpPr txBox="1"/>
          <p:nvPr/>
        </p:nvSpPr>
        <p:spPr>
          <a:xfrm>
            <a:off x="4350619" y="2811687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Configureer robot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6B834-55C5-418C-A4C7-89A5F46E965F}"/>
              </a:ext>
            </a:extLst>
          </p:cNvPr>
          <p:cNvSpPr txBox="1"/>
          <p:nvPr/>
        </p:nvSpPr>
        <p:spPr>
          <a:xfrm>
            <a:off x="4503018" y="3359359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Begin met bewegen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00D6B-76C4-4EDD-9470-9D173EB7296B}"/>
              </a:ext>
            </a:extLst>
          </p:cNvPr>
          <p:cNvSpPr txBox="1"/>
          <p:nvPr/>
        </p:nvSpPr>
        <p:spPr>
          <a:xfrm>
            <a:off x="5138737" y="3979577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Wacht tot de kleurensensor zwart ziet</a:t>
            </a:r>
          </a:p>
        </p:txBody>
      </p:sp>
    </p:spTree>
    <p:extLst>
      <p:ext uri="{BB962C8B-B14F-4D97-AF65-F5344CB8AC3E}">
        <p14:creationId xmlns:p14="http://schemas.microsoft.com/office/powerpoint/2010/main" val="268863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Prime Lessons (primelessons.org) CC-BY-NC-SA.  </a:t>
            </a:r>
            <a:r>
              <a:rPr lang="en-US"/>
              <a:t>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1144</TotalTime>
  <Words>673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Helvetica Neue</vt:lpstr>
      <vt:lpstr>Wingdings 2</vt:lpstr>
      <vt:lpstr>Dividend</vt:lpstr>
      <vt:lpstr>Inleiding tot de kleurensensor</vt:lpstr>
      <vt:lpstr>Lesdoelstellingen</vt:lpstr>
      <vt:lpstr>Wat is een kleurensensor?</vt:lpstr>
      <vt:lpstr>OPMERKING: ADB en detectiekleur</vt:lpstr>
      <vt:lpstr>Wijzigingen aan ADB</vt:lpstr>
      <vt:lpstr>Hoe programmeer je met een kleurensensor?</vt:lpstr>
      <vt:lpstr>Uitdaging 1</vt:lpstr>
      <vt:lpstr>Uitdaging 1: Oplossing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roy</cp:lastModifiedBy>
  <cp:revision>143</cp:revision>
  <dcterms:created xsi:type="dcterms:W3CDTF">2016-07-04T02:35:12Z</dcterms:created>
  <dcterms:modified xsi:type="dcterms:W3CDTF">2023-09-28T18:09:41Z</dcterms:modified>
</cp:coreProperties>
</file>