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73" r:id="rId1"/>
  </p:sldMasterIdLst>
  <p:notesMasterIdLst>
    <p:notesMasterId r:id="rId18"/>
  </p:notesMasterIdLst>
  <p:handoutMasterIdLst>
    <p:handoutMasterId r:id="rId19"/>
  </p:handoutMasterIdLst>
  <p:sldIdLst>
    <p:sldId id="289" r:id="rId2"/>
    <p:sldId id="257" r:id="rId3"/>
    <p:sldId id="276" r:id="rId4"/>
    <p:sldId id="277" r:id="rId5"/>
    <p:sldId id="278" r:id="rId6"/>
    <p:sldId id="280" r:id="rId7"/>
    <p:sldId id="285" r:id="rId8"/>
    <p:sldId id="282" r:id="rId9"/>
    <p:sldId id="287" r:id="rId10"/>
    <p:sldId id="273" r:id="rId11"/>
    <p:sldId id="283" r:id="rId12"/>
    <p:sldId id="284" r:id="rId13"/>
    <p:sldId id="266" r:id="rId14"/>
    <p:sldId id="274" r:id="rId15"/>
    <p:sldId id="271" r:id="rId16"/>
    <p:sldId id="275" r:id="rId17"/>
  </p:sldIdLst>
  <p:sldSz cx="9144000" cy="6858000" type="screen4x3"/>
  <p:notesSz cx="6858000" cy="9144000"/>
  <p:defaultTextStyle>
    <a:defPPr>
      <a:defRPr lang="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B64E"/>
    <a:srgbClr val="1BCFE9"/>
    <a:srgbClr val="0EAE9F"/>
    <a:srgbClr val="FFD500"/>
    <a:srgbClr val="13B09B"/>
    <a:srgbClr val="0290F8"/>
    <a:srgbClr val="FE59D0"/>
    <a:srgbClr val="F55455"/>
    <a:srgbClr val="FF9732"/>
    <a:srgbClr val="FFB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64"/>
    <p:restoredTop sz="94613"/>
  </p:normalViewPr>
  <p:slideViewPr>
    <p:cSldViewPr snapToGrid="0" snapToObjects="1">
      <p:cViewPr varScale="1">
        <p:scale>
          <a:sx n="140" d="100"/>
          <a:sy n="140" d="100"/>
        </p:scale>
        <p:origin x="92" y="4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40048-1E4D-CD41-AC49-0750EB72586B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592D1-055B-824F-99E1-F69F9F11B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148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484CF-5098-F24E-8881-583515D5C40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67714-547E-8A4E-AE1C-9E3378A83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703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241" y="2579003"/>
            <a:ext cx="8787652" cy="24685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754" y="2676578"/>
            <a:ext cx="58158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6712" y="4176248"/>
            <a:ext cx="5741894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rgbClr val="0EAE9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By Sanjay and Arvind Seshan</a:t>
            </a:r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227F28FB-346D-45F5-A52C-A1B7DBC13191}"/>
              </a:ext>
            </a:extLst>
          </p:cNvPr>
          <p:cNvSpPr txBox="1">
            <a:spLocks/>
          </p:cNvSpPr>
          <p:nvPr/>
        </p:nvSpPr>
        <p:spPr>
          <a:xfrm>
            <a:off x="4808377" y="357846"/>
            <a:ext cx="4161516" cy="5094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/>
              <a:t>PRIME LESSONS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13C618-BE4E-4AD7-9CD9-0AB9F17BD5D4}"/>
              </a:ext>
            </a:extLst>
          </p:cNvPr>
          <p:cNvSpPr txBox="1"/>
          <p:nvPr/>
        </p:nvSpPr>
        <p:spPr>
          <a:xfrm>
            <a:off x="6331000" y="685891"/>
            <a:ext cx="2440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By the Makers of EV3Lessons</a:t>
            </a:r>
          </a:p>
        </p:txBody>
      </p:sp>
      <p:pic>
        <p:nvPicPr>
          <p:cNvPr id="18" name="Picture 1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69DF8FC2-9ED1-BB44-8E96-5B069F6C6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649" y="993668"/>
            <a:ext cx="1158461" cy="1158461"/>
          </a:xfrm>
          <a:prstGeom prst="rect">
            <a:avLst/>
          </a:prstGeom>
        </p:spPr>
      </p:pic>
      <p:pic>
        <p:nvPicPr>
          <p:cNvPr id="19" name="Picture 18" descr="Shape, square&#10;&#10;Description automatically generated">
            <a:extLst>
              <a:ext uri="{FF2B5EF4-FFF2-40B4-BE49-F238E27FC236}">
                <a16:creationId xmlns:a16="http://schemas.microsoft.com/office/drawing/2014/main" id="{2D46D815-081F-064A-AFA6-098A6E7A3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647" y="993669"/>
            <a:ext cx="1158461" cy="1158461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17FC0B62-6AB2-3F4C-82D1-487086EEDC5B}"/>
              </a:ext>
            </a:extLst>
          </p:cNvPr>
          <p:cNvSpPr txBox="1">
            <a:spLocks/>
          </p:cNvSpPr>
          <p:nvPr userDrawn="1"/>
        </p:nvSpPr>
        <p:spPr>
          <a:xfrm>
            <a:off x="4808377" y="357846"/>
            <a:ext cx="4161516" cy="5094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/>
              <a:t>PRIME LESSONS</a:t>
            </a:r>
          </a:p>
        </p:txBody>
      </p:sp>
    </p:spTree>
    <p:extLst>
      <p:ext uri="{BB962C8B-B14F-4D97-AF65-F5344CB8AC3E}">
        <p14:creationId xmlns:p14="http://schemas.microsoft.com/office/powerpoint/2010/main" val="2217098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428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07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00" y="1174924"/>
            <a:ext cx="4185204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52" y="1177439"/>
            <a:ext cx="4226411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A4B09-24AC-454E-8A0C-D31EDE1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C4D01-901A-4258-A65D-27A4329F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3A7F9C-E99E-44C1-89A0-A6ED28ADCEF0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F86C8F5-3CD8-41C6-A6C4-EF53AE7214CB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9BF07E-558D-420A-943A-465BCC22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8762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E6853-34E8-4052-808F-422B5860D59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FA1566-CE68-450F-950A-CED46009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082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632993-FC7F-42E0-9D01-6C58965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B8D68D-165F-4007-99ED-9807B7E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068E05-BA91-41C0-82CA-8F2AD35C67E8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71BF8-D77B-4814-931D-48F5EB38C3C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D59584-71E8-443A-AF13-6C99AD6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7795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18750-3B08-429F-A276-D977DF7F7295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B12976-4243-42C3-AD82-86478174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5BF95A-3885-4491-876B-4C99D44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25C0E0-87AD-4A9A-8CC2-D51E549C54AC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57F6DEB-B3FE-4632-A871-23BAA7FE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518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88" y="1140006"/>
            <a:ext cx="8831580" cy="5082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6372" y="631650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9C872A-C57F-4B1F-AFD0-FDF125C3C485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9DAD8D3-E332-F242-B214-08F1D458EB55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494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F621E0-AEE7-4799-81EB-EB99ED60C8DF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40FAB25-E17C-4189-8846-137BC28A1EB3}"/>
              </a:ext>
            </a:extLst>
          </p:cNvPr>
          <p:cNvSpPr txBox="1">
            <a:spLocks/>
          </p:cNvSpPr>
          <p:nvPr/>
        </p:nvSpPr>
        <p:spPr>
          <a:xfrm>
            <a:off x="175260" y="292975"/>
            <a:ext cx="8746864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AF6F12-893A-6745-9F24-AFFE20B95726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6ADD1D1-A078-EA48-8C96-4ACF0A232A59}"/>
              </a:ext>
            </a:extLst>
          </p:cNvPr>
          <p:cNvSpPr txBox="1">
            <a:spLocks/>
          </p:cNvSpPr>
          <p:nvPr userDrawn="1"/>
        </p:nvSpPr>
        <p:spPr>
          <a:xfrm>
            <a:off x="175260" y="292975"/>
            <a:ext cx="8746864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88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00" y="1174924"/>
            <a:ext cx="4185204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52" y="1177439"/>
            <a:ext cx="4226411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A4B09-24AC-454E-8A0C-D31EDE1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C4D01-901A-4258-A65D-27A4329F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3A7F9C-E99E-44C1-89A0-A6ED28ADCEF0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F86C8F5-3CD8-41C6-A6C4-EF53AE7214CB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9BF07E-558D-420A-943A-465BCC22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44D2D61-E631-F640-AD2F-25B09D881655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94BF8B6-E637-BD45-89FC-62EC2D7F9B47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252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E6853-34E8-4052-808F-422B5860D591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FA1566-CE68-450F-950A-CED46009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1CE725-927F-084E-ABF2-E5DF9703A9F8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915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632993-FC7F-42E0-9D01-6C58965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B8D68D-165F-4007-99ED-9807B7E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068E05-BA91-41C0-82CA-8F2AD35C67E8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71BF8-D77B-4814-931D-48F5EB38C3C1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D59584-71E8-443A-AF13-6C99AD6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73D377-6F4E-5740-9863-C9686F353EBC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AC89FD1C-298F-D045-8D5C-DCE90A80FDAC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373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18750-3B08-429F-A276-D977DF7F7295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B12976-4243-42C3-AD82-86478174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5BF95A-3885-4491-876B-4C99D44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25C0E0-87AD-4A9A-8CC2-D51E549C54AC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57F6DEB-B3FE-4632-A871-23BAA7FE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1EEB3B-693B-B944-8197-048CB8A2E272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03B0F3-F302-0C40-833A-5E5235928ABE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340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© 2023 Prime Lessons (primelessons.org) CC-BY-NC-SA.  (Last edit: 05/12/2023)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01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64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3289" y="270616"/>
            <a:ext cx="8834991" cy="697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289" y="1059264"/>
            <a:ext cx="8834991" cy="48238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3290" y="111873"/>
            <a:ext cx="2926080" cy="10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52201" y="111873"/>
            <a:ext cx="2926080" cy="108000"/>
          </a:xfrm>
          <a:prstGeom prst="rect">
            <a:avLst/>
          </a:prstGeom>
          <a:solidFill>
            <a:srgbClr val="0EAE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097745" y="111873"/>
            <a:ext cx="2926080" cy="108000"/>
          </a:xfrm>
          <a:prstGeom prst="rect">
            <a:avLst/>
          </a:prstGeom>
          <a:solidFill>
            <a:srgbClr val="FFD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010EC07-0A4A-4C6A-950D-55707B6C7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409" y="6266485"/>
            <a:ext cx="7599835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C4CC031-9FAD-457B-A616-9F45DA2DE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BBD74847-7BE4-4E4D-8159-51DF7B93C61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F90A68-628C-4E8F-BCF5-404070DD47EC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548ACA-74B5-7942-BD2A-91615F28F394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323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65" r:id="rId12"/>
    <p:sldLayoutId id="2147483766" r:id="rId13"/>
    <p:sldLayoutId id="2147483767" r:id="rId14"/>
    <p:sldLayoutId id="2147483768" r:id="rId1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BC3E9-07DB-4552-A942-72E53C7F1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754" y="2676578"/>
            <a:ext cx="8584534" cy="1504844"/>
          </a:xfrm>
        </p:spPr>
        <p:txBody>
          <a:bodyPr>
            <a:normAutofit/>
          </a:bodyPr>
          <a:lstStyle/>
          <a:p>
            <a:r>
              <a:rPr lang="nl-NL" dirty="0"/>
              <a:t>Inleiding tot SPIKE PRIME/ROBOT INVENTOR HUB en software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BF9D1-6614-46BD-A5B9-F242E4ED39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BY SANJAY AND ARVIND SESHAN</a:t>
            </a:r>
          </a:p>
          <a:p>
            <a:r>
              <a:rPr lang="nl-NL" dirty="0">
                <a:solidFill>
                  <a:schemeClr val="tx1"/>
                </a:solidFill>
              </a:rPr>
              <a:t>Vertaald roy </a:t>
            </a:r>
            <a:r>
              <a:rPr lang="nl-NL" dirty="0" err="1">
                <a:solidFill>
                  <a:schemeClr val="tx1"/>
                </a:solidFill>
              </a:rPr>
              <a:t>krikke</a:t>
            </a:r>
            <a:r>
              <a:rPr lang="nl-NL" dirty="0">
                <a:solidFill>
                  <a:schemeClr val="tx1"/>
                </a:solidFill>
              </a:rPr>
              <a:t> en </a:t>
            </a:r>
            <a:r>
              <a:rPr lang="nl-NL" dirty="0" err="1">
                <a:solidFill>
                  <a:schemeClr val="tx1"/>
                </a:solidFill>
              </a:rPr>
              <a:t>henriëtte</a:t>
            </a:r>
            <a:r>
              <a:rPr lang="nl-NL" dirty="0">
                <a:solidFill>
                  <a:schemeClr val="tx1"/>
                </a:solidFill>
              </a:rPr>
              <a:t> van dorp</a:t>
            </a:r>
          </a:p>
        </p:txBody>
      </p:sp>
    </p:spTree>
    <p:extLst>
      <p:ext uri="{BB962C8B-B14F-4D97-AF65-F5344CB8AC3E}">
        <p14:creationId xmlns:p14="http://schemas.microsoft.com/office/powerpoint/2010/main" val="1217634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98B97-F9E1-4BDD-B776-F9B8996EE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UITBREIDINGEN: MEER BLOKKEN TOEVOEGEN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643D5-8083-4598-BD25-FF55B7B92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625" y="1246294"/>
            <a:ext cx="7758640" cy="2871893"/>
          </a:xfrm>
        </p:spPr>
        <p:txBody>
          <a:bodyPr>
            <a:normAutofit/>
          </a:bodyPr>
          <a:lstStyle/>
          <a:p>
            <a:r>
              <a:rPr lang="nl" sz="1600" dirty="0"/>
              <a:t>Wanneer u een van beide software opent, zijn niet alle beschikbare blokken ingeschakeld.</a:t>
            </a:r>
          </a:p>
          <a:p>
            <a:r>
              <a:rPr lang="nl" sz="1600" dirty="0"/>
              <a:t>Klik op het pictogram Extensies onder aan het blokpaletpaneel</a:t>
            </a:r>
          </a:p>
          <a:p>
            <a:r>
              <a:rPr lang="nl" sz="1600" dirty="0"/>
              <a:t>In onze lessen zullen we vaak ‘Meer Motoren’ en ‘Meer Beweging’ gebruiken</a:t>
            </a:r>
          </a:p>
          <a:p>
            <a:r>
              <a:rPr lang="nl" sz="1600" dirty="0"/>
              <a:t>Deze blokken verschijnen na het downloaden als afzonderlijke tabbladen in het programmeerpalet.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626522-4FF8-4E98-B6C8-8C2C5A25D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"/>
              <a:t>Copyright © 2023 Prime Lessons (primelessons.org) CC-BY-NC-SA. (Laatst gewijzigd: 05/12/2023)</a:t>
            </a:r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BCF16FD-088A-4F24-B071-00F565E19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10</a:t>
            </a:fld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10164460-B0B5-43C6-9238-9BEBFA2B5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83" y="1244742"/>
            <a:ext cx="577824" cy="156837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C1849D4-61C4-4275-9248-89FA33AB2167}"/>
              </a:ext>
            </a:extLst>
          </p:cNvPr>
          <p:cNvSpPr/>
          <p:nvPr/>
        </p:nvSpPr>
        <p:spPr>
          <a:xfrm>
            <a:off x="341303" y="2450395"/>
            <a:ext cx="368583" cy="32920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CD2089-8387-B844-B653-E16926E8E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821" y="3243995"/>
            <a:ext cx="4369901" cy="28718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ACB89D-1FF9-784B-A9FF-EBD97684FA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" y="3183048"/>
            <a:ext cx="4158967" cy="310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967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853F2660-FAA7-0079-2C91-E54F8BE973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334" y="1140006"/>
            <a:ext cx="6133617" cy="508317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E7925F-2DE8-4ABA-ADFD-9B6FEBBFB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Programmeerdoek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DE2DD1-4409-4F35-9E4F-6685629DB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"/>
              <a:t>Copyright © 2023 Prime Lessons (primelessons.org) CC-BY-NC-SA. (Laatst gewijzigd: 05/12/2023)</a:t>
            </a:r>
            <a:endParaRPr lang="en-US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D1C3BD63-CC50-42E6-8E7A-A7F124ADA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F16DD9-A616-41E4-82C9-E73E48206243}"/>
              </a:ext>
            </a:extLst>
          </p:cNvPr>
          <p:cNvSpPr txBox="1"/>
          <p:nvPr/>
        </p:nvSpPr>
        <p:spPr>
          <a:xfrm>
            <a:off x="157334" y="1140004"/>
            <a:ext cx="1911040" cy="2770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" sz="1200" dirty="0">
                <a:solidFill>
                  <a:schemeClr val="bg1"/>
                </a:solidFill>
              </a:rPr>
              <a:t>Blok palet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92ACD9-B0F3-4B32-BB55-019CE25CECB3}"/>
              </a:ext>
            </a:extLst>
          </p:cNvPr>
          <p:cNvSpPr txBox="1"/>
          <p:nvPr/>
        </p:nvSpPr>
        <p:spPr>
          <a:xfrm>
            <a:off x="4224270" y="4155989"/>
            <a:ext cx="1790101" cy="276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" sz="1200" dirty="0">
                <a:solidFill>
                  <a:schemeClr val="bg1"/>
                </a:solidFill>
              </a:rPr>
              <a:t>Downloaden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3043B9-94D1-4359-9283-FAEE964DE11C}"/>
              </a:ext>
            </a:extLst>
          </p:cNvPr>
          <p:cNvSpPr/>
          <p:nvPr/>
        </p:nvSpPr>
        <p:spPr>
          <a:xfrm>
            <a:off x="2116466" y="1387027"/>
            <a:ext cx="380931" cy="445014"/>
          </a:xfrm>
          <a:prstGeom prst="rect">
            <a:avLst/>
          </a:prstGeom>
          <a:noFill/>
          <a:ln w="28575" cmpd="sng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BF7785C-6EA1-49F2-8B65-0D8BBC2C32FC}"/>
              </a:ext>
            </a:extLst>
          </p:cNvPr>
          <p:cNvCxnSpPr>
            <a:cxnSpLocks/>
          </p:cNvCxnSpPr>
          <p:nvPr/>
        </p:nvCxnSpPr>
        <p:spPr>
          <a:xfrm>
            <a:off x="2497397" y="1424699"/>
            <a:ext cx="1059390" cy="57797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82705BF-6A65-4DEB-B1DD-0406EBDE6949}"/>
              </a:ext>
            </a:extLst>
          </p:cNvPr>
          <p:cNvCxnSpPr>
            <a:cxnSpLocks/>
          </p:cNvCxnSpPr>
          <p:nvPr/>
        </p:nvCxnSpPr>
        <p:spPr>
          <a:xfrm>
            <a:off x="2497397" y="1869639"/>
            <a:ext cx="1062287" cy="1514959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B175B5BA-5CD4-4495-876D-CE19E0AD3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98" y="1988361"/>
            <a:ext cx="1744422" cy="1354907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BBD116D-3C17-4D8F-96FE-9BC340C909B8}"/>
              </a:ext>
            </a:extLst>
          </p:cNvPr>
          <p:cNvSpPr/>
          <p:nvPr/>
        </p:nvSpPr>
        <p:spPr>
          <a:xfrm>
            <a:off x="4224270" y="4432988"/>
            <a:ext cx="1790102" cy="1285006"/>
          </a:xfrm>
          <a:prstGeom prst="rect">
            <a:avLst/>
          </a:prstGeom>
          <a:noFill/>
          <a:ln>
            <a:solidFill>
              <a:srgbClr val="FFD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0C2887-9BB2-40E9-ACBF-F6886FCEB7E4}"/>
              </a:ext>
            </a:extLst>
          </p:cNvPr>
          <p:cNvSpPr/>
          <p:nvPr/>
        </p:nvSpPr>
        <p:spPr>
          <a:xfrm>
            <a:off x="4971125" y="5829300"/>
            <a:ext cx="330411" cy="3886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1CEE04-371E-49D0-97B4-7E6E1060FAEA}"/>
              </a:ext>
            </a:extLst>
          </p:cNvPr>
          <p:cNvSpPr/>
          <p:nvPr/>
        </p:nvSpPr>
        <p:spPr>
          <a:xfrm>
            <a:off x="139900" y="1140005"/>
            <a:ext cx="1928474" cy="50245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163EDE-EE21-448E-A01D-625CAF340FE0}"/>
              </a:ext>
            </a:extLst>
          </p:cNvPr>
          <p:cNvSpPr txBox="1"/>
          <p:nvPr/>
        </p:nvSpPr>
        <p:spPr>
          <a:xfrm>
            <a:off x="3556787" y="1698664"/>
            <a:ext cx="1746865" cy="276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" sz="1200" dirty="0">
                <a:solidFill>
                  <a:schemeClr val="bg1"/>
                </a:solidFill>
              </a:rPr>
              <a:t>Hub-dashboard</a:t>
            </a:r>
          </a:p>
        </p:txBody>
      </p:sp>
      <p:sp>
        <p:nvSpPr>
          <p:cNvPr id="31" name="Content Placeholder 6">
            <a:extLst>
              <a:ext uri="{FF2B5EF4-FFF2-40B4-BE49-F238E27FC236}">
                <a16:creationId xmlns:a16="http://schemas.microsoft.com/office/drawing/2014/main" id="{40C6B4F6-2952-4A39-A68B-764BE53BAF00}"/>
              </a:ext>
            </a:extLst>
          </p:cNvPr>
          <p:cNvSpPr txBox="1">
            <a:spLocks/>
          </p:cNvSpPr>
          <p:nvPr/>
        </p:nvSpPr>
        <p:spPr>
          <a:xfrm>
            <a:off x="6363042" y="1234758"/>
            <a:ext cx="2621466" cy="390999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" dirty="0"/>
              <a:t>Op het hoofdprogrammeercanvas maakt u elk programma (genaamd 'Project')</a:t>
            </a:r>
          </a:p>
          <a:p>
            <a:r>
              <a:rPr lang="nl" dirty="0"/>
              <a:t>Alle programmeerblokken bevinden zich op het blokpallet aan de linkerkant</a:t>
            </a:r>
          </a:p>
          <a:p>
            <a:r>
              <a:rPr lang="nl" dirty="0"/>
              <a:t>Met het Connect-pictogram krijgt u toegang tot het Hub Dashboard</a:t>
            </a:r>
          </a:p>
          <a:p>
            <a:r>
              <a:rPr lang="nl" dirty="0"/>
              <a:t>Met het downloadpictogram kunt u de downloadmodus kiezen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F016387-5C75-44BF-AC57-CFBDB656838D}"/>
              </a:ext>
            </a:extLst>
          </p:cNvPr>
          <p:cNvSpPr/>
          <p:nvPr/>
        </p:nvSpPr>
        <p:spPr>
          <a:xfrm>
            <a:off x="5301535" y="5790662"/>
            <a:ext cx="989415" cy="4534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112C217-2EF7-4AC0-8C94-744BC01F8DA2}"/>
              </a:ext>
            </a:extLst>
          </p:cNvPr>
          <p:cNvSpPr/>
          <p:nvPr/>
        </p:nvSpPr>
        <p:spPr>
          <a:xfrm>
            <a:off x="5661718" y="5287936"/>
            <a:ext cx="330411" cy="3294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1FFC2F-049E-4E06-A8BE-A3B7B2D56C8B}"/>
              </a:ext>
            </a:extLst>
          </p:cNvPr>
          <p:cNvSpPr txBox="1"/>
          <p:nvPr/>
        </p:nvSpPr>
        <p:spPr>
          <a:xfrm>
            <a:off x="6014372" y="5314170"/>
            <a:ext cx="1119673" cy="276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" sz="1200" dirty="0">
                <a:solidFill>
                  <a:schemeClr val="bg1"/>
                </a:solidFill>
              </a:rPr>
              <a:t>Downloaden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B4E7AAA-918F-4251-9BF1-E6FEEC4D6922}"/>
              </a:ext>
            </a:extLst>
          </p:cNvPr>
          <p:cNvSpPr txBox="1"/>
          <p:nvPr/>
        </p:nvSpPr>
        <p:spPr>
          <a:xfrm>
            <a:off x="6322328" y="5885110"/>
            <a:ext cx="1119673" cy="276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" sz="1200" dirty="0">
                <a:solidFill>
                  <a:schemeClr val="bg1"/>
                </a:solidFill>
              </a:rPr>
              <a:t>Stoppen en spelen</a:t>
            </a:r>
          </a:p>
        </p:txBody>
      </p:sp>
    </p:spTree>
    <p:extLst>
      <p:ext uri="{BB962C8B-B14F-4D97-AF65-F5344CB8AC3E}">
        <p14:creationId xmlns:p14="http://schemas.microsoft.com/office/powerpoint/2010/main" val="3023771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DE428-A34B-44C1-AD8A-DA686761E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HUB-DASHBOARD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4B8D2-BA30-49BD-B4DA-E139B2B0E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4870584" cy="5082601"/>
          </a:xfrm>
        </p:spPr>
        <p:txBody>
          <a:bodyPr>
            <a:normAutofit fontScale="92500" lnSpcReduction="10000"/>
          </a:bodyPr>
          <a:lstStyle/>
          <a:p>
            <a:r>
              <a:rPr lang="nl" dirty="0"/>
              <a:t>U moet uw Hub aansluiten om toegang te krijgen tot dit gedeelte (klik op het kleine Hub-pictogram)</a:t>
            </a:r>
          </a:p>
          <a:p>
            <a:r>
              <a:rPr lang="nl" dirty="0"/>
              <a:t>Dit gedeelte is erg handig voor:</a:t>
            </a:r>
          </a:p>
          <a:p>
            <a:pPr lvl="1"/>
            <a:r>
              <a:rPr lang="nl" dirty="0"/>
              <a:t>Batterijniveau controleren</a:t>
            </a:r>
          </a:p>
          <a:p>
            <a:pPr lvl="1"/>
            <a:r>
              <a:rPr lang="nl" dirty="0"/>
              <a:t>Hub OS-versie</a:t>
            </a:r>
          </a:p>
          <a:p>
            <a:pPr lvl="1"/>
            <a:r>
              <a:rPr lang="nl" dirty="0"/>
              <a:t>Gyrosensorwaarden</a:t>
            </a:r>
          </a:p>
          <a:p>
            <a:pPr lvl="1"/>
            <a:r>
              <a:rPr lang="nl" dirty="0"/>
              <a:t>Bekijk welke motoren en sensoren zijn aangesloten</a:t>
            </a:r>
          </a:p>
          <a:p>
            <a:pPr lvl="1"/>
            <a:r>
              <a:rPr lang="nl" dirty="0"/>
              <a:t>Ontvang realtime waarden van de motoren en sensoren</a:t>
            </a:r>
          </a:p>
          <a:p>
            <a:r>
              <a:rPr lang="nl" dirty="0"/>
              <a:t>Door op de drie puntjes (…) te klikken, kunt u uw but hernoemen en resetten en uw motoren kalibreren</a:t>
            </a:r>
          </a:p>
          <a:p>
            <a:r>
              <a:rPr lang="nl" dirty="0"/>
              <a:t>Programma's beheren heeft een lijst met alle programma's op de Hub (maximaal 20). Gebruik dit gedeelte om de volgorde van de programma's te wijzigen.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81FDE9-2913-4DA4-BF4B-E018E6399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"/>
              <a:t>Copyright © 2023 Prime Lessons (primelessons.org) CC-BY-NC-SA. (Laatst gewijzigd: 05/12/2023)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619473B-3381-410B-9EAB-34042C608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6D9D58-FF47-471D-A89A-6A6F14084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580" y="1228155"/>
            <a:ext cx="3159424" cy="2453951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9" name="Picture 8" descr="A close up of a device&#10;&#10;Description automatically generated">
            <a:extLst>
              <a:ext uri="{FF2B5EF4-FFF2-40B4-BE49-F238E27FC236}">
                <a16:creationId xmlns:a16="http://schemas.microsoft.com/office/drawing/2014/main" id="{51AFF349-54E3-4736-8E90-86DDBF221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7212" y="353056"/>
            <a:ext cx="629712" cy="647965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0AF42911-43F9-1341-A409-48A6A93EF4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1958" y="3800934"/>
            <a:ext cx="3221853" cy="2421674"/>
          </a:xfrm>
          <a:prstGeom prst="rect">
            <a:avLst/>
          </a:prstGeom>
        </p:spPr>
      </p:pic>
      <p:pic>
        <p:nvPicPr>
          <p:cNvPr id="12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17DF15A-E233-1742-AE3A-E14CA1DFAE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8152" y="3756274"/>
            <a:ext cx="1024831" cy="90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59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" dirty="0"/>
              <a:t>BLOKPALETOVERZICHT VOOR SPIKE PRIME &amp; ROBOT INVENTOR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"/>
              <a:t>Copyright © 2023 Prime Lessons (primelessons.org) CC-BY-NC-SA. (Laatst gewijzigd: 05/12/2023)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4072B-C6E5-4C1E-885E-2B8AC4C08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13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39A228-4895-4822-9660-89C490CF83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960" b="488"/>
          <a:stretch/>
        </p:blipFill>
        <p:spPr>
          <a:xfrm>
            <a:off x="88409" y="3897965"/>
            <a:ext cx="634340" cy="3651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B64C30C-9896-1241-8B70-14553048594C}"/>
              </a:ext>
            </a:extLst>
          </p:cNvPr>
          <p:cNvSpPr txBox="1"/>
          <p:nvPr/>
        </p:nvSpPr>
        <p:spPr>
          <a:xfrm>
            <a:off x="5263404" y="1084557"/>
            <a:ext cx="3792184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" sz="1100" b="1" dirty="0">
                <a:solidFill>
                  <a:srgbClr val="0095F4"/>
                </a:solidFill>
              </a:rPr>
              <a:t>Motoren – </a:t>
            </a:r>
            <a:r>
              <a:rPr lang="nl" sz="1100" dirty="0"/>
              <a:t>Bedien een individuele motor</a:t>
            </a:r>
          </a:p>
          <a:p>
            <a:pPr>
              <a:lnSpc>
                <a:spcPct val="150000"/>
              </a:lnSpc>
            </a:pPr>
            <a:r>
              <a:rPr lang="nl" sz="1100" b="1" dirty="0">
                <a:solidFill>
                  <a:srgbClr val="F15FCF"/>
                </a:solidFill>
              </a:rPr>
              <a:t>Beweging – </a:t>
            </a:r>
            <a:r>
              <a:rPr lang="nl" sz="1100" dirty="0"/>
              <a:t>Bedien twee motoren tegelijk met synchronisatie</a:t>
            </a:r>
            <a:endParaRPr lang="en-US" sz="1100" b="1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r>
              <a:rPr lang="nl" sz="1100" b="1" dirty="0">
                <a:solidFill>
                  <a:srgbClr val="955BF3"/>
                </a:solidFill>
              </a:rPr>
              <a:t>Licht – </a:t>
            </a:r>
            <a:r>
              <a:rPr lang="nl" sz="1100" dirty="0"/>
              <a:t>Programmeer de 5X5-matrix</a:t>
            </a:r>
            <a:endParaRPr lang="en-US" sz="1100" b="1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r>
              <a:rPr lang="nl" sz="1100" b="1" dirty="0">
                <a:solidFill>
                  <a:srgbClr val="C16EE8"/>
                </a:solidFill>
              </a:rPr>
              <a:t>Geluid – </a:t>
            </a:r>
            <a:r>
              <a:rPr lang="nl" sz="1100" dirty="0"/>
              <a:t>Speel een geluid</a:t>
            </a:r>
            <a:endParaRPr lang="en-US" sz="1100" b="1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r>
              <a:rPr lang="nl" sz="1100" b="1" dirty="0">
                <a:solidFill>
                  <a:srgbClr val="F5C800"/>
                </a:solidFill>
              </a:rPr>
              <a:t>Evenementen – </a:t>
            </a:r>
            <a:r>
              <a:rPr lang="nl" sz="1100" dirty="0"/>
              <a:t>Acties uitvoeren op basis van gebeurtenissen (bijv. sensor of timer)</a:t>
            </a:r>
            <a:endParaRPr lang="en-US" sz="1100" b="1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r>
              <a:rPr lang="nl" sz="1100" b="1" dirty="0">
                <a:solidFill>
                  <a:srgbClr val="FFB31D"/>
                </a:solidFill>
              </a:rPr>
              <a:t>Controle – </a:t>
            </a:r>
            <a:r>
              <a:rPr lang="nl" sz="1100" dirty="0"/>
              <a:t>Loops, if/else-instructies, etc.</a:t>
            </a:r>
            <a:endParaRPr lang="en-US" sz="1100" b="1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r>
              <a:rPr lang="nl" sz="1100" b="1" dirty="0">
                <a:solidFill>
                  <a:srgbClr val="1BCFE9"/>
                </a:solidFill>
              </a:rPr>
              <a:t>Sensoren – </a:t>
            </a:r>
            <a:r>
              <a:rPr lang="nl" sz="1100" dirty="0"/>
              <a:t>Lees een sensorwaarde</a:t>
            </a:r>
            <a:endParaRPr lang="en-US" sz="1100" b="1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r>
              <a:rPr lang="nl" sz="1100" b="1" dirty="0">
                <a:solidFill>
                  <a:srgbClr val="02B64E"/>
                </a:solidFill>
              </a:rPr>
              <a:t>Exploitanten – </a:t>
            </a:r>
            <a:r>
              <a:rPr lang="nl" sz="1100" dirty="0"/>
              <a:t>Wiskunde en logica</a:t>
            </a:r>
          </a:p>
          <a:p>
            <a:pPr>
              <a:lnSpc>
                <a:spcPct val="150000"/>
              </a:lnSpc>
            </a:pPr>
            <a:r>
              <a:rPr lang="nl" sz="1100" b="1" dirty="0">
                <a:solidFill>
                  <a:srgbClr val="FF9732"/>
                </a:solidFill>
              </a:rPr>
              <a:t>Variabelen – </a:t>
            </a:r>
            <a:r>
              <a:rPr lang="nl" sz="1100" dirty="0"/>
              <a:t>Sla gegevens op in een variabele of lijst</a:t>
            </a:r>
          </a:p>
          <a:p>
            <a:pPr>
              <a:lnSpc>
                <a:spcPct val="150000"/>
              </a:lnSpc>
            </a:pPr>
            <a:r>
              <a:rPr lang="nl" sz="1100" b="1" dirty="0">
                <a:solidFill>
                  <a:srgbClr val="F55455"/>
                </a:solidFill>
              </a:rPr>
              <a:t>Mijn blokken – </a:t>
            </a:r>
            <a:r>
              <a:rPr lang="nl" sz="1100" dirty="0"/>
              <a:t>Op maat gedefinieerde blokken</a:t>
            </a:r>
          </a:p>
          <a:p>
            <a:pPr>
              <a:lnSpc>
                <a:spcPct val="150000"/>
              </a:lnSpc>
            </a:pPr>
            <a:r>
              <a:rPr lang="nl" sz="1100" b="1" dirty="0">
                <a:solidFill>
                  <a:srgbClr val="FE59D0"/>
                </a:solidFill>
              </a:rPr>
              <a:t>Meer beweging – </a:t>
            </a:r>
            <a:r>
              <a:rPr lang="nl" sz="1100" dirty="0"/>
              <a:t>Extra bewegingsblokken</a:t>
            </a:r>
          </a:p>
          <a:p>
            <a:pPr>
              <a:lnSpc>
                <a:spcPct val="150000"/>
              </a:lnSpc>
            </a:pPr>
            <a:r>
              <a:rPr lang="nl" sz="1100" b="1" dirty="0">
                <a:solidFill>
                  <a:srgbClr val="0290F8"/>
                </a:solidFill>
              </a:rPr>
              <a:t>Meer motoren – </a:t>
            </a:r>
            <a:r>
              <a:rPr lang="nl" sz="1100" dirty="0"/>
              <a:t>Extra motorblokken</a:t>
            </a:r>
            <a:endParaRPr lang="en-US" sz="1100" b="1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r>
              <a:rPr lang="nl" sz="1100" b="1" dirty="0">
                <a:solidFill>
                  <a:srgbClr val="13B09B"/>
                </a:solidFill>
              </a:rPr>
              <a:t>Weermanager – </a:t>
            </a:r>
            <a:r>
              <a:rPr lang="nl" sz="1100" dirty="0"/>
              <a:t>Toegang tot weersinformatie en voorspellingen</a:t>
            </a:r>
            <a:endParaRPr lang="en-US" sz="1100" b="1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r>
              <a:rPr lang="nl" sz="1100" b="1" dirty="0">
                <a:solidFill>
                  <a:srgbClr val="0EAE9F"/>
                </a:solidFill>
              </a:rPr>
              <a:t>Muziek – </a:t>
            </a:r>
            <a:r>
              <a:rPr lang="nl" sz="1100" dirty="0"/>
              <a:t>Speel muzieknoten en selecteer een instrument</a:t>
            </a:r>
          </a:p>
          <a:p>
            <a:pPr>
              <a:lnSpc>
                <a:spcPct val="150000"/>
              </a:lnSpc>
            </a:pPr>
            <a:r>
              <a:rPr lang="nl" sz="1100" b="1" dirty="0">
                <a:solidFill>
                  <a:srgbClr val="FF0000"/>
                </a:solidFill>
              </a:rPr>
              <a:t>Modelblokken </a:t>
            </a:r>
            <a:r>
              <a:rPr lang="nl" sz="1100" dirty="0"/>
              <a:t>– Codeerblokken voor 5 ingebouwde modellen</a:t>
            </a:r>
          </a:p>
          <a:p>
            <a:pPr>
              <a:lnSpc>
                <a:spcPct val="150000"/>
              </a:lnSpc>
            </a:pPr>
            <a:r>
              <a:rPr lang="nl" sz="1100" b="1" dirty="0">
                <a:solidFill>
                  <a:srgbClr val="02B64E"/>
                </a:solidFill>
              </a:rPr>
              <a:t>DualShock 4-controller</a:t>
            </a:r>
          </a:p>
          <a:p>
            <a:pPr>
              <a:lnSpc>
                <a:spcPct val="150000"/>
              </a:lnSpc>
            </a:pPr>
            <a:r>
              <a:rPr lang="nl" sz="1100" b="1" dirty="0">
                <a:solidFill>
                  <a:srgbClr val="02B64E"/>
                </a:solidFill>
              </a:rPr>
              <a:t>Xbox One-controller</a:t>
            </a:r>
          </a:p>
          <a:p>
            <a:pPr>
              <a:spcAft>
                <a:spcPts val="600"/>
              </a:spcAft>
            </a:pPr>
            <a:endParaRPr lang="en-US" sz="1100" dirty="0">
              <a:latin typeface="+mj-lt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C86556B-8859-8F44-823D-1C157D3B5F34}"/>
              </a:ext>
            </a:extLst>
          </p:cNvPr>
          <p:cNvCxnSpPr>
            <a:cxnSpLocks/>
          </p:cNvCxnSpPr>
          <p:nvPr/>
        </p:nvCxnSpPr>
        <p:spPr>
          <a:xfrm>
            <a:off x="332440" y="4337824"/>
            <a:ext cx="0" cy="17846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6BDA4388-8895-1F40-AB84-7BB9D78FD4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960" b="488"/>
          <a:stretch/>
        </p:blipFill>
        <p:spPr>
          <a:xfrm>
            <a:off x="4761567" y="3897965"/>
            <a:ext cx="634340" cy="365125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7CFB7BC-0952-584C-9C2E-170090C0F97D}"/>
              </a:ext>
            </a:extLst>
          </p:cNvPr>
          <p:cNvCxnSpPr>
            <a:cxnSpLocks/>
          </p:cNvCxnSpPr>
          <p:nvPr/>
        </p:nvCxnSpPr>
        <p:spPr>
          <a:xfrm>
            <a:off x="5005598" y="4337824"/>
            <a:ext cx="0" cy="17846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A2D55F6-74C8-7D4B-92EE-DCB6C38AD95E}"/>
              </a:ext>
            </a:extLst>
          </p:cNvPr>
          <p:cNvSpPr txBox="1"/>
          <p:nvPr/>
        </p:nvSpPr>
        <p:spPr>
          <a:xfrm rot="16200000">
            <a:off x="-408709" y="2166632"/>
            <a:ext cx="1497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" dirty="0"/>
              <a:t>SPIKE PRIME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5B720D-7DDD-5443-87B8-9FFEA5BA7097}"/>
              </a:ext>
            </a:extLst>
          </p:cNvPr>
          <p:cNvSpPr txBox="1"/>
          <p:nvPr/>
        </p:nvSpPr>
        <p:spPr>
          <a:xfrm rot="16200000">
            <a:off x="3986176" y="2447278"/>
            <a:ext cx="2185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" dirty="0"/>
              <a:t>ROBOT-UITVINDER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5502" y="1084557"/>
            <a:ext cx="4397976" cy="5045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" sz="1200" b="1" dirty="0">
                <a:solidFill>
                  <a:srgbClr val="0095F4"/>
                </a:solidFill>
                <a:latin typeface="+mj-lt"/>
              </a:rPr>
              <a:t>Motoren – </a:t>
            </a:r>
            <a:r>
              <a:rPr lang="nl" sz="1200" dirty="0">
                <a:latin typeface="+mj-lt"/>
              </a:rPr>
              <a:t>Bedien een individuele motor</a:t>
            </a:r>
          </a:p>
          <a:p>
            <a:pPr>
              <a:lnSpc>
                <a:spcPct val="150000"/>
              </a:lnSpc>
            </a:pPr>
            <a:r>
              <a:rPr lang="nl" sz="1200" b="1" dirty="0">
                <a:solidFill>
                  <a:srgbClr val="F15FCF"/>
                </a:solidFill>
                <a:latin typeface="+mj-lt"/>
              </a:rPr>
              <a:t>Beweging – </a:t>
            </a:r>
            <a:r>
              <a:rPr lang="nl" sz="1200" dirty="0">
                <a:latin typeface="+mj-lt"/>
              </a:rPr>
              <a:t>Bedien twee motoren tegelijk met synchronisatie</a:t>
            </a:r>
            <a:endParaRPr lang="en-US" sz="1200" b="1" dirty="0">
              <a:solidFill>
                <a:schemeClr val="accent2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nl" sz="1200" b="1" dirty="0">
                <a:solidFill>
                  <a:srgbClr val="955BF3"/>
                </a:solidFill>
                <a:latin typeface="+mj-lt"/>
              </a:rPr>
              <a:t>Licht – </a:t>
            </a:r>
            <a:r>
              <a:rPr lang="nl" sz="1200" dirty="0">
                <a:latin typeface="+mj-lt"/>
              </a:rPr>
              <a:t>Programmeer de 5X5-matrix</a:t>
            </a:r>
            <a:endParaRPr lang="en-US" sz="1200" b="1" dirty="0">
              <a:solidFill>
                <a:schemeClr val="accent2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nl" sz="1200" b="1" dirty="0">
                <a:solidFill>
                  <a:srgbClr val="C16EE8"/>
                </a:solidFill>
                <a:latin typeface="+mj-lt"/>
              </a:rPr>
              <a:t>Geluid – </a:t>
            </a:r>
            <a:r>
              <a:rPr lang="nl" sz="1200" dirty="0">
                <a:latin typeface="+mj-lt"/>
              </a:rPr>
              <a:t>Speel een geluid</a:t>
            </a:r>
            <a:endParaRPr lang="en-US" sz="1200" b="1" dirty="0">
              <a:solidFill>
                <a:schemeClr val="accent2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nl" sz="1200" b="1" dirty="0">
                <a:solidFill>
                  <a:srgbClr val="F5C800"/>
                </a:solidFill>
                <a:latin typeface="+mj-lt"/>
              </a:rPr>
              <a:t>Evenementen – </a:t>
            </a:r>
            <a:r>
              <a:rPr lang="nl" sz="1200" dirty="0">
                <a:latin typeface="+mj-lt"/>
              </a:rPr>
              <a:t>Acties uitvoeren op basis van gebeurtenissen (bijv. sensor of timer)</a:t>
            </a:r>
            <a:endParaRPr lang="en-US" sz="1200" b="1" dirty="0">
              <a:solidFill>
                <a:schemeClr val="accent2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nl" sz="1200" b="1" dirty="0">
                <a:solidFill>
                  <a:srgbClr val="FFB31D"/>
                </a:solidFill>
                <a:latin typeface="+mj-lt"/>
              </a:rPr>
              <a:t>Controle – </a:t>
            </a:r>
            <a:r>
              <a:rPr lang="nl" sz="1200" dirty="0">
                <a:latin typeface="+mj-lt"/>
              </a:rPr>
              <a:t>Loops, if/else-instructies, etc.</a:t>
            </a:r>
            <a:endParaRPr lang="en-US" sz="1200" b="1" dirty="0">
              <a:solidFill>
                <a:schemeClr val="accent2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nl" sz="1200" b="1" dirty="0">
                <a:solidFill>
                  <a:srgbClr val="1BCFE9"/>
                </a:solidFill>
                <a:latin typeface="+mj-lt"/>
              </a:rPr>
              <a:t>Sensoren – </a:t>
            </a:r>
            <a:r>
              <a:rPr lang="nl" sz="1200" dirty="0">
                <a:latin typeface="+mj-lt"/>
              </a:rPr>
              <a:t>Lees een sensorwaarde</a:t>
            </a:r>
            <a:endParaRPr lang="en-US" sz="1200" b="1" dirty="0">
              <a:solidFill>
                <a:schemeClr val="accent2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nl" sz="1200" b="1" dirty="0">
                <a:solidFill>
                  <a:srgbClr val="02B64E"/>
                </a:solidFill>
                <a:latin typeface="+mj-lt"/>
              </a:rPr>
              <a:t>Exploitanten – </a:t>
            </a:r>
            <a:r>
              <a:rPr lang="nl" sz="1200" dirty="0">
                <a:latin typeface="+mj-lt"/>
              </a:rPr>
              <a:t>Wiskunde en logica</a:t>
            </a:r>
          </a:p>
          <a:p>
            <a:pPr>
              <a:lnSpc>
                <a:spcPct val="150000"/>
              </a:lnSpc>
            </a:pPr>
            <a:r>
              <a:rPr lang="nl" sz="1200" b="1" dirty="0">
                <a:solidFill>
                  <a:srgbClr val="FF9732"/>
                </a:solidFill>
                <a:latin typeface="+mj-lt"/>
              </a:rPr>
              <a:t>Variabelen – </a:t>
            </a:r>
            <a:r>
              <a:rPr lang="nl" sz="1200" dirty="0">
                <a:latin typeface="+mj-lt"/>
              </a:rPr>
              <a:t>Sla gegevens op in een variabele of lijst</a:t>
            </a:r>
          </a:p>
          <a:p>
            <a:pPr>
              <a:lnSpc>
                <a:spcPct val="150000"/>
              </a:lnSpc>
            </a:pPr>
            <a:r>
              <a:rPr lang="nl" sz="1200" b="1" dirty="0">
                <a:solidFill>
                  <a:srgbClr val="F55455"/>
                </a:solidFill>
                <a:latin typeface="+mj-lt"/>
              </a:rPr>
              <a:t>Mijn blokken – </a:t>
            </a:r>
            <a:r>
              <a:rPr lang="nl" sz="1200" dirty="0">
                <a:latin typeface="+mj-lt"/>
              </a:rPr>
              <a:t>Op maat gedefinieerde blokken</a:t>
            </a:r>
          </a:p>
          <a:p>
            <a:pPr>
              <a:lnSpc>
                <a:spcPct val="150000"/>
              </a:lnSpc>
            </a:pPr>
            <a:r>
              <a:rPr lang="nl" sz="1200" b="1" dirty="0">
                <a:solidFill>
                  <a:srgbClr val="FE59D0"/>
                </a:solidFill>
                <a:latin typeface="+mj-lt"/>
              </a:rPr>
              <a:t>Meer beweging – </a:t>
            </a:r>
            <a:r>
              <a:rPr lang="nl" sz="1200" dirty="0">
                <a:latin typeface="+mj-lt"/>
              </a:rPr>
              <a:t>Extra bewegingsblokken</a:t>
            </a:r>
          </a:p>
          <a:p>
            <a:pPr>
              <a:lnSpc>
                <a:spcPct val="150000"/>
              </a:lnSpc>
            </a:pPr>
            <a:r>
              <a:rPr lang="nl" sz="1200" b="1" dirty="0">
                <a:solidFill>
                  <a:srgbClr val="0290F8"/>
                </a:solidFill>
                <a:latin typeface="+mj-lt"/>
              </a:rPr>
              <a:t>Meer motoren – </a:t>
            </a:r>
            <a:r>
              <a:rPr lang="nl" sz="1200" dirty="0">
                <a:latin typeface="+mj-lt"/>
              </a:rPr>
              <a:t>Extra motorblokken</a:t>
            </a:r>
            <a:endParaRPr lang="en-US" sz="1200" b="1" dirty="0">
              <a:solidFill>
                <a:schemeClr val="accent2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nl" sz="1200" b="1" dirty="0">
                <a:solidFill>
                  <a:srgbClr val="13B09B"/>
                </a:solidFill>
                <a:latin typeface="+mj-lt"/>
              </a:rPr>
              <a:t>Weer – </a:t>
            </a:r>
            <a:r>
              <a:rPr lang="nl" sz="1200" dirty="0">
                <a:latin typeface="+mj-lt"/>
              </a:rPr>
              <a:t>Toegang tot weersinformatie en voorspellingen</a:t>
            </a:r>
            <a:endParaRPr lang="en-US" sz="1200" b="1" dirty="0">
              <a:solidFill>
                <a:schemeClr val="accent2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nl" sz="1200" b="1" dirty="0">
                <a:solidFill>
                  <a:srgbClr val="0EAE9F"/>
                </a:solidFill>
                <a:latin typeface="+mj-lt"/>
              </a:rPr>
              <a:t>Muziek – </a:t>
            </a:r>
            <a:r>
              <a:rPr lang="nl" sz="1200" dirty="0">
                <a:latin typeface="+mj-lt"/>
              </a:rPr>
              <a:t>Speel muzieknoten en selecteer een instrument</a:t>
            </a:r>
          </a:p>
          <a:p>
            <a:pPr>
              <a:lnSpc>
                <a:spcPct val="150000"/>
              </a:lnSpc>
            </a:pPr>
            <a:r>
              <a:rPr lang="nl" sz="1200" b="1" dirty="0">
                <a:solidFill>
                  <a:srgbClr val="1BCFE9"/>
                </a:solidFill>
                <a:latin typeface="+mj-lt"/>
              </a:rPr>
              <a:t>Meer sensoren </a:t>
            </a:r>
            <a:r>
              <a:rPr lang="nl" sz="1200" dirty="0">
                <a:latin typeface="+mj-lt"/>
              </a:rPr>
              <a:t>– Ruwe kleurwaarden, versnelling</a:t>
            </a:r>
          </a:p>
          <a:p>
            <a:pPr>
              <a:lnSpc>
                <a:spcPct val="150000"/>
              </a:lnSpc>
            </a:pPr>
            <a:r>
              <a:rPr lang="nl" sz="1200" b="1" dirty="0">
                <a:solidFill>
                  <a:srgbClr val="00B050"/>
                </a:solidFill>
                <a:latin typeface="+mj-lt"/>
              </a:rPr>
              <a:t>Muziek </a:t>
            </a:r>
            <a:r>
              <a:rPr lang="nl" sz="1200" dirty="0">
                <a:latin typeface="+mj-lt"/>
              </a:rPr>
              <a:t>– Kies instrumenten en tempo</a:t>
            </a:r>
          </a:p>
          <a:p>
            <a:pPr>
              <a:lnSpc>
                <a:spcPct val="150000"/>
              </a:lnSpc>
            </a:pPr>
            <a:r>
              <a:rPr lang="nl" sz="1200" b="1" dirty="0">
                <a:solidFill>
                  <a:srgbClr val="00B050"/>
                </a:solidFill>
                <a:latin typeface="+mj-lt"/>
              </a:rPr>
              <a:t>Lijngrafiek </a:t>
            </a:r>
            <a:r>
              <a:rPr lang="nl" sz="1200" dirty="0">
                <a:latin typeface="+mj-lt"/>
              </a:rPr>
              <a:t>- Datalogging</a:t>
            </a:r>
          </a:p>
          <a:p>
            <a:pPr>
              <a:lnSpc>
                <a:spcPct val="150000"/>
              </a:lnSpc>
            </a:pPr>
            <a:r>
              <a:rPr lang="nl" sz="1200" b="1" dirty="0">
                <a:solidFill>
                  <a:srgbClr val="00B050"/>
                </a:solidFill>
                <a:latin typeface="+mj-lt"/>
              </a:rPr>
              <a:t>Weergave</a:t>
            </a:r>
            <a:r>
              <a:rPr lang="nl" sz="1200" b="1" dirty="0">
                <a:latin typeface="+mj-lt"/>
              </a:rPr>
              <a:t> </a:t>
            </a:r>
            <a:r>
              <a:rPr lang="nl" sz="1200" dirty="0">
                <a:latin typeface="+mj-lt"/>
              </a:rPr>
              <a:t>– Afbeeldingen weergeven</a:t>
            </a:r>
          </a:p>
        </p:txBody>
      </p:sp>
    </p:spTree>
    <p:extLst>
      <p:ext uri="{BB962C8B-B14F-4D97-AF65-F5344CB8AC3E}">
        <p14:creationId xmlns:p14="http://schemas.microsoft.com/office/powerpoint/2010/main" val="183906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jack, design&#10;&#10;Description automatically generated">
            <a:extLst>
              <a:ext uri="{FF2B5EF4-FFF2-40B4-BE49-F238E27FC236}">
                <a16:creationId xmlns:a16="http://schemas.microsoft.com/office/drawing/2014/main" id="{9A011178-39B5-FEFE-5AA4-297300808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83" y="1273840"/>
            <a:ext cx="3771900" cy="24511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74A9D7-4E9F-472C-95EA-91C2B8CD7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1349"/>
            <a:ext cx="4870585" cy="365125"/>
          </a:xfrm>
        </p:spPr>
        <p:txBody>
          <a:bodyPr/>
          <a:lstStyle/>
          <a:p>
            <a:r>
              <a:rPr lang="nl" sz="900"/>
              <a:t>Copyright © 2023 Prime Lessons (primelessons.org) CC-BY-NC-SA. (Laatst gewijzigd: 05/12/2023)</a:t>
            </a:r>
            <a:endParaRPr lang="en-US" sz="9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2CC88A3-09F9-4E1F-89DD-765EDF348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CEBAC3-6959-4251-9B4B-72854BE04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 err="1"/>
              <a:t>downloaden </a:t>
            </a:r>
            <a:r>
              <a:rPr lang="nl" dirty="0"/>
              <a:t>naar UW HUB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1DDC58-F2EE-4021-A157-7BC00FA71B0F}"/>
              </a:ext>
            </a:extLst>
          </p:cNvPr>
          <p:cNvSpPr txBox="1"/>
          <p:nvPr/>
        </p:nvSpPr>
        <p:spPr>
          <a:xfrm>
            <a:off x="4288221" y="1235287"/>
            <a:ext cx="4686446" cy="2982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6000" indent="-306000" defTabSz="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</a:pPr>
            <a:r>
              <a:rPr lang="nl" dirty="0">
                <a:solidFill>
                  <a:schemeClr val="tx2"/>
                </a:solidFill>
              </a:rPr>
              <a:t>Downloaden: het programma draait op de hub en kan op elk moment worden uitgevoerd, met of zonder uw pc</a:t>
            </a:r>
          </a:p>
          <a:p>
            <a:pPr marL="306000" lvl="1" indent="-306000" defTabSz="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</a:pPr>
            <a:r>
              <a:rPr lang="nl" dirty="0">
                <a:solidFill>
                  <a:schemeClr val="tx2"/>
                </a:solidFill>
              </a:rPr>
              <a:t>Gebruik de rechterpijl om te selecteren naar welk slot u uw programma wilt downloaden (0-19).</a:t>
            </a:r>
          </a:p>
          <a:p>
            <a:pPr marL="763200" lvl="2" indent="-306000" defTabSz="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</a:pPr>
            <a:r>
              <a:rPr lang="nl" dirty="0">
                <a:solidFill>
                  <a:schemeClr val="tx2"/>
                </a:solidFill>
              </a:rPr>
              <a:t>Zodra de code op uw hub staat, kunt u de pijltjestoetsen op uw hub gebruiken om het juiste programmanummer te kiezen.</a:t>
            </a:r>
          </a:p>
          <a:p>
            <a:pPr marL="306000" indent="-306000" defTabSz="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BC9047-C019-2D26-8E13-27928A898E4A}"/>
              </a:ext>
            </a:extLst>
          </p:cNvPr>
          <p:cNvSpPr txBox="1"/>
          <p:nvPr/>
        </p:nvSpPr>
        <p:spPr>
          <a:xfrm>
            <a:off x="137160" y="4983416"/>
            <a:ext cx="8784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" dirty="0">
                <a:solidFill>
                  <a:srgbClr val="FF0000"/>
                </a:solidFill>
              </a:rPr>
              <a:t>Opmerking: </a:t>
            </a:r>
            <a:r>
              <a:rPr lang="nl" i="1" dirty="0">
                <a:solidFill>
                  <a:srgbClr val="FF0000"/>
                </a:solidFill>
              </a:rPr>
              <a:t>FIRST </a:t>
            </a:r>
            <a:r>
              <a:rPr lang="nl" dirty="0">
                <a:solidFill>
                  <a:srgbClr val="FF0000"/>
                </a:solidFill>
              </a:rPr>
              <a:t>LEGO League-teams moeten code downloaden naar hun hub. Bij robotwedstrijden spelen ze hun code via de Hub. Er bestaat momenteel geen methode om code van de Hub te herstellen als u uw opgeslagen bestand op uw computer kwijtraakt. Sla vaak op en bewaar back-ups van de code.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6EA293-E0FC-C6D6-4990-E414BECC2403}"/>
              </a:ext>
            </a:extLst>
          </p:cNvPr>
          <p:cNvSpPr/>
          <p:nvPr/>
        </p:nvSpPr>
        <p:spPr>
          <a:xfrm>
            <a:off x="3509620" y="2431902"/>
            <a:ext cx="561814" cy="488515"/>
          </a:xfrm>
          <a:prstGeom prst="rect">
            <a:avLst/>
          </a:prstGeom>
          <a:noFill/>
          <a:ln w="28575" cmpd="sng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9514FC-C0CF-329C-3FDD-6A3A42F9D79D}"/>
              </a:ext>
            </a:extLst>
          </p:cNvPr>
          <p:cNvSpPr/>
          <p:nvPr/>
        </p:nvSpPr>
        <p:spPr>
          <a:xfrm>
            <a:off x="3509620" y="3034497"/>
            <a:ext cx="561814" cy="488515"/>
          </a:xfrm>
          <a:prstGeom prst="rect">
            <a:avLst/>
          </a:prstGeom>
          <a:noFill/>
          <a:ln w="28575" cmpd="sng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68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Verbinding maken met HUB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42080" y="1242219"/>
            <a:ext cx="5042427" cy="2756736"/>
          </a:xfrm>
        </p:spPr>
        <p:txBody>
          <a:bodyPr>
            <a:normAutofit fontScale="92500" lnSpcReduction="20000"/>
          </a:bodyPr>
          <a:lstStyle/>
          <a:p>
            <a:r>
              <a:rPr lang="nl" dirty="0"/>
              <a:t>Voor zowel SPIKE Prime als Robot Inventor maakt de software automatisch verbinding met de Hub als u een USB-kabel gebruikt</a:t>
            </a:r>
          </a:p>
          <a:p>
            <a:r>
              <a:rPr lang="nl" dirty="0"/>
              <a:t>Om via Bluetooth verbinding te maken, klikt u op het verbindingspictogram in de software. (het kleine Hub-pictogram)</a:t>
            </a:r>
          </a:p>
          <a:p>
            <a:r>
              <a:rPr lang="nl" dirty="0"/>
              <a:t>Schakel Bluetooth in door op de Bluetooth-knop op de Hub te drukken.</a:t>
            </a:r>
          </a:p>
          <a:p>
            <a:r>
              <a:rPr lang="nl" dirty="0"/>
              <a:t>Uw Hub verschijnt in de lijst onderaan. Selecteer uw hub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"/>
              <a:t>Copyright © 2023 Prime Lessons (primelessons.org) CC-BY-NC-SA. (Laatst gewijzigd: 05/12/2023)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318FC27-407A-4F8C-85FE-2F82CAB12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BFBFD20-8788-404A-A81F-1B7603AF2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73" y="2732173"/>
            <a:ext cx="3467100" cy="800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62D49D-4D76-A543-A4B2-8892E9DD2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673" y="1498316"/>
            <a:ext cx="977900" cy="1016000"/>
          </a:xfrm>
          <a:prstGeom prst="rect">
            <a:avLst/>
          </a:prstGeom>
        </p:spPr>
      </p:pic>
      <p:pic>
        <p:nvPicPr>
          <p:cNvPr id="16" name="Picture 1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41AFD25-FCAF-AA45-9922-243C242F8C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496" t="15052" r="32111"/>
          <a:stretch/>
        </p:blipFill>
        <p:spPr>
          <a:xfrm>
            <a:off x="1569673" y="3840510"/>
            <a:ext cx="1295374" cy="204321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64ADA368-6BFC-0946-9E1C-9D6F50AEB256}"/>
              </a:ext>
            </a:extLst>
          </p:cNvPr>
          <p:cNvSpPr/>
          <p:nvPr/>
        </p:nvSpPr>
        <p:spPr>
          <a:xfrm>
            <a:off x="2364853" y="4094592"/>
            <a:ext cx="317696" cy="3176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3ECA319-E4A4-8C4C-8E73-F017A93022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8994" y="4034815"/>
            <a:ext cx="3310570" cy="14532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BF03B5-40DE-ADFE-696B-7BEA9EFD2F5B}"/>
              </a:ext>
            </a:extLst>
          </p:cNvPr>
          <p:cNvSpPr txBox="1"/>
          <p:nvPr/>
        </p:nvSpPr>
        <p:spPr>
          <a:xfrm>
            <a:off x="162734" y="5702388"/>
            <a:ext cx="8892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" dirty="0">
                <a:solidFill>
                  <a:srgbClr val="FF0000"/>
                </a:solidFill>
              </a:rPr>
              <a:t>Let op: </a:t>
            </a:r>
            <a:r>
              <a:rPr lang="nl" i="1" dirty="0">
                <a:solidFill>
                  <a:srgbClr val="FF0000"/>
                </a:solidFill>
              </a:rPr>
              <a:t>FIRST </a:t>
            </a:r>
            <a:r>
              <a:rPr lang="nl" dirty="0">
                <a:solidFill>
                  <a:srgbClr val="FF0000"/>
                </a:solidFill>
              </a:rPr>
              <a:t>LEGO League Teams wordt gevraagd om geen Bluetooth te gebruiken in wedstrijdruimtes. Neem een USB-kabel mee naar evenementen om uw code te wijzigen.</a:t>
            </a:r>
          </a:p>
        </p:txBody>
      </p:sp>
    </p:spTree>
    <p:extLst>
      <p:ext uri="{BB962C8B-B14F-4D97-AF65-F5344CB8AC3E}">
        <p14:creationId xmlns:p14="http://schemas.microsoft.com/office/powerpoint/2010/main" val="1494063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BC3E9-07DB-4552-A942-72E53C7F1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754" y="2676578"/>
            <a:ext cx="8584534" cy="1504844"/>
          </a:xfrm>
        </p:spPr>
        <p:txBody>
          <a:bodyPr/>
          <a:lstStyle/>
          <a:p>
            <a:r>
              <a:rPr lang="nl-NL"/>
              <a:t>HOE DEZE LESSEN TE</a:t>
            </a:r>
            <a:br>
              <a:rPr lang="nl-NL"/>
            </a:br>
            <a:r>
              <a:rPr lang="nl-NL"/>
              <a:t>GEBRUIKEN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BF9D1-6614-46BD-A5B9-F242E4ED39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>
                <a:solidFill>
                  <a:schemeClr val="tx1"/>
                </a:solidFill>
              </a:rPr>
              <a:t>door </a:t>
            </a:r>
            <a:r>
              <a:rPr lang="nl-NL" dirty="0" err="1">
                <a:solidFill>
                  <a:schemeClr val="tx1"/>
                </a:solidFill>
              </a:rPr>
              <a:t>sanjay</a:t>
            </a:r>
            <a:r>
              <a:rPr lang="nl-NL" dirty="0">
                <a:solidFill>
                  <a:schemeClr val="tx1"/>
                </a:solidFill>
              </a:rPr>
              <a:t> en </a:t>
            </a:r>
            <a:r>
              <a:rPr lang="nl-NL" dirty="0" err="1">
                <a:solidFill>
                  <a:schemeClr val="tx1"/>
                </a:solidFill>
              </a:rPr>
              <a:t>Arvind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Seshan</a:t>
            </a:r>
            <a:endParaRPr lang="nl-NL" dirty="0">
              <a:solidFill>
                <a:schemeClr val="tx1"/>
              </a:solidFill>
            </a:endParaRPr>
          </a:p>
          <a:p>
            <a:r>
              <a:rPr lang="nl-NL" dirty="0">
                <a:solidFill>
                  <a:schemeClr val="tx1"/>
                </a:solidFill>
              </a:rPr>
              <a:t>Vertaald roy </a:t>
            </a:r>
            <a:r>
              <a:rPr lang="nl-NL" dirty="0" err="1">
                <a:solidFill>
                  <a:schemeClr val="tx1"/>
                </a:solidFill>
              </a:rPr>
              <a:t>krikke</a:t>
            </a:r>
            <a:r>
              <a:rPr lang="nl-NL" dirty="0">
                <a:solidFill>
                  <a:schemeClr val="tx1"/>
                </a:solidFill>
              </a:rPr>
              <a:t> en </a:t>
            </a:r>
            <a:r>
              <a:rPr lang="nl-NL" dirty="0" err="1">
                <a:solidFill>
                  <a:schemeClr val="tx1"/>
                </a:solidFill>
              </a:rPr>
              <a:t>henriëtte</a:t>
            </a:r>
            <a:r>
              <a:rPr lang="nl-NL" dirty="0">
                <a:solidFill>
                  <a:schemeClr val="tx1"/>
                </a:solidFill>
              </a:rPr>
              <a:t> van dorp</a:t>
            </a:r>
          </a:p>
        </p:txBody>
      </p:sp>
    </p:spTree>
    <p:extLst>
      <p:ext uri="{BB962C8B-B14F-4D97-AF65-F5344CB8AC3E}">
        <p14:creationId xmlns:p14="http://schemas.microsoft.com/office/powerpoint/2010/main" val="4091814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Lesdoelstellingen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88" y="1140007"/>
            <a:ext cx="8831580" cy="2409220"/>
          </a:xfrm>
        </p:spPr>
        <p:txBody>
          <a:bodyPr/>
          <a:lstStyle/>
          <a:p>
            <a:r>
              <a:rPr lang="nl" dirty="0"/>
              <a:t>Ontdek hoe de SPIKE Prime en Robot Inventor Hub werken</a:t>
            </a:r>
          </a:p>
          <a:p>
            <a:r>
              <a:rPr lang="nl" dirty="0"/>
              <a:t>Leer meer over de belangrijkste componenten van de SPIKE Prime- en Robot Inventor-software</a:t>
            </a:r>
          </a:p>
          <a:p>
            <a:r>
              <a:rPr lang="nl" dirty="0"/>
              <a:t>Leer hoe u uw Hub kunt aansluiten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"/>
              <a:t>Copyright © 2023 Prime Lessons (primelessons.org) CC-BY-NC-SA. (Laatst gewijzigd: 05/12/2023)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64AAE4-28AB-4B08-8A92-91AD24C92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85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42CEFC7-B40F-C44C-BEC2-F2166FC263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66" r="25537"/>
          <a:stretch/>
        </p:blipFill>
        <p:spPr>
          <a:xfrm>
            <a:off x="4958994" y="1042338"/>
            <a:ext cx="3369460" cy="51576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8C1777-BCE1-486D-B560-B0FD7C446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De Hub-knoppen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C6FA2-631E-48F9-A6EB-1F02ED6D8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4616937" cy="508260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" dirty="0"/>
              <a:t>Zet Hub in Bluetooth-koppelingsmodus</a:t>
            </a:r>
          </a:p>
          <a:p>
            <a:pPr marL="514350" indent="-514350">
              <a:buFont typeface="+mj-lt"/>
              <a:buAutoNum type="arabicPeriod"/>
            </a:pPr>
            <a:r>
              <a:rPr lang="nl" dirty="0"/>
              <a:t>Linkerknop voor programmanavigatie in het startmenu</a:t>
            </a:r>
          </a:p>
          <a:p>
            <a:pPr marL="514350" indent="-514350">
              <a:buFont typeface="+mj-lt"/>
              <a:buAutoNum type="arabicPeriod"/>
            </a:pPr>
            <a:r>
              <a:rPr lang="nl" dirty="0"/>
              <a:t>Selecteer een programma of verlaat het programma tijdens het uitvoeren. Houd 5 seconden ingedrukt om uit te schakelen. Schakelt Hub in.</a:t>
            </a:r>
          </a:p>
          <a:p>
            <a:pPr marL="514350" indent="-514350">
              <a:buFont typeface="+mj-lt"/>
              <a:buAutoNum type="arabicPeriod"/>
            </a:pPr>
            <a:r>
              <a:rPr lang="nl" dirty="0"/>
              <a:t>Rechterknop voor programmanavigatie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A73FD9-1368-44E9-BD49-E5B171339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"/>
              <a:t>Copyright © 2023 Prime Lessons (primelessons.org) CC-BY-NC-SA. (Laatst gewijzigd: 05/12/2023)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A3A62AB-539C-487E-B402-67368E049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6DC838-9671-4D0F-945E-321D53EE2879}"/>
              </a:ext>
            </a:extLst>
          </p:cNvPr>
          <p:cNvSpPr txBox="1"/>
          <p:nvPr/>
        </p:nvSpPr>
        <p:spPr>
          <a:xfrm>
            <a:off x="6889326" y="1746198"/>
            <a:ext cx="274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" sz="3200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58FD10-DB25-4271-97FA-40A889486316}"/>
              </a:ext>
            </a:extLst>
          </p:cNvPr>
          <p:cNvSpPr txBox="1"/>
          <p:nvPr/>
        </p:nvSpPr>
        <p:spPr>
          <a:xfrm>
            <a:off x="5681047" y="4496798"/>
            <a:ext cx="274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" sz="3200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EABBBE-776C-4E98-9713-10DC2F32E575}"/>
              </a:ext>
            </a:extLst>
          </p:cNvPr>
          <p:cNvSpPr txBox="1"/>
          <p:nvPr/>
        </p:nvSpPr>
        <p:spPr>
          <a:xfrm>
            <a:off x="6508997" y="4288889"/>
            <a:ext cx="274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" sz="3200" dirty="0"/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E9B965-DB0F-4CBC-916E-DC22CA9F9F73}"/>
              </a:ext>
            </a:extLst>
          </p:cNvPr>
          <p:cNvSpPr txBox="1"/>
          <p:nvPr/>
        </p:nvSpPr>
        <p:spPr>
          <a:xfrm>
            <a:off x="7300806" y="4561330"/>
            <a:ext cx="274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" sz="32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02028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Related image">
            <a:extLst>
              <a:ext uri="{FF2B5EF4-FFF2-40B4-BE49-F238E27FC236}">
                <a16:creationId xmlns:a16="http://schemas.microsoft.com/office/drawing/2014/main" id="{0488D779-0750-4293-A78A-D4176F36C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622" y="1195092"/>
            <a:ext cx="4187389" cy="507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8C1777-BCE1-486D-B560-B0FD7C446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Het Hub-scherm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C6FA2-631E-48F9-A6EB-1F02ED6D8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4534534" cy="508260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" dirty="0"/>
              <a:t>5x5 LED pixelmatrix kan worden gebruikt om ontwerpen te maken, maar ook om programma's te kiezen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" dirty="0"/>
              <a:t>Gebruik de pijlen en de middelste knop om door programma's te navigeren/te starten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" dirty="0"/>
              <a:t>U kunt maximaal 20 programma's hebben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A73FD9-1368-44E9-BD49-E5B171339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"/>
              <a:t>Copyright © 2023 Prime Lessons (primelessons.org) CC-BY-NC-SA. (Laatst gewijzigd: 05/12/2023)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A57F71-F991-434F-AE0B-B89C13252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274338-FA49-9B47-A5A2-0CD39BFE4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907" y="3496009"/>
            <a:ext cx="2093917" cy="222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70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C1777-BCE1-486D-B560-B0FD7C446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Poorten, motoren en sensoren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C6FA2-631E-48F9-A6EB-1F02ED6D8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" y="1242167"/>
            <a:ext cx="8675597" cy="2565462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" dirty="0"/>
              <a:t>De hub heeft 6 ingebouwde poorten (AF)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" dirty="0"/>
              <a:t>Elke poort kan voor elke motor of sensor worden gebruikt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" dirty="0"/>
              <a:t>De belangrijkste SPIKE Prime-set wordt geleverd met 1 grote motor en 2 middelgrote motoren, 1 krachtsensor, 1 afstandssensor, 1 kleurensensor en een ingebouwde 6-assige IMU (3-assige accelerometer + 3-assige gyro)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" dirty="0"/>
              <a:t>De Robot Inventor-set wordt geleverd met 4 mediummotoren, 1 afstandssensor, 1 kleurensensor en een ingebouwde 6-assige IMU (3-assige accelerometer + 3-assige gyro)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A73FD9-1368-44E9-BD49-E5B171339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"/>
              <a:t>Copyright © 2023 Prime Lessons (primelessons.org) CC-BY-NC-SA. (Laatst gewijzigd: 05/12/2023)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8256EEB-9930-4CE6-9F2C-0F8B5F9DA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D54686-E457-174A-B149-3E437057F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058" y="3518517"/>
            <a:ext cx="4062011" cy="30465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213B07-DC60-AA4B-9423-D0415D5F3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400" y="3601590"/>
            <a:ext cx="3894601" cy="292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003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FD8FCF39-EEE3-962F-932D-825171CEF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3852" y="1340596"/>
            <a:ext cx="3754443" cy="31354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69E3C6-D37F-47FF-AA5E-032BB19E3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568" y="292975"/>
            <a:ext cx="8746864" cy="752706"/>
          </a:xfrm>
        </p:spPr>
        <p:txBody>
          <a:bodyPr/>
          <a:lstStyle/>
          <a:p>
            <a:r>
              <a:rPr lang="nl" dirty="0"/>
              <a:t>HOMEMENU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FA813E-5663-4E99-A0F2-6C2AF1CE0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"/>
              <a:t>Copyright © 2023 Prime Lessons (primelessons.org) CC-BY-NC-SA. (Laatst gewijzigd: 05/12/2023)</a:t>
            </a:r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008AAAE2-119C-42A1-BF92-AB9F6F1A4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6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5C18-D8A4-4B81-ACF3-0495D9906B03}"/>
              </a:ext>
            </a:extLst>
          </p:cNvPr>
          <p:cNvSpPr txBox="1"/>
          <p:nvPr/>
        </p:nvSpPr>
        <p:spPr>
          <a:xfrm>
            <a:off x="2992610" y="5842738"/>
            <a:ext cx="1881934" cy="338554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" sz="1600" dirty="0"/>
              <a:t>Bouwinstructies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414765-ED99-7E47-B4C8-9E76F878B8E2}"/>
              </a:ext>
            </a:extLst>
          </p:cNvPr>
          <p:cNvSpPr txBox="1"/>
          <p:nvPr/>
        </p:nvSpPr>
        <p:spPr>
          <a:xfrm>
            <a:off x="7316886" y="4845766"/>
            <a:ext cx="1673705" cy="307777"/>
          </a:xfrm>
          <a:prstGeom prst="rect">
            <a:avLst/>
          </a:prstGeom>
          <a:solidFill>
            <a:srgbClr val="0EAE9F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" sz="1400" dirty="0"/>
              <a:t>Gratis codeergebied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3BCD76A-E0F7-F747-966F-95B3A6FB7197}"/>
              </a:ext>
            </a:extLst>
          </p:cNvPr>
          <p:cNvCxnSpPr>
            <a:cxnSpLocks/>
          </p:cNvCxnSpPr>
          <p:nvPr/>
        </p:nvCxnSpPr>
        <p:spPr>
          <a:xfrm flipV="1">
            <a:off x="8236372" y="4507460"/>
            <a:ext cx="0" cy="29308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C7C804E-E5EC-724F-A97E-823F7CABC9BE}"/>
              </a:ext>
            </a:extLst>
          </p:cNvPr>
          <p:cNvSpPr txBox="1"/>
          <p:nvPr/>
        </p:nvSpPr>
        <p:spPr>
          <a:xfrm>
            <a:off x="6669212" y="5261605"/>
            <a:ext cx="2337624" cy="338554"/>
          </a:xfrm>
          <a:prstGeom prst="rect">
            <a:avLst/>
          </a:prstGeom>
          <a:solidFill>
            <a:srgbClr val="0EAE9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" sz="1600" dirty="0"/>
              <a:t>Open opgeslagen project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E25F7E3-FB92-2847-A85D-09094BDB8B51}"/>
              </a:ext>
            </a:extLst>
          </p:cNvPr>
          <p:cNvSpPr txBox="1"/>
          <p:nvPr/>
        </p:nvSpPr>
        <p:spPr>
          <a:xfrm>
            <a:off x="7316887" y="661910"/>
            <a:ext cx="1432262" cy="338554"/>
          </a:xfrm>
          <a:prstGeom prst="rect">
            <a:avLst/>
          </a:prstGeom>
          <a:solidFill>
            <a:srgbClr val="0EAE9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" sz="1600" dirty="0"/>
              <a:t>Help-menu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978ED40-B244-1040-91B1-B0C92ED297A5}"/>
              </a:ext>
            </a:extLst>
          </p:cNvPr>
          <p:cNvCxnSpPr>
            <a:cxnSpLocks/>
          </p:cNvCxnSpPr>
          <p:nvPr/>
        </p:nvCxnSpPr>
        <p:spPr>
          <a:xfrm flipV="1">
            <a:off x="7280422" y="4492261"/>
            <a:ext cx="0" cy="7069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DE9A8D3-C691-FE48-B5BE-9650F4000BD4}"/>
              </a:ext>
            </a:extLst>
          </p:cNvPr>
          <p:cNvCxnSpPr>
            <a:cxnSpLocks/>
          </p:cNvCxnSpPr>
          <p:nvPr/>
        </p:nvCxnSpPr>
        <p:spPr>
          <a:xfrm>
            <a:off x="8650054" y="1020629"/>
            <a:ext cx="0" cy="36967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C39F25A9-5B12-3443-A4FE-049A20050E76}"/>
              </a:ext>
            </a:extLst>
          </p:cNvPr>
          <p:cNvSpPr txBox="1"/>
          <p:nvPr/>
        </p:nvSpPr>
        <p:spPr>
          <a:xfrm>
            <a:off x="7316887" y="153178"/>
            <a:ext cx="1673704" cy="338554"/>
          </a:xfrm>
          <a:prstGeom prst="rect">
            <a:avLst/>
          </a:prstGeom>
          <a:solidFill>
            <a:srgbClr val="0EAE9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" sz="1600" dirty="0"/>
              <a:t>Bouwinstructies</a:t>
            </a:r>
          </a:p>
        </p:txBody>
      </p:sp>
      <p:pic>
        <p:nvPicPr>
          <p:cNvPr id="9" name="Picture 8" descr="A screenshot of a web page&#10;&#10;Description automatically generated with low confidence">
            <a:extLst>
              <a:ext uri="{FF2B5EF4-FFF2-40B4-BE49-F238E27FC236}">
                <a16:creationId xmlns:a16="http://schemas.microsoft.com/office/drawing/2014/main" id="{AC7DE983-C910-31B3-0578-C1D6C1B4F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55" y="1381078"/>
            <a:ext cx="4914272" cy="412039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F9CC096-F86C-4EA9-B860-1C4C4A1E5F60}"/>
              </a:ext>
            </a:extLst>
          </p:cNvPr>
          <p:cNvSpPr txBox="1"/>
          <p:nvPr/>
        </p:nvSpPr>
        <p:spPr>
          <a:xfrm>
            <a:off x="386687" y="5814448"/>
            <a:ext cx="2306470" cy="338554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" sz="1600" dirty="0"/>
              <a:t>Eenheden toevoegen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B21A8DB-C374-4F43-B599-757040688CC2}"/>
              </a:ext>
            </a:extLst>
          </p:cNvPr>
          <p:cNvCxnSpPr>
            <a:cxnSpLocks/>
          </p:cNvCxnSpPr>
          <p:nvPr/>
        </p:nvCxnSpPr>
        <p:spPr>
          <a:xfrm flipV="1">
            <a:off x="1534484" y="5319487"/>
            <a:ext cx="0" cy="4418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E00CC77-5E79-1D8B-D5A1-4A07E4432541}"/>
              </a:ext>
            </a:extLst>
          </p:cNvPr>
          <p:cNvCxnSpPr>
            <a:cxnSpLocks/>
          </p:cNvCxnSpPr>
          <p:nvPr/>
        </p:nvCxnSpPr>
        <p:spPr>
          <a:xfrm flipV="1">
            <a:off x="3941973" y="5372588"/>
            <a:ext cx="0" cy="4418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C66317C-D5C3-964F-92CF-E2ABA278E96E}"/>
              </a:ext>
            </a:extLst>
          </p:cNvPr>
          <p:cNvSpPr txBox="1"/>
          <p:nvPr/>
        </p:nvSpPr>
        <p:spPr>
          <a:xfrm>
            <a:off x="145455" y="4495538"/>
            <a:ext cx="1341674" cy="338554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" sz="1600" dirty="0"/>
              <a:t>Help-menu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9DB0816-5DFC-2B49-A4AB-EA851559E9D1}"/>
              </a:ext>
            </a:extLst>
          </p:cNvPr>
          <p:cNvCxnSpPr>
            <a:cxnSpLocks/>
          </p:cNvCxnSpPr>
          <p:nvPr/>
        </p:nvCxnSpPr>
        <p:spPr>
          <a:xfrm flipH="1">
            <a:off x="352099" y="4845718"/>
            <a:ext cx="417451" cy="1841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B1F25F4-6DB3-4BFE-A46B-134EC186DEBA}"/>
              </a:ext>
            </a:extLst>
          </p:cNvPr>
          <p:cNvSpPr txBox="1"/>
          <p:nvPr/>
        </p:nvSpPr>
        <p:spPr>
          <a:xfrm>
            <a:off x="1534483" y="3457039"/>
            <a:ext cx="2498889" cy="338554"/>
          </a:xfrm>
          <a:prstGeom prst="rect">
            <a:avLst/>
          </a:prstGeom>
          <a:solidFill>
            <a:srgbClr val="FFD5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" sz="1600" dirty="0"/>
              <a:t>Nieuwe en recente projecten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D308A13-E063-426B-9CCB-CD2E8A81B6BB}"/>
              </a:ext>
            </a:extLst>
          </p:cNvPr>
          <p:cNvCxnSpPr>
            <a:cxnSpLocks/>
          </p:cNvCxnSpPr>
          <p:nvPr/>
        </p:nvCxnSpPr>
        <p:spPr>
          <a:xfrm flipH="1">
            <a:off x="1123776" y="3693337"/>
            <a:ext cx="41070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237F8DC-6677-79D5-77EC-A6C426AE864F}"/>
              </a:ext>
            </a:extLst>
          </p:cNvPr>
          <p:cNvCxnSpPr>
            <a:cxnSpLocks/>
          </p:cNvCxnSpPr>
          <p:nvPr/>
        </p:nvCxnSpPr>
        <p:spPr>
          <a:xfrm>
            <a:off x="8840032" y="466680"/>
            <a:ext cx="0" cy="9236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462BBE10-E1A8-5E0A-AAE7-BE071A0E4FE3}"/>
              </a:ext>
            </a:extLst>
          </p:cNvPr>
          <p:cNvSpPr txBox="1"/>
          <p:nvPr/>
        </p:nvSpPr>
        <p:spPr>
          <a:xfrm>
            <a:off x="5999973" y="5696692"/>
            <a:ext cx="2990618" cy="338554"/>
          </a:xfrm>
          <a:prstGeom prst="rect">
            <a:avLst/>
          </a:prstGeom>
          <a:solidFill>
            <a:srgbClr val="0EAE9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" sz="1600" dirty="0"/>
              <a:t>Bonusmodellen uit de community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018B928-E95D-F51C-8828-9D018AF7CD08}"/>
              </a:ext>
            </a:extLst>
          </p:cNvPr>
          <p:cNvCxnSpPr>
            <a:cxnSpLocks/>
          </p:cNvCxnSpPr>
          <p:nvPr/>
        </p:nvCxnSpPr>
        <p:spPr>
          <a:xfrm flipV="1">
            <a:off x="6618630" y="4554691"/>
            <a:ext cx="0" cy="10454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1263FBCC-37F1-5571-6138-5E4B9E2D6907}"/>
              </a:ext>
            </a:extLst>
          </p:cNvPr>
          <p:cNvSpPr txBox="1"/>
          <p:nvPr/>
        </p:nvSpPr>
        <p:spPr>
          <a:xfrm>
            <a:off x="825961" y="1898702"/>
            <a:ext cx="1944533" cy="338554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" sz="1600" dirty="0"/>
              <a:t>6  handleidingen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FAB54D6-BCDD-3454-BDCB-57DE97F9B84D}"/>
              </a:ext>
            </a:extLst>
          </p:cNvPr>
          <p:cNvCxnSpPr>
            <a:cxnSpLocks/>
          </p:cNvCxnSpPr>
          <p:nvPr/>
        </p:nvCxnSpPr>
        <p:spPr>
          <a:xfrm flipH="1">
            <a:off x="352099" y="2131633"/>
            <a:ext cx="41745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3E4672A-C35F-F7F8-30E2-CF3C55D2DE90}"/>
              </a:ext>
            </a:extLst>
          </p:cNvPr>
          <p:cNvCxnSpPr>
            <a:cxnSpLocks/>
          </p:cNvCxnSpPr>
          <p:nvPr/>
        </p:nvCxnSpPr>
        <p:spPr>
          <a:xfrm>
            <a:off x="921950" y="2284033"/>
            <a:ext cx="0" cy="6243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788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349D1-D8CE-4104-8CD2-A3E38BA36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NIEUWE INHOUD TOEVOEGEN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171F5C-18E0-4D39-B373-8D21EE5D4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"/>
              <a:t>Copyright © 2023 Prime Lessons (primelessons.org) CC-BY-NC-SA. (Laatst gewijzigd: 05/12/2023)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685C14F-E41E-41AE-B56D-77FC79178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7</a:t>
            </a:fld>
            <a:endParaRPr lang="en-US"/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A68F8952-321D-420D-BAAE-6D7047634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13" y="2670652"/>
            <a:ext cx="4257048" cy="3299842"/>
          </a:xfrm>
          <a:prstGeom prst="rect">
            <a:avLst/>
          </a:prstGeom>
          <a:ln w="28575">
            <a:solidFill>
              <a:srgbClr val="FFD500"/>
            </a:solidFill>
          </a:ln>
        </p:spPr>
      </p:pic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4BAC5777-B605-4515-B3BC-5D1C170E3356}"/>
              </a:ext>
            </a:extLst>
          </p:cNvPr>
          <p:cNvSpPr txBox="1">
            <a:spLocks/>
          </p:cNvSpPr>
          <p:nvPr/>
        </p:nvSpPr>
        <p:spPr>
          <a:xfrm>
            <a:off x="175260" y="1234758"/>
            <a:ext cx="4629822" cy="16914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" dirty="0"/>
              <a:t>In SPIKE Prime kun je nieuwe eenheden downloaden</a:t>
            </a:r>
          </a:p>
          <a:p>
            <a:r>
              <a:rPr lang="nl" dirty="0"/>
              <a:t>Het </a:t>
            </a:r>
            <a:r>
              <a:rPr lang="nl" i="1" dirty="0"/>
              <a:t>FIRST </a:t>
            </a:r>
            <a:r>
              <a:rPr lang="nl" dirty="0"/>
              <a:t>LEGO League-curriculum heet 'Competition Ready'</a:t>
            </a: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1990C9CA-3718-2B4E-8FFB-6A102A087780}"/>
              </a:ext>
            </a:extLst>
          </p:cNvPr>
          <p:cNvSpPr txBox="1">
            <a:spLocks/>
          </p:cNvSpPr>
          <p:nvPr/>
        </p:nvSpPr>
        <p:spPr>
          <a:xfrm>
            <a:off x="4958994" y="1208164"/>
            <a:ext cx="3630503" cy="16914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" dirty="0"/>
              <a:t>In Robot Inventor download je nieuwe verdere activiteiten voor de hoofdmodellen of klik je op het tabblad Community in het hoofdscherm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C819EE-6046-A246-9B7C-7C9F65711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2589" y="2917461"/>
            <a:ext cx="3978630" cy="27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412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screenshot of a chat&#10;&#10;Description automatically generated with medium confidence">
            <a:extLst>
              <a:ext uri="{FF2B5EF4-FFF2-40B4-BE49-F238E27FC236}">
                <a16:creationId xmlns:a16="http://schemas.microsoft.com/office/drawing/2014/main" id="{32EBFABD-3D88-A4B8-F12C-3825276D3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95" y="1106910"/>
            <a:ext cx="5938326" cy="48750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5AE1C8-66CE-494F-8271-949BFEC9E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SPIKE PRIME: Canvas Essentials programmeren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1F6612-B6F1-43D2-87F1-6ED4A9C9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"/>
              <a:t>Copyright © 2023 Prime Lessons (primelessons.org) CC-BY-NC-SA. (Laatst gewijzigd: 05/12/2023)</a:t>
            </a:r>
            <a:endParaRPr lang="en-US" dirty="0"/>
          </a:p>
        </p:txBody>
      </p:sp>
      <p:sp>
        <p:nvSpPr>
          <p:cNvPr id="60" name="Slide Number Placeholder 59">
            <a:extLst>
              <a:ext uri="{FF2B5EF4-FFF2-40B4-BE49-F238E27FC236}">
                <a16:creationId xmlns:a16="http://schemas.microsoft.com/office/drawing/2014/main" id="{08523197-9103-42D8-830F-8E9AFA0E5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46A6B2-C7D0-426C-B999-D44B6A0B9912}"/>
              </a:ext>
            </a:extLst>
          </p:cNvPr>
          <p:cNvSpPr txBox="1"/>
          <p:nvPr/>
        </p:nvSpPr>
        <p:spPr>
          <a:xfrm>
            <a:off x="1898016" y="782606"/>
            <a:ext cx="1268937" cy="276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" sz="1200" dirty="0">
                <a:solidFill>
                  <a:schemeClr val="bg1"/>
                </a:solidFill>
              </a:rPr>
              <a:t>Geopend project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6CFE40-FA59-4206-BEE1-06B7F815F117}"/>
              </a:ext>
            </a:extLst>
          </p:cNvPr>
          <p:cNvSpPr txBox="1"/>
          <p:nvPr/>
        </p:nvSpPr>
        <p:spPr>
          <a:xfrm>
            <a:off x="3396098" y="1488633"/>
            <a:ext cx="1797739" cy="10156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" sz="1200" dirty="0">
                <a:solidFill>
                  <a:schemeClr val="bg1"/>
                </a:solidFill>
              </a:rPr>
              <a:t>Projecteigenschappen Hernoem project of verplaats bestand naar een nieuwe locatie (dwz Opslaan als)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AA083E-BF8E-4B89-8841-28691722838E}"/>
              </a:ext>
            </a:extLst>
          </p:cNvPr>
          <p:cNvSpPr txBox="1"/>
          <p:nvPr/>
        </p:nvSpPr>
        <p:spPr>
          <a:xfrm>
            <a:off x="180527" y="816799"/>
            <a:ext cx="1268937" cy="276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" sz="1200" dirty="0">
                <a:solidFill>
                  <a:schemeClr val="bg1"/>
                </a:solidFill>
              </a:rPr>
              <a:t>Terug naar huis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8DCF1B-0F66-4A0F-8473-8434C07B6EB9}"/>
              </a:ext>
            </a:extLst>
          </p:cNvPr>
          <p:cNvSpPr txBox="1"/>
          <p:nvPr/>
        </p:nvSpPr>
        <p:spPr>
          <a:xfrm>
            <a:off x="6567807" y="1127179"/>
            <a:ext cx="1525993" cy="276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" sz="1200" dirty="0">
                <a:solidFill>
                  <a:schemeClr val="bg1"/>
                </a:solidFill>
              </a:rPr>
              <a:t>Nieuw project</a:t>
            </a:r>
          </a:p>
        </p:txBody>
      </p:sp>
      <p:cxnSp>
        <p:nvCxnSpPr>
          <p:cNvPr id="13" name="Elbow Connector 51">
            <a:extLst>
              <a:ext uri="{FF2B5EF4-FFF2-40B4-BE49-F238E27FC236}">
                <a16:creationId xmlns:a16="http://schemas.microsoft.com/office/drawing/2014/main" id="{148ACA4C-7F1A-4E8F-90CD-D5C9C4859F9C}"/>
              </a:ext>
            </a:extLst>
          </p:cNvPr>
          <p:cNvCxnSpPr>
            <a:cxnSpLocks/>
          </p:cNvCxnSpPr>
          <p:nvPr/>
        </p:nvCxnSpPr>
        <p:spPr>
          <a:xfrm rot="10800000">
            <a:off x="1598359" y="1306046"/>
            <a:ext cx="1797739" cy="550780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D58D9BDC-4A10-4DB1-AE95-2C492F0A1477}"/>
              </a:ext>
            </a:extLst>
          </p:cNvPr>
          <p:cNvSpPr/>
          <p:nvPr/>
        </p:nvSpPr>
        <p:spPr>
          <a:xfrm>
            <a:off x="222255" y="5649152"/>
            <a:ext cx="368583" cy="26824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87F404-6602-43F2-926D-13CF81EB7BF0}"/>
              </a:ext>
            </a:extLst>
          </p:cNvPr>
          <p:cNvSpPr txBox="1"/>
          <p:nvPr/>
        </p:nvSpPr>
        <p:spPr>
          <a:xfrm>
            <a:off x="708797" y="6030032"/>
            <a:ext cx="889562" cy="276999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" sz="1200" dirty="0">
                <a:solidFill>
                  <a:schemeClr val="bg1"/>
                </a:solidFill>
              </a:rPr>
              <a:t>Extensies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03C7127-1D07-444E-96DC-B044C0294BC2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456331" y="5839931"/>
            <a:ext cx="252466" cy="3286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39669F6A-88B1-4AFA-9E8B-A651F251FBD7}"/>
              </a:ext>
            </a:extLst>
          </p:cNvPr>
          <p:cNvSpPr/>
          <p:nvPr/>
        </p:nvSpPr>
        <p:spPr>
          <a:xfrm>
            <a:off x="253443" y="1136623"/>
            <a:ext cx="337395" cy="26824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75653D5-5723-49B0-9AF0-BF0195C2560E}"/>
              </a:ext>
            </a:extLst>
          </p:cNvPr>
          <p:cNvSpPr/>
          <p:nvPr/>
        </p:nvSpPr>
        <p:spPr>
          <a:xfrm>
            <a:off x="1972375" y="1169718"/>
            <a:ext cx="520905" cy="16857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ED40676-E55E-437A-9A4F-3291867EF186}"/>
              </a:ext>
            </a:extLst>
          </p:cNvPr>
          <p:cNvSpPr/>
          <p:nvPr/>
        </p:nvSpPr>
        <p:spPr>
          <a:xfrm>
            <a:off x="1519917" y="1158589"/>
            <a:ext cx="156883" cy="16857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EC227A2-7ECD-40FD-8163-75B49B913738}"/>
              </a:ext>
            </a:extLst>
          </p:cNvPr>
          <p:cNvSpPr/>
          <p:nvPr/>
        </p:nvSpPr>
        <p:spPr>
          <a:xfrm>
            <a:off x="5963486" y="1158055"/>
            <a:ext cx="156883" cy="16857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63DF35A-DE9C-439E-B74E-37906B4993E3}"/>
              </a:ext>
            </a:extLst>
          </p:cNvPr>
          <p:cNvCxnSpPr>
            <a:cxnSpLocks/>
          </p:cNvCxnSpPr>
          <p:nvPr/>
        </p:nvCxnSpPr>
        <p:spPr>
          <a:xfrm flipH="1">
            <a:off x="6265248" y="1249446"/>
            <a:ext cx="25806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3850E646-DD7D-4B3E-AD32-869214A83A04}"/>
              </a:ext>
            </a:extLst>
          </p:cNvPr>
          <p:cNvSpPr txBox="1"/>
          <p:nvPr/>
        </p:nvSpPr>
        <p:spPr>
          <a:xfrm>
            <a:off x="2727566" y="4377781"/>
            <a:ext cx="1985461" cy="3693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" dirty="0">
                <a:solidFill>
                  <a:schemeClr val="bg1"/>
                </a:solidFill>
              </a:rPr>
              <a:t>Programmeerdoek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9A91A42-43E2-2E42-B11A-35B34C98C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413" y="2385617"/>
            <a:ext cx="2487286" cy="1931896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6E0CAD0-3E59-ED4C-988F-E9E5363AC0D2}"/>
              </a:ext>
            </a:extLst>
          </p:cNvPr>
          <p:cNvSpPr txBox="1"/>
          <p:nvPr/>
        </p:nvSpPr>
        <p:spPr>
          <a:xfrm>
            <a:off x="6392485" y="1850770"/>
            <a:ext cx="2487286" cy="4616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" sz="1200" dirty="0">
                <a:solidFill>
                  <a:schemeClr val="bg1"/>
                </a:solidFill>
              </a:rPr>
              <a:t>Maak verbinding met Hub en krijg toegang tot Hub Dashboard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D1D3153-C05A-F349-BEE3-44437D0C78B9}"/>
              </a:ext>
            </a:extLst>
          </p:cNvPr>
          <p:cNvSpPr/>
          <p:nvPr/>
        </p:nvSpPr>
        <p:spPr>
          <a:xfrm>
            <a:off x="2130833" y="1404869"/>
            <a:ext cx="337395" cy="337999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Elbow Connector 51">
            <a:extLst>
              <a:ext uri="{FF2B5EF4-FFF2-40B4-BE49-F238E27FC236}">
                <a16:creationId xmlns:a16="http://schemas.microsoft.com/office/drawing/2014/main" id="{1F8CCE7E-FB10-3040-B6D1-4C2341085392}"/>
              </a:ext>
            </a:extLst>
          </p:cNvPr>
          <p:cNvCxnSpPr>
            <a:cxnSpLocks/>
            <a:stCxn id="23" idx="1"/>
            <a:endCxn id="26" idx="2"/>
          </p:cNvCxnSpPr>
          <p:nvPr/>
        </p:nvCxnSpPr>
        <p:spPr>
          <a:xfrm rot="10800000">
            <a:off x="2299531" y="1742869"/>
            <a:ext cx="4110882" cy="1608697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729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A5863E-9CEE-824B-AE77-FA36FCC70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75" y="1173562"/>
            <a:ext cx="6199232" cy="50943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5AE1C8-66CE-494F-8271-949BFEC9E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" dirty="0"/>
              <a:t>ROBOT UITVINDER: </a:t>
            </a:r>
            <a:r>
              <a:rPr lang="nl"/>
              <a:t>Canvas Essentials programmeren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1F6612-B6F1-43D2-87F1-6ED4A9C9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"/>
              <a:t>Copyright © 2023 Prime Lessons (primelessons.org) CC-BY-NC-SA. (Laatst gewijzigd: 05/12/2023)</a:t>
            </a:r>
            <a:endParaRPr lang="en-US" dirty="0"/>
          </a:p>
        </p:txBody>
      </p:sp>
      <p:sp>
        <p:nvSpPr>
          <p:cNvPr id="60" name="Slide Number Placeholder 59">
            <a:extLst>
              <a:ext uri="{FF2B5EF4-FFF2-40B4-BE49-F238E27FC236}">
                <a16:creationId xmlns:a16="http://schemas.microsoft.com/office/drawing/2014/main" id="{08523197-9103-42D8-830F-8E9AFA0E5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9</a:t>
            </a:fld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2924BB8-6207-44A5-8337-EEAE26BDAC88}"/>
              </a:ext>
            </a:extLst>
          </p:cNvPr>
          <p:cNvCxnSpPr>
            <a:cxnSpLocks/>
            <a:stCxn id="10" idx="3"/>
          </p:cNvCxnSpPr>
          <p:nvPr/>
        </p:nvCxnSpPr>
        <p:spPr>
          <a:xfrm flipH="1">
            <a:off x="8035045" y="4440536"/>
            <a:ext cx="352744" cy="1703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1AA083E-BF8E-4B89-8841-28691722838E}"/>
              </a:ext>
            </a:extLst>
          </p:cNvPr>
          <p:cNvSpPr txBox="1"/>
          <p:nvPr/>
        </p:nvSpPr>
        <p:spPr>
          <a:xfrm>
            <a:off x="6705794" y="4302036"/>
            <a:ext cx="1681995" cy="276999"/>
          </a:xfrm>
          <a:prstGeom prst="rect">
            <a:avLst/>
          </a:prstGeom>
          <a:solidFill>
            <a:srgbClr val="0EAE9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" sz="1200" dirty="0">
                <a:solidFill>
                  <a:schemeClr val="bg1"/>
                </a:solidFill>
              </a:rPr>
              <a:t>Programma's downloaden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8DCF1B-0F66-4A0F-8473-8434C07B6EB9}"/>
              </a:ext>
            </a:extLst>
          </p:cNvPr>
          <p:cNvSpPr txBox="1"/>
          <p:nvPr/>
        </p:nvSpPr>
        <p:spPr>
          <a:xfrm>
            <a:off x="6667022" y="1394518"/>
            <a:ext cx="2255102" cy="461665"/>
          </a:xfrm>
          <a:prstGeom prst="rect">
            <a:avLst/>
          </a:prstGeom>
          <a:solidFill>
            <a:srgbClr val="0EAE9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" sz="1200" dirty="0">
                <a:solidFill>
                  <a:schemeClr val="bg1"/>
                </a:solidFill>
              </a:rPr>
              <a:t>Maak verbinding met Hub</a:t>
            </a:r>
          </a:p>
          <a:p>
            <a:pPr algn="ctr"/>
            <a:r>
              <a:rPr lang="nl" sz="1200" dirty="0">
                <a:solidFill>
                  <a:schemeClr val="bg1"/>
                </a:solidFill>
              </a:rPr>
              <a:t>Toegang tot Hub-dashboard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8D9BDC-4A10-4DB1-AE95-2C492F0A1477}"/>
              </a:ext>
            </a:extLst>
          </p:cNvPr>
          <p:cNvSpPr/>
          <p:nvPr/>
        </p:nvSpPr>
        <p:spPr>
          <a:xfrm>
            <a:off x="250943" y="5966860"/>
            <a:ext cx="368583" cy="268246"/>
          </a:xfrm>
          <a:prstGeom prst="rect">
            <a:avLst/>
          </a:prstGeom>
          <a:noFill/>
          <a:ln w="57150">
            <a:solidFill>
              <a:srgbClr val="0EAE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87F404-6602-43F2-926D-13CF81EB7BF0}"/>
              </a:ext>
            </a:extLst>
          </p:cNvPr>
          <p:cNvSpPr txBox="1"/>
          <p:nvPr/>
        </p:nvSpPr>
        <p:spPr>
          <a:xfrm>
            <a:off x="2389884" y="5933834"/>
            <a:ext cx="889562" cy="276999"/>
          </a:xfrm>
          <a:prstGeom prst="rect">
            <a:avLst/>
          </a:prstGeom>
          <a:solidFill>
            <a:srgbClr val="0EAE9F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" sz="1200" dirty="0">
                <a:solidFill>
                  <a:schemeClr val="bg1"/>
                </a:solidFill>
              </a:rPr>
              <a:t>Extensies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03C7127-1D07-444E-96DC-B044C0294BC2}"/>
              </a:ext>
            </a:extLst>
          </p:cNvPr>
          <p:cNvCxnSpPr>
            <a:cxnSpLocks/>
          </p:cNvCxnSpPr>
          <p:nvPr/>
        </p:nvCxnSpPr>
        <p:spPr>
          <a:xfrm flipH="1">
            <a:off x="661818" y="6072334"/>
            <a:ext cx="172806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39669F6A-88B1-4AFA-9E8B-A651F251FBD7}"/>
              </a:ext>
            </a:extLst>
          </p:cNvPr>
          <p:cNvSpPr/>
          <p:nvPr/>
        </p:nvSpPr>
        <p:spPr>
          <a:xfrm>
            <a:off x="236484" y="1163876"/>
            <a:ext cx="337395" cy="268246"/>
          </a:xfrm>
          <a:prstGeom prst="rect">
            <a:avLst/>
          </a:prstGeom>
          <a:noFill/>
          <a:ln w="57150">
            <a:solidFill>
              <a:srgbClr val="0EAE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EC227A2-7ECD-40FD-8163-75B49B913738}"/>
              </a:ext>
            </a:extLst>
          </p:cNvPr>
          <p:cNvSpPr/>
          <p:nvPr/>
        </p:nvSpPr>
        <p:spPr>
          <a:xfrm>
            <a:off x="6164980" y="1459329"/>
            <a:ext cx="291622" cy="332045"/>
          </a:xfrm>
          <a:prstGeom prst="rect">
            <a:avLst/>
          </a:prstGeom>
          <a:noFill/>
          <a:ln w="57150">
            <a:solidFill>
              <a:srgbClr val="0EAE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850E646-DD7D-4B3E-AD32-869214A83A04}"/>
              </a:ext>
            </a:extLst>
          </p:cNvPr>
          <p:cNvSpPr txBox="1"/>
          <p:nvPr/>
        </p:nvSpPr>
        <p:spPr>
          <a:xfrm>
            <a:off x="3532345" y="3397552"/>
            <a:ext cx="1997623" cy="369332"/>
          </a:xfrm>
          <a:prstGeom prst="rect">
            <a:avLst/>
          </a:prstGeom>
          <a:solidFill>
            <a:srgbClr val="0EAE9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" dirty="0">
                <a:solidFill>
                  <a:schemeClr val="bg1"/>
                </a:solidFill>
              </a:rPr>
              <a:t>Programmeerdoek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6E9020-2EB8-5642-B83B-58F6BC1041C1}"/>
              </a:ext>
            </a:extLst>
          </p:cNvPr>
          <p:cNvSpPr txBox="1"/>
          <p:nvPr/>
        </p:nvSpPr>
        <p:spPr>
          <a:xfrm>
            <a:off x="2979021" y="1224310"/>
            <a:ext cx="1268937" cy="276999"/>
          </a:xfrm>
          <a:prstGeom prst="rect">
            <a:avLst/>
          </a:prstGeom>
          <a:solidFill>
            <a:srgbClr val="0EAE9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" sz="1200" dirty="0">
                <a:solidFill>
                  <a:schemeClr val="bg1"/>
                </a:solidFill>
              </a:rPr>
              <a:t>Geopend project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C5F363-4043-7943-AAF1-A29974F05D57}"/>
              </a:ext>
            </a:extLst>
          </p:cNvPr>
          <p:cNvSpPr txBox="1"/>
          <p:nvPr/>
        </p:nvSpPr>
        <p:spPr>
          <a:xfrm>
            <a:off x="3150019" y="2797260"/>
            <a:ext cx="2379949" cy="461665"/>
          </a:xfrm>
          <a:prstGeom prst="rect">
            <a:avLst/>
          </a:prstGeom>
          <a:solidFill>
            <a:srgbClr val="0EAE9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" sz="1200" dirty="0">
                <a:solidFill>
                  <a:schemeClr val="bg1"/>
                </a:solidFill>
              </a:rPr>
              <a:t>Projecteigenschappen Hernoem project of sla op als</a:t>
            </a:r>
          </a:p>
        </p:txBody>
      </p:sp>
      <p:cxnSp>
        <p:nvCxnSpPr>
          <p:cNvPr id="24" name="Elbow Connector 51">
            <a:extLst>
              <a:ext uri="{FF2B5EF4-FFF2-40B4-BE49-F238E27FC236}">
                <a16:creationId xmlns:a16="http://schemas.microsoft.com/office/drawing/2014/main" id="{57307715-EB4B-644E-9D4F-976F2879307E}"/>
              </a:ext>
            </a:extLst>
          </p:cNvPr>
          <p:cNvCxnSpPr>
            <a:cxnSpLocks/>
          </p:cNvCxnSpPr>
          <p:nvPr/>
        </p:nvCxnSpPr>
        <p:spPr>
          <a:xfrm rot="10800000">
            <a:off x="963889" y="1552057"/>
            <a:ext cx="2187086" cy="1484834"/>
          </a:xfrm>
          <a:prstGeom prst="bentConnector3">
            <a:avLst>
              <a:gd name="adj1" fmla="val 83899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A screenshot of a cell phone&#10;&#10;Description automatically generated">
            <a:extLst>
              <a:ext uri="{FF2B5EF4-FFF2-40B4-BE49-F238E27FC236}">
                <a16:creationId xmlns:a16="http://schemas.microsoft.com/office/drawing/2014/main" id="{80CBAFD3-810F-BE4C-96FD-6AE988871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1481" y="1914871"/>
            <a:ext cx="2240643" cy="168415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530CC2C-81FC-404C-98FA-7F4DF0D06B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2205" b="19469"/>
          <a:stretch/>
        </p:blipFill>
        <p:spPr>
          <a:xfrm>
            <a:off x="6705794" y="4623097"/>
            <a:ext cx="1681995" cy="1637177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EAA7BE71-9BCE-CA45-9AF8-A2191A6B2DB6}"/>
              </a:ext>
            </a:extLst>
          </p:cNvPr>
          <p:cNvSpPr/>
          <p:nvPr/>
        </p:nvSpPr>
        <p:spPr>
          <a:xfrm>
            <a:off x="5244743" y="5814112"/>
            <a:ext cx="368583" cy="453763"/>
          </a:xfrm>
          <a:prstGeom prst="rect">
            <a:avLst/>
          </a:prstGeom>
          <a:noFill/>
          <a:ln w="57150">
            <a:solidFill>
              <a:srgbClr val="0EAE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4597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00000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wtoUse" id="{7DD8E111-BC3A-4444-A06C-BD4DCB2344B2}" vid="{5D8D2880-D206-C442-A283-BCAB763DE8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primelessons</Template>
  <TotalTime>1126</TotalTime>
  <Words>1293</Words>
  <Application>Microsoft Office PowerPoint</Application>
  <PresentationFormat>On-screen Show (4:3)</PresentationFormat>
  <Paragraphs>161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Gill Sans MT</vt:lpstr>
      <vt:lpstr>Wingdings 2</vt:lpstr>
      <vt:lpstr>Dividend</vt:lpstr>
      <vt:lpstr>Inleiding tot SPIKE PRIME/ROBOT INVENTOR HUB en software</vt:lpstr>
      <vt:lpstr>Lesdoelstellingen</vt:lpstr>
      <vt:lpstr>De Hub-knoppen</vt:lpstr>
      <vt:lpstr>Het Hub-scherm</vt:lpstr>
      <vt:lpstr>Poorten, motoren en sensoren</vt:lpstr>
      <vt:lpstr>HOMEMENU</vt:lpstr>
      <vt:lpstr>NIEUWE INHOUD TOEVOEGEN</vt:lpstr>
      <vt:lpstr>SPIKE PRIME: Canvas Essentials programmeren</vt:lpstr>
      <vt:lpstr>ROBOT UITVINDER: Canvas Essentials programmeren</vt:lpstr>
      <vt:lpstr>UITBREIDINGEN: MEER BLOKKEN TOEVOEGEN</vt:lpstr>
      <vt:lpstr>Programmeerdoek</vt:lpstr>
      <vt:lpstr>HUB-DASHBOARD</vt:lpstr>
      <vt:lpstr>BLOKPALETOVERZICHT VOOR SPIKE PRIME &amp; ROBOT INVENTOR</vt:lpstr>
      <vt:lpstr>downloaden naar UW HUB</vt:lpstr>
      <vt:lpstr>Verbinding maken met HUB</vt:lpstr>
      <vt:lpstr>HOE DEZE LESSEN TE GEBRUIKEN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PROGRAMMING LESSON</dc:title>
  <dc:creator>Srinivasan Seshan</dc:creator>
  <cp:lastModifiedBy>roy</cp:lastModifiedBy>
  <cp:revision>129</cp:revision>
  <dcterms:created xsi:type="dcterms:W3CDTF">2016-07-04T02:35:12Z</dcterms:created>
  <dcterms:modified xsi:type="dcterms:W3CDTF">2023-09-27T10:58:29Z</dcterms:modified>
</cp:coreProperties>
</file>