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9144000"/>
  <p:notesSz cx="6858000" cy="9144000"/>
  <p:embeddedFontLst>
    <p:embeddedFont>
      <p:font typeface="Assistant"/>
      <p:regular r:id="rId17"/>
      <p:bold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Gill Sans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iPrPQZoQ9XtriYAQs8q7PTsyAr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GillSans-bold.fntdata"/><Relationship Id="rId23" Type="http://schemas.openxmlformats.org/officeDocument/2006/relationships/font" Target="fonts/Gill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ssistant-regular.fntdata"/><Relationship Id="rId16" Type="http://schemas.openxmlformats.org/officeDocument/2006/relationships/slide" Target="slides/slide11.xml"/><Relationship Id="rId19" Type="http://schemas.openxmlformats.org/officeDocument/2006/relationships/font" Target="fonts/HelveticaNeue-regular.fntdata"/><Relationship Id="rId18" Type="http://schemas.openxmlformats.org/officeDocument/2006/relationships/font" Target="fonts/Assistan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f9c665c55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f9c665c55c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ime-lessons-hebrew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05dec386ea_0_11"/>
          <p:cNvSpPr/>
          <p:nvPr/>
        </p:nvSpPr>
        <p:spPr>
          <a:xfrm>
            <a:off x="182241" y="2579003"/>
            <a:ext cx="8787600" cy="246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g105dec386ea_0_11"/>
          <p:cNvSpPr txBox="1"/>
          <p:nvPr>
            <p:ph type="ctrTitle"/>
          </p:nvPr>
        </p:nvSpPr>
        <p:spPr>
          <a:xfrm>
            <a:off x="182198" y="2676575"/>
            <a:ext cx="87876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ssistant"/>
              <a:buNone/>
              <a:defRPr sz="36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105dec386ea_0_11"/>
          <p:cNvSpPr txBox="1"/>
          <p:nvPr>
            <p:ph idx="1" type="subTitle"/>
          </p:nvPr>
        </p:nvSpPr>
        <p:spPr>
          <a:xfrm>
            <a:off x="3151712" y="4181373"/>
            <a:ext cx="57420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320"/>
              </a:spcBef>
              <a:spcAft>
                <a:spcPts val="0"/>
              </a:spcAft>
              <a:buSzPts val="1472"/>
              <a:buFont typeface="Assistant"/>
              <a:buNone/>
              <a:defRPr sz="1600" cap="none">
                <a:solidFill>
                  <a:srgbClr val="0EAE9F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g105dec386ea_0_11"/>
          <p:cNvSpPr txBox="1"/>
          <p:nvPr/>
        </p:nvSpPr>
        <p:spPr>
          <a:xfrm>
            <a:off x="4808377" y="357846"/>
            <a:ext cx="4161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None/>
            </a:pPr>
            <a:r>
              <a:rPr lang="iw-IL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  <p:sp>
        <p:nvSpPr>
          <p:cNvPr id="25" name="Google Shape;25;g105dec386ea_0_11"/>
          <p:cNvSpPr txBox="1"/>
          <p:nvPr/>
        </p:nvSpPr>
        <p:spPr>
          <a:xfrm>
            <a:off x="6331000" y="685891"/>
            <a:ext cx="2440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ill Sans"/>
              <a:buNone/>
            </a:pPr>
            <a:r>
              <a:rPr lang="iw-IL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By the Makers of EV3Lessons</a:t>
            </a:r>
            <a:endParaRPr/>
          </a:p>
        </p:txBody>
      </p:sp>
      <p:pic>
        <p:nvPicPr>
          <p:cNvPr descr="A picture containing application&#10;&#10;Description automatically generated" id="26" name="Google Shape;26;g105dec386ea_0_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12649" y="993668"/>
            <a:ext cx="1158462" cy="11584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pe, square&#10;&#10;Description automatically generated" id="27" name="Google Shape;27;g105dec386ea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9647" y="993669"/>
            <a:ext cx="1158462" cy="115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105dec386ea_0_11"/>
          <p:cNvSpPr txBox="1"/>
          <p:nvPr/>
        </p:nvSpPr>
        <p:spPr>
          <a:xfrm>
            <a:off x="4808377" y="357846"/>
            <a:ext cx="41616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44"/>
              <a:buFont typeface="Noto Sans Symbols"/>
              <a:buNone/>
            </a:pPr>
            <a:r>
              <a:rPr lang="iw-IL" sz="32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PRIME LESSONS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5dec386ea_0_91"/>
          <p:cNvSpPr/>
          <p:nvPr/>
        </p:nvSpPr>
        <p:spPr>
          <a:xfrm>
            <a:off x="448092" y="599725"/>
            <a:ext cx="82386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05dec386ea_0_91"/>
          <p:cNvSpPr txBox="1"/>
          <p:nvPr>
            <p:ph type="title"/>
          </p:nvPr>
        </p:nvSpPr>
        <p:spPr>
          <a:xfrm>
            <a:off x="143289" y="270616"/>
            <a:ext cx="8835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105dec386ea_0_91"/>
          <p:cNvSpPr txBox="1"/>
          <p:nvPr>
            <p:ph idx="1" type="body"/>
          </p:nvPr>
        </p:nvSpPr>
        <p:spPr>
          <a:xfrm rot="5400000">
            <a:off x="2148930" y="-946386"/>
            <a:ext cx="4823700" cy="88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4" name="Google Shape;104;g105dec386ea_0_91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05" name="Google Shape;105;g105dec386ea_0_91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105dec386ea_0_91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5dec386ea_0_98"/>
          <p:cNvSpPr/>
          <p:nvPr/>
        </p:nvSpPr>
        <p:spPr>
          <a:xfrm>
            <a:off x="6629400" y="599725"/>
            <a:ext cx="2057400" cy="581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g105dec386ea_0_98"/>
          <p:cNvSpPr txBox="1"/>
          <p:nvPr>
            <p:ph type="title"/>
          </p:nvPr>
        </p:nvSpPr>
        <p:spPr>
          <a:xfrm rot="5400000">
            <a:off x="4789473" y="2515775"/>
            <a:ext cx="5183100" cy="150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105dec386ea_0_98"/>
          <p:cNvSpPr txBox="1"/>
          <p:nvPr>
            <p:ph idx="1" type="body"/>
          </p:nvPr>
        </p:nvSpPr>
        <p:spPr>
          <a:xfrm rot="5400000">
            <a:off x="950701" y="306125"/>
            <a:ext cx="5183100" cy="5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1" name="Google Shape;111;g105dec386ea_0_98"/>
          <p:cNvSpPr txBox="1"/>
          <p:nvPr>
            <p:ph idx="10" type="dt"/>
          </p:nvPr>
        </p:nvSpPr>
        <p:spPr>
          <a:xfrm>
            <a:off x="6745255" y="5956136"/>
            <a:ext cx="947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2" name="Google Shape;112;g105dec386ea_0_98"/>
          <p:cNvSpPr txBox="1"/>
          <p:nvPr>
            <p:ph idx="11" type="ftr"/>
          </p:nvPr>
        </p:nvSpPr>
        <p:spPr>
          <a:xfrm>
            <a:off x="581192" y="5951810"/>
            <a:ext cx="592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105dec386ea_0_98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5dec386ea_0_105"/>
          <p:cNvSpPr txBox="1"/>
          <p:nvPr>
            <p:ph idx="1" type="body"/>
          </p:nvPr>
        </p:nvSpPr>
        <p:spPr>
          <a:xfrm>
            <a:off x="142200" y="1174924"/>
            <a:ext cx="41853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6" name="Google Shape;116;g105dec386ea_0_105"/>
          <p:cNvSpPr txBox="1"/>
          <p:nvPr>
            <p:ph idx="2" type="body"/>
          </p:nvPr>
        </p:nvSpPr>
        <p:spPr>
          <a:xfrm>
            <a:off x="4757752" y="1177439"/>
            <a:ext cx="42264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7" name="Google Shape;117;g105dec386ea_0_105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105dec386ea_0_105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19" name="Google Shape;119;g105dec386ea_0_105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0" name="Google Shape;120;g105dec386ea_0_105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1" name="Google Shape;121;g105dec386ea_0_105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05dec386ea_0_113"/>
          <p:cNvSpPr txBox="1"/>
          <p:nvPr>
            <p:ph idx="1" type="body"/>
          </p:nvPr>
        </p:nvSpPr>
        <p:spPr>
          <a:xfrm>
            <a:off x="887219" y="2228003"/>
            <a:ext cx="3593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4" name="Google Shape;124;g105dec386ea_0_113"/>
          <p:cNvSpPr txBox="1"/>
          <p:nvPr>
            <p:ph idx="2" type="body"/>
          </p:nvPr>
        </p:nvSpPr>
        <p:spPr>
          <a:xfrm>
            <a:off x="581192" y="2926051"/>
            <a:ext cx="38994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5" name="Google Shape;125;g105dec386ea_0_113"/>
          <p:cNvSpPr txBox="1"/>
          <p:nvPr>
            <p:ph idx="3" type="body"/>
          </p:nvPr>
        </p:nvSpPr>
        <p:spPr>
          <a:xfrm>
            <a:off x="4969308" y="2228003"/>
            <a:ext cx="3601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126" name="Google Shape;126;g105dec386ea_0_113"/>
          <p:cNvSpPr txBox="1"/>
          <p:nvPr>
            <p:ph idx="4" type="body"/>
          </p:nvPr>
        </p:nvSpPr>
        <p:spPr>
          <a:xfrm>
            <a:off x="4663282" y="2926051"/>
            <a:ext cx="39078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27" name="Google Shape;127;g105dec386ea_0_113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28" name="Google Shape;128;g105dec386ea_0_113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g105dec386ea_0_113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30" name="Google Shape;130;g105dec386ea_0_113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g105dec386ea_0_113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5dec386ea_0_123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05dec386ea_0_123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35" name="Google Shape;135;g105dec386ea_0_123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g105dec386ea_0_123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7" name="Google Shape;137;g105dec386ea_0_123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5dec386ea_0_12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" name="Google Shape;140;g105dec386ea_0_129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05dec386ea_0_129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42" name="Google Shape;142;g105dec386ea_0_129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g105dec386ea_0_129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5dec386ea_0_2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" name="Google Shape;31;g105dec386ea_0_20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105dec386ea_0_20"/>
          <p:cNvSpPr txBox="1"/>
          <p:nvPr>
            <p:ph idx="1" type="body"/>
          </p:nvPr>
        </p:nvSpPr>
        <p:spPr>
          <a:xfrm>
            <a:off x="155088" y="1140006"/>
            <a:ext cx="88317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rtl="1" algn="r">
              <a:spcBef>
                <a:spcPts val="36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46456" lvl="1" marL="914400" rtl="1" algn="r">
              <a:spcBef>
                <a:spcPts val="600"/>
              </a:spcBef>
              <a:spcAft>
                <a:spcPts val="0"/>
              </a:spcAft>
              <a:buSzPts val="1856"/>
              <a:buFont typeface="Assistant"/>
              <a:buChar char="⬛"/>
              <a:defRPr sz="1800">
                <a:latin typeface="Assistant"/>
                <a:ea typeface="Assistant"/>
                <a:cs typeface="Assistant"/>
                <a:sym typeface="Assistant"/>
              </a:defRPr>
            </a:lvl2pPr>
            <a:lvl3pPr indent="-333756" lvl="2" marL="13716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33756" lvl="3" marL="18288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33756" lvl="4" marL="22860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33756" lvl="5" marL="27432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33756" lvl="6" marL="32004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33756" lvl="7" marL="3657600" rtl="1" algn="r">
              <a:spcBef>
                <a:spcPts val="600"/>
              </a:spcBef>
              <a:spcAft>
                <a:spcPts val="0"/>
              </a:spcAft>
              <a:buSzPts val="1656"/>
              <a:buFont typeface="Assistant"/>
              <a:buChar char="⬛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33756" lvl="8" marL="4114800" rtl="1" algn="r">
              <a:spcBef>
                <a:spcPts val="600"/>
              </a:spcBef>
              <a:spcAft>
                <a:spcPts val="600"/>
              </a:spcAft>
              <a:buSzPts val="1656"/>
              <a:buFont typeface="Assistant"/>
              <a:buChar char="◼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33" name="Google Shape;33;g105dec386ea_0_20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105dec386ea_0_20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35" name="Google Shape;35;g105dec386ea_0_2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" name="Google Shape;36;g105dec386ea_0_2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05dec386ea_0_28"/>
          <p:cNvSpPr/>
          <p:nvPr/>
        </p:nvSpPr>
        <p:spPr>
          <a:xfrm>
            <a:off x="452646" y="5141973"/>
            <a:ext cx="8238600" cy="125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g105dec386ea_0_28"/>
          <p:cNvSpPr txBox="1"/>
          <p:nvPr>
            <p:ph type="title"/>
          </p:nvPr>
        </p:nvSpPr>
        <p:spPr>
          <a:xfrm>
            <a:off x="581193" y="3036573"/>
            <a:ext cx="79899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b="0" sz="360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105dec386ea_0_28"/>
          <p:cNvSpPr txBox="1"/>
          <p:nvPr>
            <p:ph idx="1" type="body"/>
          </p:nvPr>
        </p:nvSpPr>
        <p:spPr>
          <a:xfrm>
            <a:off x="581193" y="4541417"/>
            <a:ext cx="79899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" name="Google Shape;41;g105dec386ea_0_28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42" name="Google Shape;42;g105dec386ea_0_28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105dec386ea_0_28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44" name="Google Shape;44;g105dec386ea_0_2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g105dec386ea_0_28"/>
          <p:cNvSpPr txBox="1"/>
          <p:nvPr/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iw-IL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6" name="Google Shape;46;g105dec386ea_0_2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g105dec386ea_0_28"/>
          <p:cNvSpPr txBox="1"/>
          <p:nvPr/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b="0" lang="iw-IL" sz="280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 b="0" sz="2800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5dec386ea_0_39"/>
          <p:cNvSpPr txBox="1"/>
          <p:nvPr>
            <p:ph idx="1" type="body"/>
          </p:nvPr>
        </p:nvSpPr>
        <p:spPr>
          <a:xfrm>
            <a:off x="142200" y="1174924"/>
            <a:ext cx="41853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0" name="Google Shape;50;g105dec386ea_0_39"/>
          <p:cNvSpPr txBox="1"/>
          <p:nvPr>
            <p:ph idx="2" type="body"/>
          </p:nvPr>
        </p:nvSpPr>
        <p:spPr>
          <a:xfrm>
            <a:off x="4757752" y="1177439"/>
            <a:ext cx="4226400" cy="49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22072" lvl="1" marL="9144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indent="-310388" lvl="2" marL="1371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indent="-298703" lvl="3" marL="18288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indent="-298704" lvl="4" marL="2286000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1" name="Google Shape;51;g105dec386ea_0_39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105dec386ea_0_39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53" name="Google Shape;53;g105dec386ea_0_39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" name="Google Shape;54;g105dec386ea_0_3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5" name="Google Shape;55;g105dec386ea_0_39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" name="Google Shape;56;g105dec386ea_0_39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g105dec386ea_0_3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05dec386ea_0_49"/>
          <p:cNvSpPr txBox="1"/>
          <p:nvPr>
            <p:ph idx="1" type="body"/>
          </p:nvPr>
        </p:nvSpPr>
        <p:spPr>
          <a:xfrm>
            <a:off x="887219" y="2228003"/>
            <a:ext cx="35934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0" name="Google Shape;60;g105dec386ea_0_49"/>
          <p:cNvSpPr txBox="1"/>
          <p:nvPr>
            <p:ph idx="2" type="body"/>
          </p:nvPr>
        </p:nvSpPr>
        <p:spPr>
          <a:xfrm>
            <a:off x="581192" y="2926051"/>
            <a:ext cx="38994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1" name="Google Shape;61;g105dec386ea_0_49"/>
          <p:cNvSpPr txBox="1"/>
          <p:nvPr>
            <p:ph idx="3" type="body"/>
          </p:nvPr>
        </p:nvSpPr>
        <p:spPr>
          <a:xfrm>
            <a:off x="4969308" y="2228003"/>
            <a:ext cx="3601500" cy="576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24"/>
              <a:buNone/>
              <a:defRPr b="0" sz="2200">
                <a:solidFill>
                  <a:schemeClr val="accent2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62" name="Google Shape;62;g105dec386ea_0_49"/>
          <p:cNvSpPr txBox="1"/>
          <p:nvPr>
            <p:ph idx="4" type="body"/>
          </p:nvPr>
        </p:nvSpPr>
        <p:spPr>
          <a:xfrm>
            <a:off x="4663282" y="2926051"/>
            <a:ext cx="3907800" cy="29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3" name="Google Shape;63;g105dec386ea_0_49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64" name="Google Shape;64;g105dec386ea_0_49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105dec386ea_0_49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66" name="Google Shape;66;g105dec386ea_0_4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7" name="Google Shape;67;g105dec386ea_0_49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105dec386ea_0_49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5dec386ea_0_60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105dec386ea_0_60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72" name="Google Shape;72;g105dec386ea_0_6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105dec386ea_0_6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4" name="Google Shape;74;g105dec386ea_0_60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" name="Google Shape;75;g105dec386ea_0_6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6" name="Google Shape;76;g105dec386ea_0_60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05dec386ea_0_6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9" name="Google Shape;79;g105dec386ea_0_68"/>
          <p:cNvSpPr txBox="1"/>
          <p:nvPr>
            <p:ph type="title"/>
          </p:nvPr>
        </p:nvSpPr>
        <p:spPr>
          <a:xfrm>
            <a:off x="175260" y="292975"/>
            <a:ext cx="87468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105dec386ea_0_68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81" name="Google Shape;81;g105dec386ea_0_68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" name="Google Shape;82;g105dec386ea_0_68"/>
          <p:cNvSpPr txBox="1"/>
          <p:nvPr>
            <p:ph idx="11" type="ftr"/>
          </p:nvPr>
        </p:nvSpPr>
        <p:spPr>
          <a:xfrm>
            <a:off x="88409" y="6266485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105dec386ea_0_68"/>
          <p:cNvSpPr/>
          <p:nvPr/>
        </p:nvSpPr>
        <p:spPr>
          <a:xfrm>
            <a:off x="142200" y="249101"/>
            <a:ext cx="8831700" cy="84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84" name="Google Shape;84;g105dec386ea_0_68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5dec386ea_0_76"/>
          <p:cNvSpPr/>
          <p:nvPr/>
        </p:nvSpPr>
        <p:spPr>
          <a:xfrm>
            <a:off x="452646" y="5141973"/>
            <a:ext cx="8238600" cy="127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105dec386ea_0_76"/>
          <p:cNvSpPr txBox="1"/>
          <p:nvPr>
            <p:ph type="title"/>
          </p:nvPr>
        </p:nvSpPr>
        <p:spPr>
          <a:xfrm>
            <a:off x="581352" y="5262296"/>
            <a:ext cx="35367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4E4E4"/>
              </a:buClr>
              <a:buSzPts val="2000"/>
              <a:buFont typeface="Gill Sans"/>
              <a:buNone/>
              <a:defRPr b="0" sz="2000"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105dec386ea_0_76"/>
          <p:cNvSpPr txBox="1"/>
          <p:nvPr>
            <p:ph idx="1" type="body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g105dec386ea_0_76"/>
          <p:cNvSpPr txBox="1"/>
          <p:nvPr>
            <p:ph idx="2" type="body"/>
          </p:nvPr>
        </p:nvSpPr>
        <p:spPr>
          <a:xfrm>
            <a:off x="4305617" y="5262295"/>
            <a:ext cx="4265400" cy="68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0" name="Google Shape;90;g105dec386ea_0_76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1" name="Google Shape;91;g105dec386ea_0_76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>
                <a:solidFill>
                  <a:srgbClr val="E4E4E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05dec386ea_0_76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algn="l">
              <a:spcBef>
                <a:spcPts val="0"/>
              </a:spcBef>
              <a:buNone/>
              <a:defRPr sz="1400">
                <a:solidFill>
                  <a:srgbClr val="E4E4E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5dec386ea_0_84"/>
          <p:cNvSpPr txBox="1"/>
          <p:nvPr>
            <p:ph type="title"/>
          </p:nvPr>
        </p:nvSpPr>
        <p:spPr>
          <a:xfrm>
            <a:off x="581192" y="4693389"/>
            <a:ext cx="79899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b="0" sz="2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105dec386ea_0_84"/>
          <p:cNvSpPr/>
          <p:nvPr>
            <p:ph idx="2" type="pic"/>
          </p:nvPr>
        </p:nvSpPr>
        <p:spPr>
          <a:xfrm>
            <a:off x="448093" y="599725"/>
            <a:ext cx="8238600" cy="3557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g105dec386ea_0_84"/>
          <p:cNvSpPr txBox="1"/>
          <p:nvPr>
            <p:ph idx="1" type="body"/>
          </p:nvPr>
        </p:nvSpPr>
        <p:spPr>
          <a:xfrm>
            <a:off x="581192" y="5260126"/>
            <a:ext cx="79899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7" name="Google Shape;97;g105dec386ea_0_84"/>
          <p:cNvSpPr txBox="1"/>
          <p:nvPr>
            <p:ph idx="10" type="dt"/>
          </p:nvPr>
        </p:nvSpPr>
        <p:spPr>
          <a:xfrm>
            <a:off x="5559327" y="595613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98" name="Google Shape;98;g105dec386ea_0_84"/>
          <p:cNvSpPr txBox="1"/>
          <p:nvPr>
            <p:ph idx="11" type="ftr"/>
          </p:nvPr>
        </p:nvSpPr>
        <p:spPr>
          <a:xfrm>
            <a:off x="581192" y="5951810"/>
            <a:ext cx="4870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105dec386ea_0_84"/>
          <p:cNvSpPr txBox="1"/>
          <p:nvPr>
            <p:ph idx="12" type="sldNum"/>
          </p:nvPr>
        </p:nvSpPr>
        <p:spPr>
          <a:xfrm>
            <a:off x="7800476" y="5956136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5dec386ea_0_0"/>
          <p:cNvSpPr txBox="1"/>
          <p:nvPr>
            <p:ph type="title"/>
          </p:nvPr>
        </p:nvSpPr>
        <p:spPr>
          <a:xfrm>
            <a:off x="143289" y="270616"/>
            <a:ext cx="8835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b="0" i="0" sz="28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g105dec386ea_0_0"/>
          <p:cNvSpPr txBox="1"/>
          <p:nvPr>
            <p:ph idx="1" type="body"/>
          </p:nvPr>
        </p:nvSpPr>
        <p:spPr>
          <a:xfrm>
            <a:off x="143289" y="1059264"/>
            <a:ext cx="8835000" cy="48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marR="0" rtl="1" algn="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  <a:defRPr i="0" sz="18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22072" lvl="1" marL="9144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Assistant"/>
              <a:buChar char="⬛"/>
              <a:defRPr i="0" sz="16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10388" lvl="2" marL="13716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Assistant"/>
              <a:buChar char="⬛"/>
              <a:defRPr i="0" sz="1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298703" lvl="3" marL="18288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298704" lvl="4" marL="22860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298704" lvl="5" marL="27432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298704" lvl="6" marL="32004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298703" lvl="7" marL="3657600" marR="0" rtl="1" algn="r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Assistant"/>
              <a:buChar char="⬛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298703" lvl="8" marL="4114800" marR="0" rtl="1" algn="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Assistant"/>
              <a:buChar char="◼"/>
              <a:defRPr i="0" sz="12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2" name="Google Shape;12;g105dec386ea_0_0"/>
          <p:cNvSpPr/>
          <p:nvPr/>
        </p:nvSpPr>
        <p:spPr>
          <a:xfrm>
            <a:off x="143290" y="111873"/>
            <a:ext cx="2926200" cy="10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g105dec386ea_0_0"/>
          <p:cNvSpPr/>
          <p:nvPr/>
        </p:nvSpPr>
        <p:spPr>
          <a:xfrm>
            <a:off x="6052201" y="111873"/>
            <a:ext cx="2926200" cy="108000"/>
          </a:xfrm>
          <a:prstGeom prst="rect">
            <a:avLst/>
          </a:prstGeom>
          <a:solidFill>
            <a:srgbClr val="0EAE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g105dec386ea_0_0"/>
          <p:cNvSpPr/>
          <p:nvPr/>
        </p:nvSpPr>
        <p:spPr>
          <a:xfrm>
            <a:off x="3097745" y="111873"/>
            <a:ext cx="292620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g105dec386ea_0_0"/>
          <p:cNvSpPr txBox="1"/>
          <p:nvPr>
            <p:ph idx="11" type="ftr"/>
          </p:nvPr>
        </p:nvSpPr>
        <p:spPr>
          <a:xfrm>
            <a:off x="143305" y="6352025"/>
            <a:ext cx="369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g105dec386ea_0_0"/>
          <p:cNvSpPr txBox="1"/>
          <p:nvPr>
            <p:ph idx="12" type="sldNum"/>
          </p:nvPr>
        </p:nvSpPr>
        <p:spPr>
          <a:xfrm>
            <a:off x="4175584" y="6316929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l">
              <a:spcBef>
                <a:spcPts val="0"/>
              </a:spcBef>
              <a:buNone/>
              <a:defRPr b="0" sz="140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cxnSp>
        <p:nvCxnSpPr>
          <p:cNvPr id="17" name="Google Shape;17;g105dec386ea_0_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g105dec386ea_0_0"/>
          <p:cNvCxnSpPr/>
          <p:nvPr/>
        </p:nvCxnSpPr>
        <p:spPr>
          <a:xfrm>
            <a:off x="175260" y="6316935"/>
            <a:ext cx="8831700" cy="0"/>
          </a:xfrm>
          <a:prstGeom prst="straightConnector1">
            <a:avLst/>
          </a:prstGeom>
          <a:noFill/>
          <a:ln cap="rnd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g105dec386ea_0_0"/>
          <p:cNvSpPr txBox="1"/>
          <p:nvPr/>
        </p:nvSpPr>
        <p:spPr>
          <a:xfrm>
            <a:off x="5501938" y="6393125"/>
            <a:ext cx="350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ssistant"/>
                <a:ea typeface="Assistant"/>
                <a:cs typeface="Assistant"/>
                <a:sym typeface="Assistant"/>
              </a:rPr>
              <a:t>תורגם לעברית ע"י FRC D-Bug #3316 מתל-אביב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lego.com/en-us/service/replacementparts" TargetMode="External"/><Relationship Id="rId4" Type="http://schemas.openxmlformats.org/officeDocument/2006/relationships/hyperlink" Target="https://le-www-live-s.legocdn.com/sc/media/files/support/spike-prime/le_spike_prime_set_element_overview_classroom_poster_18x24inch-a7ecd36fbf6d15fd4c7617f4cb882531.pdf" TargetMode="External"/><Relationship Id="rId5" Type="http://schemas.openxmlformats.org/officeDocument/2006/relationships/hyperlink" Target="https://le-www-live-s.legocdn.com/sc/media/files/support/spike-prime/le_spike_prime_expansion_set_element_overview_classroom_poster_18x24inch-1ffffebb088c5875820d767462b0a1d3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7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/>
        </p:nvSpPr>
        <p:spPr>
          <a:xfrm>
            <a:off x="2630658" y="2671404"/>
            <a:ext cx="6270588" cy="150484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b="1" lang="iw-IL" sz="3600" cap="non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rPr>
              <a:t>בנייה קלה יותר עם SPIKE PRIME ו-ROBOT INVENTOR </a:t>
            </a:r>
            <a:endParaRPr b="1" sz="3600" cap="none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3085394" y="4176247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</a:pPr>
            <a:r>
              <a:rPr lang="iw-IL" sz="1600" cap="none">
                <a:solidFill>
                  <a:srgbClr val="0EAE9F"/>
                </a:solidFill>
                <a:latin typeface="Assistant"/>
                <a:ea typeface="Assistant"/>
                <a:cs typeface="Assistant"/>
                <a:sym typeface="Assistant"/>
              </a:rPr>
              <a:t>מאת  SANJAY AND ARVIND SESHAN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iw-IL"/>
              <a:t>איפה אני יכול לקנות את החלקים האלו?</a:t>
            </a:r>
            <a:endParaRPr/>
          </a:p>
        </p:txBody>
      </p:sp>
      <p:sp>
        <p:nvSpPr>
          <p:cNvPr id="240" name="Google Shape;240;p10"/>
          <p:cNvSpPr txBox="1"/>
          <p:nvPr>
            <p:ph idx="1" type="body"/>
          </p:nvPr>
        </p:nvSpPr>
        <p:spPr>
          <a:xfrm>
            <a:off x="539800" y="1140000"/>
            <a:ext cx="8446800" cy="50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חלקי לגו חלופיים: </a:t>
            </a:r>
            <a:r>
              <a:rPr lang="iw-IL" u="sng">
                <a:solidFill>
                  <a:schemeClr val="hlink"/>
                </a:solidFill>
                <a:hlinkClick r:id="rId3"/>
              </a:rPr>
              <a:t>https://www.lego.com/en-us/service/replacementparts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SPIKE Prime Set – 45678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iw-IL"/>
              <a:t>Inventory: </a:t>
            </a:r>
            <a:r>
              <a:rPr lang="iw-IL" u="sng">
                <a:solidFill>
                  <a:schemeClr val="hlink"/>
                </a:solidFill>
                <a:hlinkClick r:id="rId4"/>
              </a:rPr>
              <a:t>https://le-www-live-s.legocdn.com/sc/media/files/support/spike-prime/le_spike_prime_set_element_overview_classroom_poster_18x24inch-a7ecd36fbf6d15fd4c7617f4cb882531.pdf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SPIKE Prime Expansion – 45680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iw-IL"/>
              <a:t>Inventory: </a:t>
            </a:r>
            <a:r>
              <a:rPr lang="iw-IL" u="sng">
                <a:solidFill>
                  <a:schemeClr val="hlink"/>
                </a:solidFill>
                <a:hlinkClick r:id="rId5"/>
              </a:rPr>
              <a:t>https://le-www-live-s.legocdn.com/sc/media/files/support/spike-prime/le_spike_prime_expansion_set_element_overview_classroom_poster_18x24inch-1ffffebb088c5875820d767462b0a1d3.pdf</a:t>
            </a:r>
            <a:endParaRPr/>
          </a:p>
          <a:p>
            <a:pPr indent="-306000" lvl="0" marL="306000" rtl="0" algn="l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MINDSTORMS Robot Inventor – 51515</a:t>
            </a:r>
            <a:endParaRPr/>
          </a:p>
          <a:p>
            <a:pPr indent="-306000" lvl="1" marL="630000" rtl="0" algn="l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iw-IL"/>
              <a:t>Inventory: https://brickset.com/inventories/51515-1</a:t>
            </a:r>
            <a:endParaRPr/>
          </a:p>
        </p:txBody>
      </p:sp>
      <p:sp>
        <p:nvSpPr>
          <p:cNvPr id="241" name="Google Shape;241;p10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Copyright © 2020 Prime Lessons (primelessons.org) CC-BY-NC-SA.  (Last edit: 12/14/2020)</a:t>
            </a:r>
            <a:endParaRPr/>
          </a:p>
        </p:txBody>
      </p:sp>
      <p:sp>
        <p:nvSpPr>
          <p:cNvPr id="242" name="Google Shape;242;p10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9c665c55c_0_0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iw-IL"/>
              <a:t>קרדיטים</a:t>
            </a:r>
            <a:endParaRPr/>
          </a:p>
        </p:txBody>
      </p:sp>
      <p:sp>
        <p:nvSpPr>
          <p:cNvPr id="248" name="Google Shape;248;gf9c665c55c_0_0"/>
          <p:cNvSpPr txBox="1"/>
          <p:nvPr>
            <p:ph idx="1" type="body"/>
          </p:nvPr>
        </p:nvSpPr>
        <p:spPr>
          <a:xfrm>
            <a:off x="457200" y="1317978"/>
            <a:ext cx="8245500" cy="32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1400" lvl="0" marL="3060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56"/>
              <a:buChar char="⬛"/>
            </a:pPr>
            <a:r>
              <a:rPr lang="iw-IL" sz="2200"/>
              <a:t>המצגת נוצרה על ידי  Arvind and Sanjay Seshan עבור Prime Lessons.</a:t>
            </a:r>
            <a:endParaRPr sz="2200"/>
          </a:p>
          <a:p>
            <a:pPr indent="-340544" lvl="0" marL="3060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⬛"/>
            </a:pPr>
            <a:r>
              <a:rPr lang="iw-IL" sz="2200"/>
              <a:t>המצגת תורגמה לעברית ע"י FRC D-Bug #3316 וקבוצות ה-FLL של עירוני ד' תל-אביב  #285 ++D ו-DGITAL #1331</a:t>
            </a:r>
            <a:endParaRPr sz="2200"/>
          </a:p>
          <a:p>
            <a:pPr indent="-352228" lvl="0" marL="306000" rtl="1" algn="r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SzPts val="2200"/>
              <a:buChar char="⬛"/>
            </a:pPr>
            <a:r>
              <a:rPr lang="iw-IL" sz="2200"/>
              <a:t>ניתן למצוא שיעורים נוספים באתר</a:t>
            </a:r>
            <a:endParaRPr sz="2200"/>
          </a:p>
          <a:p>
            <a:pPr indent="0" lvl="0" marL="306000" rtl="1" algn="r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None/>
            </a:pPr>
            <a:r>
              <a:rPr lang="iw-IL" sz="2200"/>
              <a:t> www.primelessons.org</a:t>
            </a:r>
            <a:endParaRPr sz="2200"/>
          </a:p>
        </p:txBody>
      </p:sp>
      <p:sp>
        <p:nvSpPr>
          <p:cNvPr id="249" name="Google Shape;249;gf9c665c55c_0_0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Copyright © 2020 Prime Lessons (primelessons.org) CC-BY-NC-SA.  (Last edit: 12/14/2020)</a:t>
            </a:r>
            <a:endParaRPr/>
          </a:p>
        </p:txBody>
      </p:sp>
      <p:sp>
        <p:nvSpPr>
          <p:cNvPr id="250" name="Google Shape;250;gf9c665c55c_0_0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51" name="Google Shape;251;gf9c665c55c_0_0"/>
          <p:cNvSpPr/>
          <p:nvPr/>
        </p:nvSpPr>
        <p:spPr>
          <a:xfrm>
            <a:off x="575029" y="5862802"/>
            <a:ext cx="7734000" cy="3693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b="0" i="0" lang="iw-IL" sz="1200" u="none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b="0" i="0" lang="iw-IL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iw-IL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b="0" i="0" lang="iw-IL" sz="1200" u="sng" cap="none" strike="noStrik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Attribution-NonCommercial-ShareAlike 4.0 International License</a:t>
            </a:r>
            <a:r>
              <a:rPr b="0" i="0" lang="iw-IL" sz="1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iw-IL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2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252" name="Google Shape;252;gf9c665c55c_0_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gf9c665c55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188" y="4101125"/>
            <a:ext cx="1381309" cy="11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gf9c665c55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7691" y="4094750"/>
            <a:ext cx="1381309" cy="116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f9c665c55c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5025" y="2295275"/>
            <a:ext cx="2547564" cy="19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iw-IL"/>
              <a:t>גורמים מרובעים</a:t>
            </a:r>
            <a:endParaRPr/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155088" y="1140006"/>
            <a:ext cx="8851752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הבקר, המנועים והחיישנים כולם מרובעים עם חורים טכניים בכל הצדדים. כך הם קלים לבנייה ושילוב בשני הדגמים.</a:t>
            </a:r>
            <a:endParaRPr/>
          </a:p>
        </p:txBody>
      </p:sp>
      <p:sp>
        <p:nvSpPr>
          <p:cNvPr id="156" name="Google Shape;156;p2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Copyright © 2020 Prime Lessons (primelessons.org) CC-BY-NC-SA.  (Last edit: 12/14/2020)</a:t>
            </a:r>
            <a:endParaRPr/>
          </a:p>
        </p:txBody>
      </p:sp>
      <p:sp>
        <p:nvSpPr>
          <p:cNvPr id="157" name="Google Shape;157;p2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descr="A close up of a toy&#10;&#10;Description automatically generated" id="158" name="Google Shape;15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266" y="2864431"/>
            <a:ext cx="4486121" cy="25234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&#10;&#10;Description automatically generated" id="159" name="Google Shape;15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4000" y="2116282"/>
            <a:ext cx="508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 txBox="1"/>
          <p:nvPr/>
        </p:nvSpPr>
        <p:spPr>
          <a:xfrm>
            <a:off x="1300800" y="5220925"/>
            <a:ext cx="6353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>
                <a:latin typeface="Assistant"/>
                <a:ea typeface="Assistant"/>
                <a:cs typeface="Assistant"/>
                <a:sym typeface="Assistant"/>
              </a:rPr>
              <a:t>Spike Prime									Robot Inventor		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iw-IL"/>
              <a:t>מסגרות טכניות (39794 ו-39790)</a:t>
            </a:r>
            <a:endParaRPr/>
          </a:p>
        </p:txBody>
      </p:sp>
      <p:sp>
        <p:nvSpPr>
          <p:cNvPr id="166" name="Google Shape;166;p3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Copyright © 2020 Prime Lessons (primelessons.org) CC-BY-NC-SA.  (Last edit: 12/14/2020)</a:t>
            </a:r>
            <a:endParaRPr/>
          </a:p>
        </p:txBody>
      </p:sp>
      <p:sp>
        <p:nvSpPr>
          <p:cNvPr id="167" name="Google Shape;167;p3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68" name="Google Shape;168;p3"/>
          <p:cNvSpPr txBox="1"/>
          <p:nvPr/>
        </p:nvSpPr>
        <p:spPr>
          <a:xfrm>
            <a:off x="155088" y="1140006"/>
            <a:ext cx="8746864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מסגרות טכניות גדולות מאפשרות בנייה מהירה וחזקה יותר.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גדלים חדשים: 11 X 7 ו 15 X 11.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המסגרות מגיעות ב-SPIKE PRIME בצבעים תכלת וורוד, וב-ROBOT INVENTOR בשחור.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A picture containing table, sitting, cake, remote&#10;&#10;Description automatically generated" id="169" name="Google Shape;16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52" y="2369676"/>
            <a:ext cx="5952565" cy="33483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70" name="Google Shape;170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8994" y="2669994"/>
            <a:ext cx="4064000" cy="3048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iw-IL"/>
              <a:t>ביסקוויט (39793)</a:t>
            </a:r>
            <a:endParaRPr/>
          </a:p>
        </p:txBody>
      </p:sp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3438272" y="1140006"/>
            <a:ext cx="5548396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החלק 3X3 הזה מקל על החלפת כיוונים במהלך הבנייה. יש אותם גם ב-SPIKE PRIME וגם ב-ROBOT INVENTOR אך בצבעים שונים.</a:t>
            </a:r>
            <a:endParaRPr/>
          </a:p>
        </p:txBody>
      </p:sp>
      <p:sp>
        <p:nvSpPr>
          <p:cNvPr id="177" name="Google Shape;177;p4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Copyright © 2020 Prime Lessons (primelessons.org) CC-BY-NC-SA.  (Last edit: 12/14/2020)</a:t>
            </a:r>
            <a:endParaRPr/>
          </a:p>
        </p:txBody>
      </p:sp>
      <p:sp>
        <p:nvSpPr>
          <p:cNvPr id="178" name="Google Shape;178;p4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descr="A close up of a toy&#10;&#10;Description automatically generated" id="179" name="Google Shape;179;p4"/>
          <p:cNvPicPr preferRelativeResize="0"/>
          <p:nvPr/>
        </p:nvPicPr>
        <p:blipFill rotWithShape="1">
          <a:blip r:embed="rId3">
            <a:alphaModFix/>
          </a:blip>
          <a:srcRect b="9345" l="24784" r="25170" t="21460"/>
          <a:stretch/>
        </p:blipFill>
        <p:spPr>
          <a:xfrm>
            <a:off x="603126" y="2429435"/>
            <a:ext cx="2570416" cy="19991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remote, toy&#10;&#10;Description automatically generated" id="180" name="Google Shape;18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38271" y="1978343"/>
            <a:ext cx="5548396" cy="416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iw-IL"/>
              <a:t>גולה (39370 ו-52629)</a:t>
            </a:r>
            <a:endParaRPr/>
          </a:p>
        </p:txBody>
      </p:sp>
      <p:pic>
        <p:nvPicPr>
          <p:cNvPr descr="A picture containing clock&#10;&#10;Description automatically generated" id="186" name="Google Shape;18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1681" l="63714" r="26680" t="13068"/>
          <a:stretch/>
        </p:blipFill>
        <p:spPr>
          <a:xfrm>
            <a:off x="6240083" y="1140006"/>
            <a:ext cx="2561700" cy="22875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7" name="Google Shape;187;p5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Copyright © 2020 Prime Lessons (primelessons.org) CC-BY-NC-SA.  (Last edit: 12/14/2020)</a:t>
            </a:r>
            <a:endParaRPr/>
          </a:p>
        </p:txBody>
      </p:sp>
      <p:sp>
        <p:nvSpPr>
          <p:cNvPr id="188" name="Google Shape;188;p5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89" name="Google Shape;189;p5"/>
          <p:cNvSpPr txBox="1"/>
          <p:nvPr/>
        </p:nvSpPr>
        <p:spPr>
          <a:xfrm>
            <a:off x="155087" y="1140006"/>
            <a:ext cx="6345104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הגולה מגיעה רק בערכות SPIKE PRIME.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הגולה לא מחלידה.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בניגוד לגולה של EV3, אין חור למעלה כדי להוציא את הגולה.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00844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00844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00844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00844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00844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00844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כדי להסיר את הגולה החליקו חוט דק דרך אחד החורים מסביב לגולה ותעבירו את החוט עד החור השני מבפנים. משכו בשני קצוות החוט והגולה אמורה לצאת.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A picture containing gear, food, light&#10;&#10;Description automatically generated" id="190" name="Google Shape;190;p5"/>
          <p:cNvPicPr preferRelativeResize="0"/>
          <p:nvPr/>
        </p:nvPicPr>
        <p:blipFill rotWithShape="1">
          <a:blip r:embed="rId4">
            <a:alphaModFix/>
          </a:blip>
          <a:srcRect b="17040" l="34207" r="27741" t="1184"/>
          <a:stretch/>
        </p:blipFill>
        <p:spPr>
          <a:xfrm>
            <a:off x="4148237" y="2766026"/>
            <a:ext cx="1274910" cy="15411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1" name="Google Shape;191;p5"/>
          <p:cNvCxnSpPr/>
          <p:nvPr/>
        </p:nvCxnSpPr>
        <p:spPr>
          <a:xfrm flipH="1" rot="10800000">
            <a:off x="3718707" y="3401692"/>
            <a:ext cx="1066985" cy="67844"/>
          </a:xfrm>
          <a:prstGeom prst="straightConnector1">
            <a:avLst/>
          </a:prstGeom>
          <a:noFill/>
          <a:ln cap="rnd" cmpd="sng" w="12700">
            <a:solidFill>
              <a:schemeClr val="accent3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A picture containing dark, food, light, black&#10;&#10;Description automatically generated" id="192" name="Google Shape;192;p5"/>
          <p:cNvPicPr preferRelativeResize="0"/>
          <p:nvPr/>
        </p:nvPicPr>
        <p:blipFill rotWithShape="1">
          <a:blip r:embed="rId5">
            <a:alphaModFix/>
          </a:blip>
          <a:srcRect b="31612" l="27450" r="31176" t="12440"/>
          <a:stretch/>
        </p:blipFill>
        <p:spPr>
          <a:xfrm>
            <a:off x="7007654" y="5022989"/>
            <a:ext cx="1443118" cy="10977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3" name="Google Shape;193;p5"/>
          <p:cNvCxnSpPr/>
          <p:nvPr/>
        </p:nvCxnSpPr>
        <p:spPr>
          <a:xfrm rot="10800000">
            <a:off x="7295321" y="4899016"/>
            <a:ext cx="242047" cy="286871"/>
          </a:xfrm>
          <a:prstGeom prst="straightConnector1">
            <a:avLst/>
          </a:prstGeom>
          <a:noFill/>
          <a:ln cap="rnd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4" name="Google Shape;194;p5"/>
          <p:cNvCxnSpPr/>
          <p:nvPr/>
        </p:nvCxnSpPr>
        <p:spPr>
          <a:xfrm rot="10800000">
            <a:off x="7966213" y="5786523"/>
            <a:ext cx="242047" cy="286871"/>
          </a:xfrm>
          <a:prstGeom prst="straightConnector1">
            <a:avLst/>
          </a:prstGeom>
          <a:noFill/>
          <a:ln cap="rnd" cmpd="sng" w="127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iw-IL"/>
              <a:t>מחזיקי כבלים (49283)</a:t>
            </a:r>
            <a:endParaRPr/>
          </a:p>
        </p:txBody>
      </p:sp>
      <p:sp>
        <p:nvSpPr>
          <p:cNvPr id="200" name="Google Shape;200;p6"/>
          <p:cNvSpPr txBox="1"/>
          <p:nvPr>
            <p:ph idx="1" type="body"/>
          </p:nvPr>
        </p:nvSpPr>
        <p:spPr>
          <a:xfrm>
            <a:off x="4343847" y="1230198"/>
            <a:ext cx="4578277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מחזיקי הכבלים הללו הופכים את העבודה עם כבלים ליותר מסודרת.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רק כבל אחד נכנס בכל מחזיק.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מגיעים 12 מחזיקים בערכת SPIKE PRIME, שניים מכל צבע.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בערכת ROBOT INVENTOR מגיעים 8 מחזיקים, כולם בטורקיז.</a:t>
            </a:r>
            <a:endParaRPr/>
          </a:p>
          <a:p>
            <a:pPr indent="-306000" lvl="0" marL="306000" rtl="1" algn="r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אפשר להשתמש במחזיקים על מנת לזהות חלקים שונים ברובוט (לדוגמא, מנועים גדולים יכולים להיות ירוק, מנועים קטנים אדום, וכדומה).</a:t>
            </a:r>
            <a:endParaRPr/>
          </a:p>
        </p:txBody>
      </p:sp>
      <p:sp>
        <p:nvSpPr>
          <p:cNvPr id="201" name="Google Shape;201;p6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Copyright © 2020 Prime Lessons (primelessons.org) CC-BY-NC-SA.  (Last edit: 12/14/2020)</a:t>
            </a:r>
            <a:endParaRPr/>
          </a:p>
        </p:txBody>
      </p:sp>
      <p:sp>
        <p:nvSpPr>
          <p:cNvPr id="202" name="Google Shape;202;p6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descr="A picture containing toy, clothespin, line, several&#10;&#10;Description automatically generated" id="203" name="Google Shape;2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42" y="1750126"/>
            <a:ext cx="4959736" cy="3719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iw-IL"/>
              <a:t>גלגלים (39367 ו-49295)</a:t>
            </a:r>
            <a:endParaRPr/>
          </a:p>
        </p:txBody>
      </p:sp>
      <p:sp>
        <p:nvSpPr>
          <p:cNvPr id="209" name="Google Shape;209;p7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Copyright © 2020 Prime Lessons (primelessons.org) CC-BY-NC-SA.  (Last edit: 12/14/2020)</a:t>
            </a:r>
            <a:endParaRPr/>
          </a:p>
        </p:txBody>
      </p:sp>
      <p:sp>
        <p:nvSpPr>
          <p:cNvPr id="210" name="Google Shape;210;p7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155087" y="1140006"/>
            <a:ext cx="5819685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צמיגי הגומי מחוברים לשלדת הגלגל. לכן הם לא יחליקו מהגלגל כמו רוב צמיגי הלגו.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הגלגל הקטן הוא 56 X 14.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הגלגל הגדול הוא 88 X 14.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בערכת ROBOT INVENTOR מקבלים 6 גלגלים קטנים.</a:t>
            </a:r>
            <a:endParaRPr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בערכת SPIKE PRIME הבסיסית מקבלים 4 גלגלים קטנים ובערכה המורחבת מקבלים עוד 4 גלגלים גדולים.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A picture containing object, clock, blue&#10;&#10;Description automatically generated" id="212" name="Google Shape;212;p7"/>
          <p:cNvPicPr preferRelativeResize="0"/>
          <p:nvPr/>
        </p:nvPicPr>
        <p:blipFill rotWithShape="1">
          <a:blip r:embed="rId3">
            <a:alphaModFix/>
          </a:blip>
          <a:srcRect b="0" l="29141" r="29621" t="40444"/>
          <a:stretch/>
        </p:blipFill>
        <p:spPr>
          <a:xfrm>
            <a:off x="6641547" y="3173493"/>
            <a:ext cx="1594825" cy="17275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bject, clock, blue&#10;&#10;Description automatically generated" id="213" name="Google Shape;213;p7"/>
          <p:cNvPicPr preferRelativeResize="0"/>
          <p:nvPr/>
        </p:nvPicPr>
        <p:blipFill rotWithShape="1">
          <a:blip r:embed="rId4">
            <a:alphaModFix/>
          </a:blip>
          <a:srcRect b="59556" l="29141" r="29621" t="0"/>
          <a:stretch/>
        </p:blipFill>
        <p:spPr>
          <a:xfrm>
            <a:off x="6641548" y="1485364"/>
            <a:ext cx="1594825" cy="1173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iw-IL"/>
              <a:t>גלגל שיניים משופע (46372) וגלגל שיניים דיפרנציאלי (65414)</a:t>
            </a:r>
            <a:endParaRPr/>
          </a:p>
        </p:txBody>
      </p:sp>
      <p:sp>
        <p:nvSpPr>
          <p:cNvPr id="219" name="Google Shape;219;p8"/>
          <p:cNvSpPr txBox="1"/>
          <p:nvPr>
            <p:ph idx="1" type="body"/>
          </p:nvPr>
        </p:nvSpPr>
        <p:spPr>
          <a:xfrm>
            <a:off x="4509246" y="1140007"/>
            <a:ext cx="4477421" cy="1052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1" algn="r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iw-IL"/>
              <a:t>גלגל השיניים בעל 28 השיניים הזה נותן יותר אופציות ליצירת מערכות גלגלי שיניים.</a:t>
            </a:r>
            <a:endParaRPr/>
          </a:p>
        </p:txBody>
      </p:sp>
      <p:sp>
        <p:nvSpPr>
          <p:cNvPr id="220" name="Google Shape;220;p8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Copyright © 2020 Prime Lessons (primelessons.org) CC-BY-NC-SA.  (Last edit: 12/14/2020)</a:t>
            </a:r>
            <a:endParaRPr/>
          </a:p>
        </p:txBody>
      </p:sp>
      <p:sp>
        <p:nvSpPr>
          <p:cNvPr id="221" name="Google Shape;221;p8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222" name="Google Shape;222;p8"/>
          <p:cNvPicPr preferRelativeResize="0"/>
          <p:nvPr/>
        </p:nvPicPr>
        <p:blipFill rotWithShape="1">
          <a:blip r:embed="rId3">
            <a:alphaModFix/>
          </a:blip>
          <a:srcRect b="56142" l="59583" r="16911" t="0"/>
          <a:stretch/>
        </p:blipFill>
        <p:spPr>
          <a:xfrm>
            <a:off x="1201525" y="1173182"/>
            <a:ext cx="2149337" cy="22558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ark, light&#10;&#10;Description automatically generated" id="223" name="Google Shape;223;p8"/>
          <p:cNvPicPr preferRelativeResize="0"/>
          <p:nvPr/>
        </p:nvPicPr>
        <p:blipFill rotWithShape="1">
          <a:blip r:embed="rId4">
            <a:alphaModFix/>
          </a:blip>
          <a:srcRect b="19115" l="12568" r="39158" t="21677"/>
          <a:stretch/>
        </p:blipFill>
        <p:spPr>
          <a:xfrm>
            <a:off x="1091044" y="3556501"/>
            <a:ext cx="2452255" cy="225581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/>
        </p:nvSpPr>
        <p:spPr>
          <a:xfrm>
            <a:off x="4572000" y="4006922"/>
            <a:ext cx="4477421" cy="10524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גלגל שיניים דיפרנציאלי חדש זה מגיע רק ב-ROBOT INVENTOR 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"/>
          <p:cNvSpPr txBox="1"/>
          <p:nvPr>
            <p:ph type="title"/>
          </p:nvPr>
        </p:nvSpPr>
        <p:spPr>
          <a:xfrm>
            <a:off x="175250" y="369175"/>
            <a:ext cx="8746800" cy="5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iw-IL"/>
              <a:t>חלקים חדשים נוספים</a:t>
            </a:r>
            <a:endParaRPr/>
          </a:p>
        </p:txBody>
      </p:sp>
      <p:sp>
        <p:nvSpPr>
          <p:cNvPr id="230" name="Google Shape;230;p9"/>
          <p:cNvSpPr txBox="1"/>
          <p:nvPr>
            <p:ph idx="11" type="ftr"/>
          </p:nvPr>
        </p:nvSpPr>
        <p:spPr>
          <a:xfrm>
            <a:off x="142202" y="6411250"/>
            <a:ext cx="3649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w-IL"/>
              <a:t>Copyright © 2020 Prime Lessons (primelessons.org) CC-BY-NC-SA.  (Last edit: 12/14/2020)</a:t>
            </a:r>
            <a:endParaRPr/>
          </a:p>
        </p:txBody>
      </p:sp>
      <p:sp>
        <p:nvSpPr>
          <p:cNvPr id="231" name="Google Shape;231;p9"/>
          <p:cNvSpPr txBox="1"/>
          <p:nvPr>
            <p:ph idx="12" type="sldNum"/>
          </p:nvPr>
        </p:nvSpPr>
        <p:spPr>
          <a:xfrm>
            <a:off x="4163459" y="6411251"/>
            <a:ext cx="77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155088" y="1140006"/>
            <a:ext cx="4017284" cy="5082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marR="0" rtl="1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משטחים טכניים 11X19X1 (39369): משטחים טכניים יכולים לשמש על מת להכין דגמים יציבים.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ב-SPIKE PRIME המשטחים בצבע צהוב וב-ROBOT INVENTOR המשטחים בצבע טורקיז.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200844" lvl="0" marL="306000" marR="0" rtl="0" algn="l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-306000" lvl="0" marL="306000" marR="0" rtl="1" algn="r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Assistant"/>
              <a:buChar char="⬛"/>
            </a:pPr>
            <a:r>
              <a:rPr lang="iw-IL" sz="18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rPr>
              <a:t>ערכת SPIKE PRIME גם מגיעה עם לבנה רגילה עם חורי פלוס (39789): זה מאפשר למרכיב לשלב חלקים טכניים עם חלקים רגילים.</a:t>
            </a:r>
            <a:endParaRPr sz="1800">
              <a:solidFill>
                <a:schemeClr val="dk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A picture containing indoor, remote, different, toy&#10;&#10;Description automatically generated" id="233" name="Google Shape;2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6121" y="3710235"/>
            <a:ext cx="3150171" cy="236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7227"/>
          <a:stretch/>
        </p:blipFill>
        <p:spPr>
          <a:xfrm>
            <a:off x="4689163" y="1140000"/>
            <a:ext cx="4064100" cy="2827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2019-12-31T03:18:51Z</dcterms:created>
  <dc:creator>Srinivasan Seshan</dc:creator>
</cp:coreProperties>
</file>