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Assistant"/>
      <p:regular r:id="rId19"/>
      <p:bold r:id="rId20"/>
    </p:embeddedFont>
    <p:embeddedFont>
      <p:font typeface="Helvetica Neue"/>
      <p:regular r:id="rId21"/>
      <p:bold r:id="rId22"/>
      <p:italic r:id="rId23"/>
      <p:boldItalic r:id="rId24"/>
    </p:embeddedFont>
    <p:embeddedFont>
      <p:font typeface="Gill Sans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hcx7aGhVfOIzToA629UXpI/iZk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ssistant-bold.fntdata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illSans-bold.fntdata"/><Relationship Id="rId25" Type="http://schemas.openxmlformats.org/officeDocument/2006/relationships/font" Target="fonts/GillSans-regular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Assistant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54208f44f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1054208f44f_0_1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me-lessons-hebrew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054208f44f_0_11"/>
          <p:cNvSpPr/>
          <p:nvPr/>
        </p:nvSpPr>
        <p:spPr>
          <a:xfrm>
            <a:off x="182241" y="2579003"/>
            <a:ext cx="8787600" cy="246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g1054208f44f_0_11"/>
          <p:cNvSpPr txBox="1"/>
          <p:nvPr>
            <p:ph type="ctrTitle"/>
          </p:nvPr>
        </p:nvSpPr>
        <p:spPr>
          <a:xfrm>
            <a:off x="182198" y="2676575"/>
            <a:ext cx="87876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ssistant"/>
              <a:buNone/>
              <a:defRPr sz="3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g1054208f44f_0_11"/>
          <p:cNvSpPr txBox="1"/>
          <p:nvPr>
            <p:ph idx="1" type="subTitle"/>
          </p:nvPr>
        </p:nvSpPr>
        <p:spPr>
          <a:xfrm>
            <a:off x="3151712" y="4181373"/>
            <a:ext cx="57420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r">
              <a:spcBef>
                <a:spcPts val="320"/>
              </a:spcBef>
              <a:spcAft>
                <a:spcPts val="0"/>
              </a:spcAft>
              <a:buSzPts val="1472"/>
              <a:buFont typeface="Assistant"/>
              <a:buNone/>
              <a:defRPr sz="1600" cap="none">
                <a:solidFill>
                  <a:srgbClr val="0EAE9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g1054208f44f_0_11"/>
          <p:cNvSpPr txBox="1"/>
          <p:nvPr/>
        </p:nvSpPr>
        <p:spPr>
          <a:xfrm>
            <a:off x="4808377" y="357846"/>
            <a:ext cx="41616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None/>
            </a:pPr>
            <a:r>
              <a:rPr lang="en-US" sz="32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PRIME LESSONS</a:t>
            </a:r>
            <a:endParaRPr/>
          </a:p>
        </p:txBody>
      </p:sp>
      <p:sp>
        <p:nvSpPr>
          <p:cNvPr id="25" name="Google Shape;25;g1054208f44f_0_11"/>
          <p:cNvSpPr txBox="1"/>
          <p:nvPr/>
        </p:nvSpPr>
        <p:spPr>
          <a:xfrm>
            <a:off x="6331000" y="685891"/>
            <a:ext cx="2440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By the Makers of EV3Lessons</a:t>
            </a:r>
            <a:endParaRPr/>
          </a:p>
        </p:txBody>
      </p:sp>
      <p:pic>
        <p:nvPicPr>
          <p:cNvPr descr="A picture containing application&#10;&#10;Description automatically generated" id="26" name="Google Shape;26;g1054208f44f_0_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12649" y="993668"/>
            <a:ext cx="1158462" cy="1158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, square&#10;&#10;Description automatically generated" id="27" name="Google Shape;27;g1054208f44f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9647" y="993669"/>
            <a:ext cx="1158462" cy="115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1054208f44f_0_11"/>
          <p:cNvSpPr txBox="1"/>
          <p:nvPr/>
        </p:nvSpPr>
        <p:spPr>
          <a:xfrm>
            <a:off x="4808377" y="357846"/>
            <a:ext cx="41616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None/>
            </a:pPr>
            <a:r>
              <a:rPr lang="en-US" sz="32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PRIME LESSONS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54208f44f_0_91"/>
          <p:cNvSpPr/>
          <p:nvPr/>
        </p:nvSpPr>
        <p:spPr>
          <a:xfrm>
            <a:off x="448092" y="599725"/>
            <a:ext cx="82386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1054208f44f_0_91"/>
          <p:cNvSpPr txBox="1"/>
          <p:nvPr>
            <p:ph type="title"/>
          </p:nvPr>
        </p:nvSpPr>
        <p:spPr>
          <a:xfrm>
            <a:off x="143289" y="270616"/>
            <a:ext cx="88350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1054208f44f_0_91"/>
          <p:cNvSpPr txBox="1"/>
          <p:nvPr>
            <p:ph idx="1" type="body"/>
          </p:nvPr>
        </p:nvSpPr>
        <p:spPr>
          <a:xfrm rot="5400000">
            <a:off x="2148930" y="-946386"/>
            <a:ext cx="4823700" cy="88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04" name="Google Shape;104;g1054208f44f_0_91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5" name="Google Shape;105;g1054208f44f_0_91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1054208f44f_0_91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54208f44f_0_98"/>
          <p:cNvSpPr/>
          <p:nvPr/>
        </p:nvSpPr>
        <p:spPr>
          <a:xfrm>
            <a:off x="6629400" y="599725"/>
            <a:ext cx="2057400" cy="581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054208f44f_0_98"/>
          <p:cNvSpPr txBox="1"/>
          <p:nvPr>
            <p:ph type="title"/>
          </p:nvPr>
        </p:nvSpPr>
        <p:spPr>
          <a:xfrm rot="5400000">
            <a:off x="4789473" y="2515775"/>
            <a:ext cx="5183100" cy="15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1054208f44f_0_98"/>
          <p:cNvSpPr txBox="1"/>
          <p:nvPr>
            <p:ph idx="1" type="body"/>
          </p:nvPr>
        </p:nvSpPr>
        <p:spPr>
          <a:xfrm rot="5400000">
            <a:off x="950701" y="306125"/>
            <a:ext cx="5183100" cy="59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11" name="Google Shape;111;g1054208f44f_0_98"/>
          <p:cNvSpPr txBox="1"/>
          <p:nvPr>
            <p:ph idx="10" type="dt"/>
          </p:nvPr>
        </p:nvSpPr>
        <p:spPr>
          <a:xfrm>
            <a:off x="6745255" y="5956136"/>
            <a:ext cx="94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2" name="Google Shape;112;g1054208f44f_0_98"/>
          <p:cNvSpPr txBox="1"/>
          <p:nvPr>
            <p:ph idx="11" type="ftr"/>
          </p:nvPr>
        </p:nvSpPr>
        <p:spPr>
          <a:xfrm>
            <a:off x="581192" y="5951810"/>
            <a:ext cx="592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1054208f44f_0_98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54208f44f_0_105"/>
          <p:cNvSpPr txBox="1"/>
          <p:nvPr>
            <p:ph idx="1" type="body"/>
          </p:nvPr>
        </p:nvSpPr>
        <p:spPr>
          <a:xfrm>
            <a:off x="142200" y="1174924"/>
            <a:ext cx="4185300" cy="4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16" name="Google Shape;116;g1054208f44f_0_105"/>
          <p:cNvSpPr txBox="1"/>
          <p:nvPr>
            <p:ph idx="2" type="body"/>
          </p:nvPr>
        </p:nvSpPr>
        <p:spPr>
          <a:xfrm>
            <a:off x="4757752" y="1177439"/>
            <a:ext cx="4226400" cy="4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17" name="Google Shape;117;g1054208f44f_0_105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1054208f44f_0_105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9" name="Google Shape;119;g1054208f44f_0_105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g1054208f44f_0_105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1" name="Google Shape;121;g1054208f44f_0_105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54208f44f_0_113"/>
          <p:cNvSpPr txBox="1"/>
          <p:nvPr>
            <p:ph idx="1" type="body"/>
          </p:nvPr>
        </p:nvSpPr>
        <p:spPr>
          <a:xfrm>
            <a:off x="887219" y="2228003"/>
            <a:ext cx="3593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124" name="Google Shape;124;g1054208f44f_0_113"/>
          <p:cNvSpPr txBox="1"/>
          <p:nvPr>
            <p:ph idx="2" type="body"/>
          </p:nvPr>
        </p:nvSpPr>
        <p:spPr>
          <a:xfrm>
            <a:off x="581192" y="2926051"/>
            <a:ext cx="38994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25" name="Google Shape;125;g1054208f44f_0_113"/>
          <p:cNvSpPr txBox="1"/>
          <p:nvPr>
            <p:ph idx="3" type="body"/>
          </p:nvPr>
        </p:nvSpPr>
        <p:spPr>
          <a:xfrm>
            <a:off x="4969308" y="2228003"/>
            <a:ext cx="36015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126" name="Google Shape;126;g1054208f44f_0_113"/>
          <p:cNvSpPr txBox="1"/>
          <p:nvPr>
            <p:ph idx="4" type="body"/>
          </p:nvPr>
        </p:nvSpPr>
        <p:spPr>
          <a:xfrm>
            <a:off x="4663282" y="2926051"/>
            <a:ext cx="39078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27" name="Google Shape;127;g1054208f44f_0_113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8" name="Google Shape;128;g1054208f44f_0_113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g1054208f44f_0_113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g1054208f44f_0_113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g1054208f44f_0_113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54208f44f_0_123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1054208f44f_0_123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5" name="Google Shape;135;g1054208f44f_0_123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g1054208f44f_0_123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Google Shape;137;g1054208f44f_0_123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54208f44f_0_129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g1054208f44f_0_129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1054208f44f_0_129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2" name="Google Shape;142;g1054208f44f_0_129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g1054208f44f_0_129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054208f44f_0_20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Google Shape;31;g1054208f44f_0_20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g1054208f44f_0_20"/>
          <p:cNvSpPr txBox="1"/>
          <p:nvPr>
            <p:ph idx="1" type="body"/>
          </p:nvPr>
        </p:nvSpPr>
        <p:spPr>
          <a:xfrm>
            <a:off x="155088" y="1140006"/>
            <a:ext cx="88317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rtl="1" algn="r">
              <a:spcBef>
                <a:spcPts val="36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indent="-346456" lvl="1" marL="914400" rtl="1" algn="r">
              <a:spcBef>
                <a:spcPts val="600"/>
              </a:spcBef>
              <a:spcAft>
                <a:spcPts val="0"/>
              </a:spcAft>
              <a:buSzPts val="1856"/>
              <a:buFont typeface="Assistant"/>
              <a:buChar char="⬛"/>
              <a:defRPr sz="1800">
                <a:latin typeface="Assistant"/>
                <a:ea typeface="Assistant"/>
                <a:cs typeface="Assistant"/>
                <a:sym typeface="Assistant"/>
              </a:defRPr>
            </a:lvl2pPr>
            <a:lvl3pPr indent="-333756" lvl="2" marL="13716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33756" lvl="3" marL="18288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33756" lvl="4" marL="22860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33756" lvl="5" marL="27432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33756" lvl="6" marL="32004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33756" lvl="7" marL="36576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33756" lvl="8" marL="4114800" rtl="1" algn="r">
              <a:spcBef>
                <a:spcPts val="600"/>
              </a:spcBef>
              <a:spcAft>
                <a:spcPts val="600"/>
              </a:spcAft>
              <a:buSzPts val="1656"/>
              <a:buFont typeface="Assistant"/>
              <a:buChar char="◼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33" name="Google Shape;33;g1054208f44f_0_20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g1054208f44f_0_20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5" name="Google Shape;35;g1054208f44f_0_20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" name="Google Shape;36;g1054208f44f_0_20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054208f44f_0_28"/>
          <p:cNvSpPr/>
          <p:nvPr/>
        </p:nvSpPr>
        <p:spPr>
          <a:xfrm>
            <a:off x="452646" y="5141973"/>
            <a:ext cx="82386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g1054208f44f_0_28"/>
          <p:cNvSpPr txBox="1"/>
          <p:nvPr>
            <p:ph type="title"/>
          </p:nvPr>
        </p:nvSpPr>
        <p:spPr>
          <a:xfrm>
            <a:off x="581193" y="3036573"/>
            <a:ext cx="79899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g1054208f44f_0_28"/>
          <p:cNvSpPr txBox="1"/>
          <p:nvPr>
            <p:ph idx="1" type="body"/>
          </p:nvPr>
        </p:nvSpPr>
        <p:spPr>
          <a:xfrm>
            <a:off x="581193" y="4541417"/>
            <a:ext cx="79899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g1054208f44f_0_28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2" name="Google Shape;42;g1054208f44f_0_28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E4E4E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g1054208f44f_0_28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g1054208f44f_0_28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Google Shape;45;g1054208f44f_0_28"/>
          <p:cNvSpPr txBox="1"/>
          <p:nvPr/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b="0" lang="en-US" sz="28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TO EDIT MASTER TITLE STYLE</a:t>
            </a:r>
            <a:endParaRPr b="0" sz="2800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Google Shape;46;g1054208f44f_0_28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Google Shape;47;g1054208f44f_0_28"/>
          <p:cNvSpPr txBox="1"/>
          <p:nvPr/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b="0" lang="en-US" sz="28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TO EDIT MASTER TITLE STYLE</a:t>
            </a:r>
            <a:endParaRPr b="0" sz="2800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54208f44f_0_39"/>
          <p:cNvSpPr txBox="1"/>
          <p:nvPr>
            <p:ph idx="1" type="body"/>
          </p:nvPr>
        </p:nvSpPr>
        <p:spPr>
          <a:xfrm>
            <a:off x="142200" y="1174924"/>
            <a:ext cx="4185300" cy="4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0" name="Google Shape;50;g1054208f44f_0_39"/>
          <p:cNvSpPr txBox="1"/>
          <p:nvPr>
            <p:ph idx="2" type="body"/>
          </p:nvPr>
        </p:nvSpPr>
        <p:spPr>
          <a:xfrm>
            <a:off x="4757752" y="1177439"/>
            <a:ext cx="4226400" cy="4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1" name="Google Shape;51;g1054208f44f_0_39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1054208f44f_0_39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g1054208f44f_0_39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g1054208f44f_0_39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Google Shape;55;g1054208f44f_0_39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" name="Google Shape;56;g1054208f44f_0_39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g1054208f44f_0_39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54208f44f_0_49"/>
          <p:cNvSpPr txBox="1"/>
          <p:nvPr>
            <p:ph idx="1" type="body"/>
          </p:nvPr>
        </p:nvSpPr>
        <p:spPr>
          <a:xfrm>
            <a:off x="887219" y="2228003"/>
            <a:ext cx="3593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60" name="Google Shape;60;g1054208f44f_0_49"/>
          <p:cNvSpPr txBox="1"/>
          <p:nvPr>
            <p:ph idx="2" type="body"/>
          </p:nvPr>
        </p:nvSpPr>
        <p:spPr>
          <a:xfrm>
            <a:off x="581192" y="2926051"/>
            <a:ext cx="38994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61" name="Google Shape;61;g1054208f44f_0_49"/>
          <p:cNvSpPr txBox="1"/>
          <p:nvPr>
            <p:ph idx="3" type="body"/>
          </p:nvPr>
        </p:nvSpPr>
        <p:spPr>
          <a:xfrm>
            <a:off x="4969308" y="2228003"/>
            <a:ext cx="36015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62" name="Google Shape;62;g1054208f44f_0_49"/>
          <p:cNvSpPr txBox="1"/>
          <p:nvPr>
            <p:ph idx="4" type="body"/>
          </p:nvPr>
        </p:nvSpPr>
        <p:spPr>
          <a:xfrm>
            <a:off x="4663282" y="2926051"/>
            <a:ext cx="39078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63" name="Google Shape;63;g1054208f44f_0_49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4" name="Google Shape;64;g1054208f44f_0_49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g1054208f44f_0_49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g1054208f44f_0_49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Google Shape;67;g1054208f44f_0_49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g1054208f44f_0_49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54208f44f_0_60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1054208f44f_0_60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2" name="Google Shape;72;g1054208f44f_0_60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g1054208f44f_0_60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Google Shape;74;g1054208f44f_0_60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" name="Google Shape;75;g1054208f44f_0_60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g1054208f44f_0_60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54208f44f_0_68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Google Shape;79;g1054208f44f_0_68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1054208f44f_0_68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g1054208f44f_0_68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g1054208f44f_0_68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g1054208f44f_0_68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84" name="Google Shape;84;g1054208f44f_0_68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54208f44f_0_76"/>
          <p:cNvSpPr/>
          <p:nvPr/>
        </p:nvSpPr>
        <p:spPr>
          <a:xfrm>
            <a:off x="452646" y="5141973"/>
            <a:ext cx="8238600" cy="127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1054208f44f_0_76"/>
          <p:cNvSpPr txBox="1"/>
          <p:nvPr>
            <p:ph type="title"/>
          </p:nvPr>
        </p:nvSpPr>
        <p:spPr>
          <a:xfrm>
            <a:off x="581352" y="5262296"/>
            <a:ext cx="35367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4E4E4"/>
              </a:buClr>
              <a:buSzPts val="2000"/>
              <a:buFont typeface="Gill Sans"/>
              <a:buNone/>
              <a:defRPr b="0" sz="2000">
                <a:solidFill>
                  <a:srgbClr val="E4E4E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1054208f44f_0_76"/>
          <p:cNvSpPr txBox="1"/>
          <p:nvPr>
            <p:ph idx="1" type="body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spcBef>
                <a:spcPts val="400"/>
              </a:spcBef>
              <a:spcAft>
                <a:spcPts val="0"/>
              </a:spcAft>
              <a:buSzPts val="1840"/>
              <a:buChar char="⬛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g1054208f44f_0_76"/>
          <p:cNvSpPr txBox="1"/>
          <p:nvPr>
            <p:ph idx="2" type="body"/>
          </p:nvPr>
        </p:nvSpPr>
        <p:spPr>
          <a:xfrm>
            <a:off x="4305617" y="5262295"/>
            <a:ext cx="42654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90" name="Google Shape;90;g1054208f44f_0_76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1" name="Google Shape;91;g1054208f44f_0_76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E4E4E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1054208f44f_0_76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54208f44f_0_84"/>
          <p:cNvSpPr txBox="1"/>
          <p:nvPr>
            <p:ph type="title"/>
          </p:nvPr>
        </p:nvSpPr>
        <p:spPr>
          <a:xfrm>
            <a:off x="581192" y="4693389"/>
            <a:ext cx="79899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1054208f44f_0_84"/>
          <p:cNvSpPr/>
          <p:nvPr>
            <p:ph idx="2" type="pic"/>
          </p:nvPr>
        </p:nvSpPr>
        <p:spPr>
          <a:xfrm>
            <a:off x="448093" y="599725"/>
            <a:ext cx="8238600" cy="3557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g1054208f44f_0_84"/>
          <p:cNvSpPr txBox="1"/>
          <p:nvPr>
            <p:ph idx="1" type="body"/>
          </p:nvPr>
        </p:nvSpPr>
        <p:spPr>
          <a:xfrm>
            <a:off x="581192" y="5260126"/>
            <a:ext cx="79899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97" name="Google Shape;97;g1054208f44f_0_84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8" name="Google Shape;98;g1054208f44f_0_84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g1054208f44f_0_84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054208f44f_0_0"/>
          <p:cNvSpPr txBox="1"/>
          <p:nvPr>
            <p:ph type="title"/>
          </p:nvPr>
        </p:nvSpPr>
        <p:spPr>
          <a:xfrm>
            <a:off x="143289" y="270616"/>
            <a:ext cx="88350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g1054208f44f_0_0"/>
          <p:cNvSpPr txBox="1"/>
          <p:nvPr>
            <p:ph idx="1" type="body"/>
          </p:nvPr>
        </p:nvSpPr>
        <p:spPr>
          <a:xfrm>
            <a:off x="143289" y="1059264"/>
            <a:ext cx="8835000" cy="4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marR="0" rtl="1" algn="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  <a:defRPr i="0" sz="18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22072" lvl="1" marL="9144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Assistant"/>
              <a:buChar char="⬛"/>
              <a:defRPr i="0" sz="16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10388" lvl="2" marL="13716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Assistant"/>
              <a:buChar char="⬛"/>
              <a:defRPr i="0" sz="14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298703" lvl="3" marL="18288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Assistant"/>
              <a:buChar char="⬛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298704" lvl="4" marL="22860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Assistant"/>
              <a:buChar char="⬛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298704" lvl="5" marL="27432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Assistant"/>
              <a:buChar char="⬛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298704" lvl="6" marL="32004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Assistant"/>
              <a:buChar char="⬛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298703" lvl="7" marL="36576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Assistant"/>
              <a:buChar char="⬛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298703" lvl="8" marL="4114800" marR="0" rtl="1" algn="r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Assistant"/>
              <a:buChar char="◼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12" name="Google Shape;12;g1054208f44f_0_0"/>
          <p:cNvSpPr/>
          <p:nvPr/>
        </p:nvSpPr>
        <p:spPr>
          <a:xfrm>
            <a:off x="143290" y="111873"/>
            <a:ext cx="2926200" cy="10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g1054208f44f_0_0"/>
          <p:cNvSpPr/>
          <p:nvPr/>
        </p:nvSpPr>
        <p:spPr>
          <a:xfrm>
            <a:off x="6052201" y="111873"/>
            <a:ext cx="2926200" cy="108000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g1054208f44f_0_0"/>
          <p:cNvSpPr/>
          <p:nvPr/>
        </p:nvSpPr>
        <p:spPr>
          <a:xfrm>
            <a:off x="3097745" y="111873"/>
            <a:ext cx="2926200" cy="1080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g1054208f44f_0_0"/>
          <p:cNvSpPr txBox="1"/>
          <p:nvPr>
            <p:ph idx="11" type="ftr"/>
          </p:nvPr>
        </p:nvSpPr>
        <p:spPr>
          <a:xfrm>
            <a:off x="143305" y="6352025"/>
            <a:ext cx="3699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g1054208f44f_0_0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g1054208f44f_0_0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g1054208f44f_0_0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g1054208f44f_0_0"/>
          <p:cNvSpPr txBox="1"/>
          <p:nvPr/>
        </p:nvSpPr>
        <p:spPr>
          <a:xfrm>
            <a:off x="5501938" y="6393125"/>
            <a:ext cx="350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ssistant"/>
                <a:ea typeface="Assistant"/>
                <a:cs typeface="Assistant"/>
                <a:sym typeface="Assistant"/>
              </a:rPr>
              <a:t>תורגם לעברית ע"י FRC D-Bug #3316 מתל-אביב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28.png"/><Relationship Id="rId6" Type="http://schemas.openxmlformats.org/officeDocument/2006/relationships/image" Target="../media/image31.png"/><Relationship Id="rId7" Type="http://schemas.openxmlformats.org/officeDocument/2006/relationships/image" Target="../media/image30.png"/><Relationship Id="rId8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>
            <p:ph type="ctrTitle"/>
          </p:nvPr>
        </p:nvSpPr>
        <p:spPr>
          <a:xfrm>
            <a:off x="182198" y="2676575"/>
            <a:ext cx="87876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b="1" lang="en-US"/>
              <a:t>ניהול פרוייקטים בתוכנה</a:t>
            </a:r>
            <a:endParaRPr b="1"/>
          </a:p>
        </p:txBody>
      </p:sp>
      <p:sp>
        <p:nvSpPr>
          <p:cNvPr id="149" name="Google Shape;149;p1"/>
          <p:cNvSpPr txBox="1"/>
          <p:nvPr/>
        </p:nvSpPr>
        <p:spPr>
          <a:xfrm>
            <a:off x="3085309" y="4181432"/>
            <a:ext cx="57420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EAE9F"/>
                </a:solidFill>
                <a:latin typeface="Assistant"/>
                <a:ea typeface="Assistant"/>
                <a:cs typeface="Assistant"/>
                <a:sym typeface="Assistant"/>
              </a:rPr>
              <a:t>מאת Arvind and Sanjay Seshan</a:t>
            </a:r>
            <a:endParaRPr sz="1600">
              <a:solidFill>
                <a:srgbClr val="0EAE9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שיתוף פרוייקטים בתוכנת SPIKE</a:t>
            </a:r>
            <a:endParaRPr/>
          </a:p>
        </p:txBody>
      </p:sp>
      <p:sp>
        <p:nvSpPr>
          <p:cNvPr id="271" name="Google Shape;271;p10"/>
          <p:cNvSpPr txBox="1"/>
          <p:nvPr>
            <p:ph idx="1" type="body"/>
          </p:nvPr>
        </p:nvSpPr>
        <p:spPr>
          <a:xfrm>
            <a:off x="155088" y="1140006"/>
            <a:ext cx="5439897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לקבצים של SPIKE יש סיומת </a:t>
            </a:r>
            <a:r>
              <a:rPr lang="en-US">
                <a:solidFill>
                  <a:schemeClr val="dk1"/>
                </a:solidFill>
              </a:rPr>
              <a:t>.llsp</a:t>
            </a:r>
            <a:r>
              <a:rPr lang="en-US"/>
              <a:t> </a:t>
            </a:r>
            <a:endParaRPr/>
          </a:p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תוכלו למצוא את כל הקבצים השמורים שלכם בתיקיית "המסמכים שלי" במחשב בתוך תיקייה בשם </a:t>
            </a:r>
            <a:r>
              <a:rPr lang="en-US">
                <a:solidFill>
                  <a:schemeClr val="dk1"/>
                </a:solidFill>
              </a:rPr>
              <a:t>LEGO Education SPIKE Prime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אתם יכולים לשלוח ולשתף קבצים אלו עם כל מי שרתצו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לפרוייקטים יש שמירה אוטומטית, אבל כדאי לכם לגבות אותם ליתר ביטחון</a:t>
            </a:r>
            <a:endParaRPr/>
          </a:p>
        </p:txBody>
      </p:sp>
      <p:sp>
        <p:nvSpPr>
          <p:cNvPr id="272" name="Google Shape;272;p10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12/14/2020)</a:t>
            </a:r>
            <a:endParaRPr/>
          </a:p>
        </p:txBody>
      </p:sp>
      <p:sp>
        <p:nvSpPr>
          <p:cNvPr id="273" name="Google Shape;273;p10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4" name="Google Shape;27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4985" y="1452488"/>
            <a:ext cx="3141976" cy="58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526" y="2040012"/>
            <a:ext cx="1633924" cy="143812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0"/>
          <p:cNvSpPr txBox="1"/>
          <p:nvPr/>
        </p:nvSpPr>
        <p:spPr>
          <a:xfrm>
            <a:off x="253958" y="3673837"/>
            <a:ext cx="5085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6000" lvl="0" marL="306000" marR="0" rt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en-US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באפליקציה של מכשירי אפל, לחצו על My Projects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-306000" lvl="0" marL="306000" marR="0" rtl="1" algn="r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en-US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לחצו על אייקון העריכה (1)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-306000" lvl="0" marL="306000" marR="0" rtl="1" algn="r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en-US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לחצו על הפרוייקט אותו אתם רוצים לשתף (2)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-306000" lvl="0" marL="306000" marR="0" rtl="1" algn="r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en-US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לחצו על "Share" מהתפריט התחתון (3)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A screenshot of a cell phone&#10;&#10;Description automatically generated" id="277" name="Google Shape;27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57849" y="3699148"/>
            <a:ext cx="3144409" cy="243428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0"/>
          <p:cNvSpPr/>
          <p:nvPr/>
        </p:nvSpPr>
        <p:spPr>
          <a:xfrm>
            <a:off x="8526162" y="3937906"/>
            <a:ext cx="271849" cy="226322"/>
          </a:xfrm>
          <a:prstGeom prst="rect">
            <a:avLst/>
          </a:prstGeom>
          <a:noFill/>
          <a:ln cap="rnd" cmpd="sng" w="222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5595176" y="4203467"/>
            <a:ext cx="379316" cy="510636"/>
          </a:xfrm>
          <a:prstGeom prst="rect">
            <a:avLst/>
          </a:prstGeom>
          <a:noFill/>
          <a:ln cap="rnd" cmpd="sng" w="222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7607268" y="5974494"/>
            <a:ext cx="282521" cy="215164"/>
          </a:xfrm>
          <a:prstGeom prst="rect">
            <a:avLst/>
          </a:prstGeom>
          <a:noFill/>
          <a:ln cap="rnd" cmpd="sng" w="222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1" name="Google Shape;281;p10"/>
          <p:cNvSpPr txBox="1"/>
          <p:nvPr/>
        </p:nvSpPr>
        <p:spPr>
          <a:xfrm>
            <a:off x="5557849" y="4678157"/>
            <a:ext cx="4539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[2]</a:t>
            </a:r>
            <a:endParaRPr/>
          </a:p>
        </p:txBody>
      </p:sp>
      <p:sp>
        <p:nvSpPr>
          <p:cNvPr id="282" name="Google Shape;282;p10"/>
          <p:cNvSpPr txBox="1"/>
          <p:nvPr/>
        </p:nvSpPr>
        <p:spPr>
          <a:xfrm>
            <a:off x="8468154" y="4156425"/>
            <a:ext cx="4539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[1]</a:t>
            </a:r>
            <a:endParaRPr/>
          </a:p>
        </p:txBody>
      </p:sp>
      <p:sp>
        <p:nvSpPr>
          <p:cNvPr id="283" name="Google Shape;283;p10"/>
          <p:cNvSpPr txBox="1"/>
          <p:nvPr/>
        </p:nvSpPr>
        <p:spPr>
          <a:xfrm>
            <a:off x="7842053" y="5864452"/>
            <a:ext cx="4539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[3]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שיתוף פרוייקטים בתוכנת Robot Inventor</a:t>
            </a:r>
            <a:endParaRPr/>
          </a:p>
        </p:txBody>
      </p:sp>
      <p:sp>
        <p:nvSpPr>
          <p:cNvPr id="289" name="Google Shape;289;p11"/>
          <p:cNvSpPr txBox="1"/>
          <p:nvPr>
            <p:ph idx="1" type="body"/>
          </p:nvPr>
        </p:nvSpPr>
        <p:spPr>
          <a:xfrm>
            <a:off x="155088" y="1140006"/>
            <a:ext cx="4547541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לקבצים של Robot Inventor יש סיומת </a:t>
            </a:r>
            <a:r>
              <a:rPr lang="en-US">
                <a:solidFill>
                  <a:schemeClr val="dk1"/>
                </a:solidFill>
              </a:rPr>
              <a:t>.lms</a:t>
            </a:r>
            <a:endParaRPr/>
          </a:p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לפרוייקטים יש שמירה אוטומטית. אבל, אם תרצו לשנות את מקום השמירה של הקובץ ואת שמו, תוכלו להשתמש בשלוש נקודות שיש ליד שמו בתוכנה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t/>
            </a:r>
            <a:endParaRPr/>
          </a:p>
        </p:txBody>
      </p:sp>
      <p:sp>
        <p:nvSpPr>
          <p:cNvPr id="290" name="Google Shape;290;p11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12/14/2020)</a:t>
            </a:r>
            <a:endParaRPr/>
          </a:p>
        </p:txBody>
      </p:sp>
      <p:sp>
        <p:nvSpPr>
          <p:cNvPr id="291" name="Google Shape;291;p11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2" name="Google Shape;29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6672" y="1516928"/>
            <a:ext cx="3855452" cy="229858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1"/>
          <p:cNvSpPr/>
          <p:nvPr/>
        </p:nvSpPr>
        <p:spPr>
          <a:xfrm>
            <a:off x="6598997" y="1562749"/>
            <a:ext cx="243956" cy="230534"/>
          </a:xfrm>
          <a:prstGeom prst="rect">
            <a:avLst/>
          </a:prstGeom>
          <a:noFill/>
          <a:ln cap="flat" cmpd="sng" w="57150">
            <a:solidFill>
              <a:srgbClr val="0EAE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 picture containing text, outdoor, sign&#10;&#10;Description automatically generated" id="294" name="Google Shape;29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2606" y="4286759"/>
            <a:ext cx="3429000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2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העתקת בלוקים בין פרוייקטים שונים ב-SPIKE</a:t>
            </a:r>
            <a:endParaRPr/>
          </a:p>
        </p:txBody>
      </p:sp>
      <p:sp>
        <p:nvSpPr>
          <p:cNvPr id="300" name="Google Shape;300;p12"/>
          <p:cNvSpPr txBox="1"/>
          <p:nvPr>
            <p:ph idx="1" type="body"/>
          </p:nvPr>
        </p:nvSpPr>
        <p:spPr>
          <a:xfrm>
            <a:off x="155088" y="1140006"/>
            <a:ext cx="5815406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לחצו על הבלוקים אותם תרצו להעתיק לפרוייקט אחר</a:t>
            </a:r>
            <a:endParaRPr/>
          </a:p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לחצו CTRL-C על מנת להעתיק את הבלוקים (במידה ואתם משתמשים במחשב של אפל אז </a:t>
            </a:r>
            <a:r>
              <a:rPr lang="en-US">
                <a:solidFill>
                  <a:schemeClr val="dk1"/>
                </a:solidFill>
              </a:rPr>
              <a:t>⌘ Command-C)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עברו על הפרוייקט החדש, ושם לחצו CTRL-V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אופציית העתק הדבק לא קיימת כרגע בתוכנת Robot Inventor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2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12/14/2020)</a:t>
            </a:r>
            <a:endParaRPr/>
          </a:p>
        </p:txBody>
      </p:sp>
      <p:sp>
        <p:nvSpPr>
          <p:cNvPr id="302" name="Google Shape;302;p12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age result for control c control v" id="303" name="Google Shape;30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1357" y="1277303"/>
            <a:ext cx="26289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54208f44f_0_136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קרדיטים</a:t>
            </a:r>
            <a:endParaRPr/>
          </a:p>
        </p:txBody>
      </p:sp>
      <p:sp>
        <p:nvSpPr>
          <p:cNvPr id="309" name="Google Shape;309;g1054208f44f_0_136"/>
          <p:cNvSpPr txBox="1"/>
          <p:nvPr>
            <p:ph idx="1" type="body"/>
          </p:nvPr>
        </p:nvSpPr>
        <p:spPr>
          <a:xfrm>
            <a:off x="457200" y="1317978"/>
            <a:ext cx="8245500" cy="3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1400" lvl="0" marL="3060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56"/>
              <a:buChar char="⬛"/>
            </a:pPr>
            <a:r>
              <a:rPr lang="en-US" sz="2200"/>
              <a:t>המצגת נוצרה על ידי  Arvind and Sanjay Seshan עבור Prime Lessons.</a:t>
            </a:r>
            <a:endParaRPr sz="2200"/>
          </a:p>
          <a:p>
            <a:pPr indent="-340544" lvl="0" marL="3060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⬛"/>
            </a:pPr>
            <a:r>
              <a:rPr lang="en-US" sz="2200"/>
              <a:t>המצגת תורגמה לעברית ע"י FRC D-Bug #3316 וקבוצות ה-FLL של עירוני ד' תל-אביב  #285 ++D ו-DGITAL #1331</a:t>
            </a:r>
            <a:endParaRPr sz="2200"/>
          </a:p>
          <a:p>
            <a:pPr indent="-352228" lvl="0" marL="306000" rtl="1" algn="r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2200"/>
              <a:buChar char="⬛"/>
            </a:pPr>
            <a:r>
              <a:rPr lang="en-US" sz="2200"/>
              <a:t>ניתן למצוא שיעורים נוספים באתר</a:t>
            </a:r>
            <a:endParaRPr sz="2200"/>
          </a:p>
          <a:p>
            <a:pPr indent="0" lvl="0" marL="306000" rtl="1" algn="r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None/>
            </a:pPr>
            <a:r>
              <a:rPr lang="en-US" sz="2200"/>
              <a:t> www.primelessons.org</a:t>
            </a:r>
            <a:endParaRPr sz="2200"/>
          </a:p>
        </p:txBody>
      </p:sp>
      <p:sp>
        <p:nvSpPr>
          <p:cNvPr id="310" name="Google Shape;310;g1054208f44f_0_136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12/14/2020)</a:t>
            </a:r>
            <a:endParaRPr/>
          </a:p>
        </p:txBody>
      </p:sp>
      <p:sp>
        <p:nvSpPr>
          <p:cNvPr id="311" name="Google Shape;311;g1054208f44f_0_136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2" name="Google Shape;312;g1054208f44f_0_136"/>
          <p:cNvSpPr/>
          <p:nvPr/>
        </p:nvSpPr>
        <p:spPr>
          <a:xfrm>
            <a:off x="575029" y="5862802"/>
            <a:ext cx="7734000" cy="3693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1200"/>
              <a:buFont typeface="Helvetica Neue"/>
              <a:buNone/>
            </a:pPr>
            <a:r>
              <a:rPr b="0" i="0" lang="en-US" sz="1200" u="none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b="0" i="0" lang="en-US" sz="12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Attribution-NonCommercial-ShareAlike 4.0 International License</a:t>
            </a:r>
            <a:r>
              <a:rPr b="0" i="0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313" name="Google Shape;313;g1054208f44f_0_13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02510" y="5253616"/>
            <a:ext cx="1479091" cy="52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1054208f44f_0_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188" y="4482125"/>
            <a:ext cx="1381309" cy="11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1054208f44f_0_1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7691" y="4475750"/>
            <a:ext cx="1381309" cy="116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1054208f44f_0_1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025" y="2371475"/>
            <a:ext cx="2547564" cy="195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מטרות השיעור</a:t>
            </a:r>
            <a:endParaRPr/>
          </a:p>
        </p:txBody>
      </p:sp>
      <p:sp>
        <p:nvSpPr>
          <p:cNvPr id="155" name="Google Shape;155;p2"/>
          <p:cNvSpPr txBox="1"/>
          <p:nvPr>
            <p:ph idx="1" type="body"/>
          </p:nvPr>
        </p:nvSpPr>
        <p:spPr>
          <a:xfrm>
            <a:off x="155088" y="1140007"/>
            <a:ext cx="8831580" cy="2409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ללמוד כיצד לפתוח פרוייקט חדש ולתת לו שם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ללמוד כיצד לשכפל ולמחוק פרוייקטים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ללמוד כיצד מעתיקים קוד מפרוייקט תוכנה אחד לאחר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ללמוד כיצד לקבוע סדר לפרוייקטים על גבי הבקר של הרובוט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ללמוד כיצד לשתף פרוייקטים </a:t>
            </a:r>
            <a:endParaRPr/>
          </a:p>
          <a:p>
            <a:pPr indent="-200844" lvl="0" marL="30600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-200844" lvl="0" marL="30600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  <p:sp>
        <p:nvSpPr>
          <p:cNvPr id="156" name="Google Shape;156;p2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12/14/2020)</a:t>
            </a:r>
            <a:endParaRPr/>
          </a:p>
        </p:txBody>
      </p:sp>
      <p:sp>
        <p:nvSpPr>
          <p:cNvPr id="157" name="Google Shape;157;p2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יצירת פרוייקט תוכנה חדש</a:t>
            </a:r>
            <a:endParaRPr/>
          </a:p>
        </p:txBody>
      </p:sp>
      <p:sp>
        <p:nvSpPr>
          <p:cNvPr id="163" name="Google Shape;163;p3"/>
          <p:cNvSpPr txBox="1"/>
          <p:nvPr>
            <p:ph idx="1" type="body"/>
          </p:nvPr>
        </p:nvSpPr>
        <p:spPr>
          <a:xfrm>
            <a:off x="4767943" y="1277961"/>
            <a:ext cx="4154181" cy="974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על מנת ליצור פרוייקט חדש, לחצו על ה + במסך התוכנה</a:t>
            </a:r>
            <a:endParaRPr/>
          </a:p>
        </p:txBody>
      </p:sp>
      <p:sp>
        <p:nvSpPr>
          <p:cNvPr id="164" name="Google Shape;164;p3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12/14/2020)</a:t>
            </a:r>
            <a:endParaRPr/>
          </a:p>
        </p:txBody>
      </p:sp>
      <p:sp>
        <p:nvSpPr>
          <p:cNvPr id="165" name="Google Shape;165;p3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6" name="Google Shape;166;p3"/>
          <p:cNvPicPr preferRelativeResize="0"/>
          <p:nvPr/>
        </p:nvPicPr>
        <p:blipFill rotWithShape="1">
          <a:blip r:embed="rId3">
            <a:alphaModFix/>
          </a:blip>
          <a:srcRect b="0" l="0" r="0" t="3118"/>
          <a:stretch/>
        </p:blipFill>
        <p:spPr>
          <a:xfrm>
            <a:off x="175260" y="1277961"/>
            <a:ext cx="4298769" cy="316153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"/>
          <p:cNvSpPr/>
          <p:nvPr/>
        </p:nvSpPr>
        <p:spPr>
          <a:xfrm>
            <a:off x="4284735" y="1267075"/>
            <a:ext cx="243724" cy="369753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8" name="Google Shape;16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2955" y="2725000"/>
            <a:ext cx="3999849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"/>
          <p:cNvSpPr/>
          <p:nvPr/>
        </p:nvSpPr>
        <p:spPr>
          <a:xfrm>
            <a:off x="5874049" y="2725000"/>
            <a:ext cx="243724" cy="369753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מחיקה, שכפול, ושינוי שם ב-SPIKE</a:t>
            </a:r>
            <a:endParaRPr/>
          </a:p>
        </p:txBody>
      </p:sp>
      <p:sp>
        <p:nvSpPr>
          <p:cNvPr id="175" name="Google Shape;175;p4"/>
          <p:cNvSpPr txBox="1"/>
          <p:nvPr>
            <p:ph idx="1" type="body"/>
          </p:nvPr>
        </p:nvSpPr>
        <p:spPr>
          <a:xfrm>
            <a:off x="5540587" y="3590617"/>
            <a:ext cx="3454400" cy="2675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לחצו על </a:t>
            </a:r>
            <a:r>
              <a:rPr lang="en-US">
                <a:solidFill>
                  <a:schemeClr val="dk1"/>
                </a:solidFill>
              </a:rPr>
              <a:t>“My Projects” כדי לצפות בפרוייקטים שיצרתם עד עכשיו</a:t>
            </a:r>
            <a:endParaRPr/>
          </a:p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על מנת לערוך פרוייקט קיים לחצו על אייקון העריכה (2) ולאחר מכן בחרו בפרוייקט אותו אתם רוצים לערוך.</a:t>
            </a:r>
            <a:endParaRPr/>
          </a:p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בחרו בפעולה אותה אתם רוצים לעשות, מחיקה שכפול או שינוי שם (3)</a:t>
            </a:r>
            <a:endParaRPr/>
          </a:p>
          <a:p>
            <a:pPr indent="-200844" lvl="0" marL="30600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  <p:sp>
        <p:nvSpPr>
          <p:cNvPr id="176" name="Google Shape;176;p4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12/14/2020)</a:t>
            </a:r>
            <a:endParaRPr/>
          </a:p>
        </p:txBody>
      </p:sp>
      <p:sp>
        <p:nvSpPr>
          <p:cNvPr id="177" name="Google Shape;177;p4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 b="5111" l="5406" r="4596" t="9973"/>
          <a:stretch/>
        </p:blipFill>
        <p:spPr>
          <a:xfrm>
            <a:off x="175260" y="1187293"/>
            <a:ext cx="5230328" cy="4199468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9" name="Google Shape;179;p4"/>
          <p:cNvSpPr/>
          <p:nvPr/>
        </p:nvSpPr>
        <p:spPr>
          <a:xfrm>
            <a:off x="4921554" y="1750260"/>
            <a:ext cx="299591" cy="299591"/>
          </a:xfrm>
          <a:prstGeom prst="rect">
            <a:avLst/>
          </a:prstGeom>
          <a:noFill/>
          <a:ln cap="flat" cmpd="sng" w="38100">
            <a:solidFill>
              <a:srgbClr val="FFD5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D5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0" name="Google Shape;180;p4"/>
          <p:cNvSpPr txBox="1"/>
          <p:nvPr/>
        </p:nvSpPr>
        <p:spPr>
          <a:xfrm>
            <a:off x="4072080" y="1240252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D500"/>
                </a:solidFill>
                <a:latin typeface="Gill Sans"/>
                <a:ea typeface="Gill Sans"/>
                <a:cs typeface="Gill Sans"/>
                <a:sym typeface="Gill Sans"/>
              </a:rPr>
              <a:t>[1]</a:t>
            </a:r>
            <a:endParaRPr/>
          </a:p>
        </p:txBody>
      </p:sp>
      <p:sp>
        <p:nvSpPr>
          <p:cNvPr id="181" name="Google Shape;181;p4"/>
          <p:cNvSpPr/>
          <p:nvPr/>
        </p:nvSpPr>
        <p:spPr>
          <a:xfrm>
            <a:off x="2330653" y="4984302"/>
            <a:ext cx="1356283" cy="251841"/>
          </a:xfrm>
          <a:prstGeom prst="rect">
            <a:avLst/>
          </a:prstGeom>
          <a:noFill/>
          <a:ln cap="flat" cmpd="sng" w="38100">
            <a:solidFill>
              <a:srgbClr val="FFD5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D5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3686936" y="4925142"/>
            <a:ext cx="5858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D500"/>
                </a:solidFill>
                <a:latin typeface="Gill Sans"/>
                <a:ea typeface="Gill Sans"/>
                <a:cs typeface="Gill Sans"/>
                <a:sym typeface="Gill Sans"/>
              </a:rPr>
              <a:t>[3]</a:t>
            </a:r>
            <a:endParaRPr/>
          </a:p>
        </p:txBody>
      </p:sp>
      <p:sp>
        <p:nvSpPr>
          <p:cNvPr id="183" name="Google Shape;183;p4"/>
          <p:cNvSpPr/>
          <p:nvPr/>
        </p:nvSpPr>
        <p:spPr>
          <a:xfrm>
            <a:off x="3419880" y="1309993"/>
            <a:ext cx="661103" cy="299591"/>
          </a:xfrm>
          <a:prstGeom prst="rect">
            <a:avLst/>
          </a:prstGeom>
          <a:noFill/>
          <a:ln cap="flat" cmpd="sng" w="38100">
            <a:solidFill>
              <a:srgbClr val="FFD5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D5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4" name="Google Shape;184;p4"/>
          <p:cNvSpPr txBox="1"/>
          <p:nvPr/>
        </p:nvSpPr>
        <p:spPr>
          <a:xfrm>
            <a:off x="4833043" y="2147276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D500"/>
                </a:solidFill>
                <a:latin typeface="Gill Sans"/>
                <a:ea typeface="Gill Sans"/>
                <a:cs typeface="Gill Sans"/>
                <a:sym typeface="Gill Sans"/>
              </a:rPr>
              <a:t>[2]</a:t>
            </a:r>
            <a:endParaRPr/>
          </a:p>
        </p:txBody>
      </p:sp>
      <p:pic>
        <p:nvPicPr>
          <p:cNvPr id="185" name="Google Shape;18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8172" y="1187293"/>
            <a:ext cx="2840594" cy="220873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"/>
          <p:cNvSpPr/>
          <p:nvPr/>
        </p:nvSpPr>
        <p:spPr>
          <a:xfrm>
            <a:off x="7589723" y="1090456"/>
            <a:ext cx="661103" cy="299591"/>
          </a:xfrm>
          <a:prstGeom prst="rect">
            <a:avLst/>
          </a:prstGeom>
          <a:noFill/>
          <a:ln cap="flat" cmpd="sng" w="38100">
            <a:solidFill>
              <a:srgbClr val="FFD5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D5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" y="1223410"/>
            <a:ext cx="5190535" cy="432459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5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-US"/>
              <a:t>מחיקה, שכפול, ושינוי שם ב-Robot Inventor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t/>
            </a:r>
            <a:endParaRPr/>
          </a:p>
        </p:txBody>
      </p:sp>
      <p:sp>
        <p:nvSpPr>
          <p:cNvPr id="193" name="Google Shape;193;p5"/>
          <p:cNvSpPr txBox="1"/>
          <p:nvPr>
            <p:ph idx="1" type="body"/>
          </p:nvPr>
        </p:nvSpPr>
        <p:spPr>
          <a:xfrm>
            <a:off x="5540587" y="3127513"/>
            <a:ext cx="3454400" cy="3138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לחיצה על "My Projects" בתחתית עמוד הבית מראה את רשימת הפרוייקטים שיצרתם עד כה. (1)</a:t>
            </a:r>
            <a:endParaRPr/>
          </a:p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>
                <a:solidFill>
                  <a:schemeClr val="dk1"/>
                </a:solidFill>
              </a:rPr>
              <a:t>על מנת לערוך פרוייקט קיים לחצו על אייקון העריכה (2) ולאחר מכן בחרו בפרוייקט אותו אתם רוצים לערוך.</a:t>
            </a:r>
            <a:endParaRPr>
              <a:solidFill>
                <a:schemeClr val="dk1"/>
              </a:solidFill>
            </a:endParaRPr>
          </a:p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>
                <a:solidFill>
                  <a:schemeClr val="dk1"/>
                </a:solidFill>
              </a:rPr>
              <a:t>בחרו בפעולה אותה אתם רוצים לעשות, מחיקה שכפול או שינוי שם (3)</a:t>
            </a:r>
            <a:endParaRPr/>
          </a:p>
          <a:p>
            <a:pPr indent="-200844" lvl="0" marL="30600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  <p:sp>
        <p:nvSpPr>
          <p:cNvPr id="194" name="Google Shape;194;p5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12/14/2020)</a:t>
            </a:r>
            <a:endParaRPr/>
          </a:p>
        </p:txBody>
      </p:sp>
      <p:sp>
        <p:nvSpPr>
          <p:cNvPr id="195" name="Google Shape;195;p5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5039957" y="1758001"/>
            <a:ext cx="299591" cy="299591"/>
          </a:xfrm>
          <a:prstGeom prst="rect">
            <a:avLst/>
          </a:prstGeom>
          <a:noFill/>
          <a:ln cap="flat" cmpd="sng" w="38100">
            <a:solidFill>
              <a:srgbClr val="0EAE9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D5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7" name="Google Shape;197;p5"/>
          <p:cNvSpPr txBox="1"/>
          <p:nvPr/>
        </p:nvSpPr>
        <p:spPr>
          <a:xfrm>
            <a:off x="1242640" y="4959576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EAE9F"/>
                </a:solidFill>
                <a:latin typeface="Gill Sans"/>
                <a:ea typeface="Gill Sans"/>
                <a:cs typeface="Gill Sans"/>
                <a:sym typeface="Gill Sans"/>
              </a:rPr>
              <a:t>[1]</a:t>
            </a: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1655738" y="5109808"/>
            <a:ext cx="938151" cy="369332"/>
          </a:xfrm>
          <a:prstGeom prst="rect">
            <a:avLst/>
          </a:prstGeom>
          <a:noFill/>
          <a:ln cap="flat" cmpd="sng" w="38100">
            <a:solidFill>
              <a:srgbClr val="0EAE9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D5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2101257" y="4671609"/>
            <a:ext cx="1979726" cy="369332"/>
          </a:xfrm>
          <a:prstGeom prst="rect">
            <a:avLst/>
          </a:prstGeom>
          <a:noFill/>
          <a:ln cap="flat" cmpd="sng" w="38100">
            <a:solidFill>
              <a:srgbClr val="0EAE9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D5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0" name="Google Shape;200;p5"/>
          <p:cNvSpPr txBox="1"/>
          <p:nvPr/>
        </p:nvSpPr>
        <p:spPr>
          <a:xfrm>
            <a:off x="4951446" y="2074394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EAE9F"/>
                </a:solidFill>
                <a:latin typeface="Gill Sans"/>
                <a:ea typeface="Gill Sans"/>
                <a:cs typeface="Gill Sans"/>
                <a:sym typeface="Gill Sans"/>
              </a:rPr>
              <a:t>[2]</a:t>
            </a:r>
            <a:endParaRPr/>
          </a:p>
        </p:txBody>
      </p:sp>
      <p:sp>
        <p:nvSpPr>
          <p:cNvPr id="201" name="Google Shape;201;p5"/>
          <p:cNvSpPr txBox="1"/>
          <p:nvPr/>
        </p:nvSpPr>
        <p:spPr>
          <a:xfrm>
            <a:off x="4068167" y="4686244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EAE9F"/>
                </a:solidFill>
                <a:latin typeface="Gill Sans"/>
                <a:ea typeface="Gill Sans"/>
                <a:cs typeface="Gill Sans"/>
                <a:sym typeface="Gill Sans"/>
              </a:rPr>
              <a:t>[3]</a:t>
            </a:r>
            <a:endParaRPr/>
          </a:p>
        </p:txBody>
      </p:sp>
      <p:pic>
        <p:nvPicPr>
          <p:cNvPr id="202" name="Google Shape;20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42846" y="1173394"/>
            <a:ext cx="2193526" cy="190410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5"/>
          <p:cNvSpPr/>
          <p:nvPr/>
        </p:nvSpPr>
        <p:spPr>
          <a:xfrm>
            <a:off x="7099853" y="2802914"/>
            <a:ext cx="414130" cy="324599"/>
          </a:xfrm>
          <a:prstGeom prst="rect">
            <a:avLst/>
          </a:prstGeom>
          <a:noFill/>
          <a:ln cap="flat" cmpd="sng" w="38100">
            <a:solidFill>
              <a:srgbClr val="0EAE9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D5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578" y="1400193"/>
            <a:ext cx="3923010" cy="214164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6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דרך נוספת לשינוי שם של פרוייקט</a:t>
            </a:r>
            <a:endParaRPr/>
          </a:p>
        </p:txBody>
      </p:sp>
      <p:sp>
        <p:nvSpPr>
          <p:cNvPr id="210" name="Google Shape;210;p6"/>
          <p:cNvSpPr txBox="1"/>
          <p:nvPr>
            <p:ph idx="1" type="body"/>
          </p:nvPr>
        </p:nvSpPr>
        <p:spPr>
          <a:xfrm>
            <a:off x="4438106" y="1444266"/>
            <a:ext cx="4183500" cy="4822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לחיצה על השלוש נקודות לצד שם של פרוייקט בתוכנה מאפשרת שינוי שם התוכנה, ושינוי המקום בו היא שמורה.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הערה: בתוכנת Robot Inventor ניתן גם לשתף פרוייקטים דרך מקום זה</a:t>
            </a:r>
            <a:endParaRPr/>
          </a:p>
          <a:p>
            <a:pPr indent="0" lvl="0" marL="30600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6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12/14/2020)</a:t>
            </a:r>
            <a:endParaRPr/>
          </a:p>
        </p:txBody>
      </p:sp>
      <p:sp>
        <p:nvSpPr>
          <p:cNvPr id="212" name="Google Shape;212;p6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6"/>
          <p:cNvSpPr/>
          <p:nvPr/>
        </p:nvSpPr>
        <p:spPr>
          <a:xfrm>
            <a:off x="3076188" y="1444266"/>
            <a:ext cx="243956" cy="230534"/>
          </a:xfrm>
          <a:prstGeom prst="rect">
            <a:avLst/>
          </a:prstGeom>
          <a:noFill/>
          <a:ln cap="flat" cmpd="sng" w="57150">
            <a:solidFill>
              <a:srgbClr val="FFD5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4" name="Google Shape;21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578" y="3781764"/>
            <a:ext cx="3855452" cy="229858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6"/>
          <p:cNvSpPr/>
          <p:nvPr/>
        </p:nvSpPr>
        <p:spPr>
          <a:xfrm>
            <a:off x="1769903" y="3827585"/>
            <a:ext cx="243956" cy="230534"/>
          </a:xfrm>
          <a:prstGeom prst="rect">
            <a:avLst/>
          </a:prstGeom>
          <a:noFill/>
          <a:ln cap="flat" cmpd="sng" w="57150">
            <a:solidFill>
              <a:srgbClr val="0EAE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25355" y="4058119"/>
            <a:ext cx="2411198" cy="953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outdoor, sign&#10;&#10;Description automatically generated" id="217" name="Google Shape;21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25355" y="5181027"/>
            <a:ext cx="2411198" cy="937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סדר הפרוייקטים על גבי הבקר</a:t>
            </a:r>
            <a:endParaRPr/>
          </a:p>
        </p:txBody>
      </p:sp>
      <p:pic>
        <p:nvPicPr>
          <p:cNvPr descr="A screenshot of a cell phone&#10;&#10;Description automatically generated" id="223" name="Google Shape;223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63" l="71731" r="0" t="70128"/>
          <a:stretch/>
        </p:blipFill>
        <p:spPr>
          <a:xfrm>
            <a:off x="479253" y="1407187"/>
            <a:ext cx="3403095" cy="306321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7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12/14/2020)</a:t>
            </a:r>
            <a:endParaRPr/>
          </a:p>
        </p:txBody>
      </p:sp>
      <p:sp>
        <p:nvSpPr>
          <p:cNvPr id="225" name="Google Shape;225;p7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7"/>
          <p:cNvSpPr txBox="1"/>
          <p:nvPr/>
        </p:nvSpPr>
        <p:spPr>
          <a:xfrm>
            <a:off x="585734" y="1243011"/>
            <a:ext cx="3101748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Download/Run</a:t>
            </a:r>
            <a:endParaRPr/>
          </a:p>
        </p:txBody>
      </p:sp>
      <p:sp>
        <p:nvSpPr>
          <p:cNvPr id="227" name="Google Shape;227;p7"/>
          <p:cNvSpPr/>
          <p:nvPr/>
        </p:nvSpPr>
        <p:spPr>
          <a:xfrm>
            <a:off x="585734" y="1499054"/>
            <a:ext cx="3099160" cy="2050801"/>
          </a:xfrm>
          <a:prstGeom prst="rect">
            <a:avLst/>
          </a:prstGeom>
          <a:noFill/>
          <a:ln cap="rnd" cmpd="sng" w="22225">
            <a:solidFill>
              <a:srgbClr val="FFD5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8" name="Google Shape;228;p7"/>
          <p:cNvSpPr/>
          <p:nvPr/>
        </p:nvSpPr>
        <p:spPr>
          <a:xfrm>
            <a:off x="2955711" y="2459744"/>
            <a:ext cx="536790" cy="482294"/>
          </a:xfrm>
          <a:prstGeom prst="rect">
            <a:avLst/>
          </a:prstGeom>
          <a:noFill/>
          <a:ln cap="rnd" cmpd="sng" w="222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9" name="Google Shape;229;p7"/>
          <p:cNvSpPr txBox="1"/>
          <p:nvPr/>
        </p:nvSpPr>
        <p:spPr>
          <a:xfrm>
            <a:off x="3997360" y="1234758"/>
            <a:ext cx="4987148" cy="4984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marR="0" rt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en-US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כפתור ה </a:t>
            </a:r>
            <a:r>
              <a:rPr lang="en-US" sz="1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Download/Run מאפשר לכם לבחור במצב "הורדה" בשביל הבקר</a:t>
            </a:r>
            <a:endParaRPr sz="18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5144" lvl="0" marL="3060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Char char="⬛"/>
            </a:pPr>
            <a:r>
              <a:rPr lang="en-US" sz="1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כאן תוכלו לבחור באיזה מספר תרצו לשמור את התוכנה על גבי הבקר</a:t>
            </a:r>
            <a:endParaRPr sz="18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5144" lvl="0" marL="3060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Char char="⬛"/>
            </a:pPr>
            <a:r>
              <a:rPr lang="en-US" sz="1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השתמשו בחיצים כדי לשנות את המספר מ-0 לכל מספר בין 0-19</a:t>
            </a:r>
            <a:endParaRPr sz="18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5144" lvl="0" marL="3060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Char char="⬛"/>
            </a:pPr>
            <a:r>
              <a:rPr lang="en-US" sz="1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הבקר יכול להכיל עד 20 פרוייקטים</a:t>
            </a:r>
            <a:endParaRPr sz="18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30" name="Google Shape;23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095" y="4573614"/>
            <a:ext cx="1840791" cy="1692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4313" y="4607327"/>
            <a:ext cx="1841329" cy="169799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7"/>
          <p:cNvSpPr txBox="1"/>
          <p:nvPr/>
        </p:nvSpPr>
        <p:spPr>
          <a:xfrm>
            <a:off x="2349992" y="4989614"/>
            <a:ext cx="8886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…</a:t>
            </a:r>
            <a:endParaRPr/>
          </a:p>
        </p:txBody>
      </p:sp>
      <p:sp>
        <p:nvSpPr>
          <p:cNvPr id="233" name="Google Shape;233;p7"/>
          <p:cNvSpPr/>
          <p:nvPr/>
        </p:nvSpPr>
        <p:spPr>
          <a:xfrm>
            <a:off x="1848612" y="3785624"/>
            <a:ext cx="536790" cy="620227"/>
          </a:xfrm>
          <a:prstGeom prst="rect">
            <a:avLst/>
          </a:prstGeom>
          <a:noFill/>
          <a:ln cap="rnd" cmpd="sng" w="222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34" name="Google Shape;23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20780" y="4325284"/>
            <a:ext cx="1600125" cy="1697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שינוי סדר פרוייקטים ב-SPIKE</a:t>
            </a:r>
            <a:endParaRPr/>
          </a:p>
        </p:txBody>
      </p:sp>
      <p:sp>
        <p:nvSpPr>
          <p:cNvPr id="240" name="Google Shape;240;p8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12/14/2020)</a:t>
            </a:r>
            <a:endParaRPr/>
          </a:p>
        </p:txBody>
      </p:sp>
      <p:sp>
        <p:nvSpPr>
          <p:cNvPr id="241" name="Google Shape;241;p8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2" name="Google Shape;242;p8"/>
          <p:cNvPicPr preferRelativeResize="0"/>
          <p:nvPr/>
        </p:nvPicPr>
        <p:blipFill rotWithShape="1">
          <a:blip r:embed="rId3">
            <a:alphaModFix/>
          </a:blip>
          <a:srcRect b="82093" l="24702" r="46249" t="9722"/>
          <a:stretch/>
        </p:blipFill>
        <p:spPr>
          <a:xfrm>
            <a:off x="175258" y="1612304"/>
            <a:ext cx="3519018" cy="75270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8"/>
          <p:cNvSpPr/>
          <p:nvPr/>
        </p:nvSpPr>
        <p:spPr>
          <a:xfrm>
            <a:off x="194825" y="1653197"/>
            <a:ext cx="549201" cy="545623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44" name="Google Shape;244;p8"/>
          <p:cNvPicPr preferRelativeResize="0"/>
          <p:nvPr/>
        </p:nvPicPr>
        <p:blipFill rotWithShape="1">
          <a:blip r:embed="rId4">
            <a:alphaModFix/>
          </a:blip>
          <a:srcRect b="28046" l="0" r="0" t="0"/>
          <a:stretch/>
        </p:blipFill>
        <p:spPr>
          <a:xfrm>
            <a:off x="4039898" y="1436174"/>
            <a:ext cx="4882226" cy="2681021"/>
          </a:xfrm>
          <a:prstGeom prst="rect">
            <a:avLst/>
          </a:prstGeom>
          <a:noFill/>
          <a:ln cap="flat" cmpd="sng" w="28575">
            <a:solidFill>
              <a:srgbClr val="FFD5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5" name="Google Shape;245;p8"/>
          <p:cNvSpPr/>
          <p:nvPr/>
        </p:nvSpPr>
        <p:spPr>
          <a:xfrm>
            <a:off x="6334009" y="1781797"/>
            <a:ext cx="1059626" cy="268319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6" name="Google Shape;246;p8"/>
          <p:cNvSpPr/>
          <p:nvPr/>
        </p:nvSpPr>
        <p:spPr>
          <a:xfrm>
            <a:off x="8582296" y="2365010"/>
            <a:ext cx="339827" cy="383879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175259" y="1242972"/>
            <a:ext cx="35629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שלב ראשון: לחצו על אייקון הבקר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48" name="Google Shape;248;p8"/>
          <p:cNvSpPr txBox="1"/>
          <p:nvPr/>
        </p:nvSpPr>
        <p:spPr>
          <a:xfrm>
            <a:off x="0" y="2734350"/>
            <a:ext cx="375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“Manage Programs”שלב שני: לחצו על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49" name="Google Shape;249;p8"/>
          <p:cNvSpPr txBox="1"/>
          <p:nvPr/>
        </p:nvSpPr>
        <p:spPr>
          <a:xfrm>
            <a:off x="4073861" y="4221310"/>
            <a:ext cx="4882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שלב שלישי: לחצו על האייקון = שיש לצד כל שורה על מנת לגרור את הפרוייקט למספר חדש. השתמשו באייקון פח הזבל על מנת למחוק את התוכנה בהתאם לצורך.</a:t>
            </a:r>
            <a:endParaRPr sz="18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שינוי סדר פרוייקטים ב-Robot Inventor</a:t>
            </a:r>
            <a:endParaRPr/>
          </a:p>
        </p:txBody>
      </p:sp>
      <p:pic>
        <p:nvPicPr>
          <p:cNvPr descr="Graphical user interface, application&#10;&#10;Description automatically generated" id="255" name="Google Shape;255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7855" l="0" r="0" t="0"/>
          <a:stretch/>
        </p:blipFill>
        <p:spPr>
          <a:xfrm>
            <a:off x="3839344" y="1703273"/>
            <a:ext cx="5129396" cy="241152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9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12/14/2020)</a:t>
            </a:r>
            <a:endParaRPr/>
          </a:p>
        </p:txBody>
      </p:sp>
      <p:sp>
        <p:nvSpPr>
          <p:cNvPr id="257" name="Google Shape;257;p9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shot of a cell phone&#10;&#10;Description automatically generated" id="258" name="Google Shape;25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260" y="2567052"/>
            <a:ext cx="3562957" cy="267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5260" y="1703272"/>
            <a:ext cx="3562957" cy="63950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9"/>
          <p:cNvSpPr/>
          <p:nvPr/>
        </p:nvSpPr>
        <p:spPr>
          <a:xfrm>
            <a:off x="3189016" y="1750212"/>
            <a:ext cx="549201" cy="545623"/>
          </a:xfrm>
          <a:prstGeom prst="rect">
            <a:avLst/>
          </a:prstGeom>
          <a:noFill/>
          <a:ln cap="flat" cmpd="sng" w="57150">
            <a:solidFill>
              <a:srgbClr val="0EAE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1989342" y="2607546"/>
            <a:ext cx="549201" cy="545623"/>
          </a:xfrm>
          <a:prstGeom prst="rect">
            <a:avLst/>
          </a:prstGeom>
          <a:noFill/>
          <a:ln cap="flat" cmpd="sng" w="57150">
            <a:solidFill>
              <a:srgbClr val="0EAE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2" name="Google Shape;262;p9"/>
          <p:cNvSpPr/>
          <p:nvPr/>
        </p:nvSpPr>
        <p:spPr>
          <a:xfrm>
            <a:off x="8568852" y="2001704"/>
            <a:ext cx="347134" cy="341073"/>
          </a:xfrm>
          <a:prstGeom prst="rect">
            <a:avLst/>
          </a:prstGeom>
          <a:noFill/>
          <a:ln cap="flat" cmpd="sng" w="57150">
            <a:solidFill>
              <a:srgbClr val="0EAE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3" name="Google Shape;263;p9"/>
          <p:cNvSpPr txBox="1"/>
          <p:nvPr/>
        </p:nvSpPr>
        <p:spPr>
          <a:xfrm>
            <a:off x="175259" y="1242972"/>
            <a:ext cx="35629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שלב ראשון: לחצו על אייקון הבקר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64" name="Google Shape;264;p9"/>
          <p:cNvSpPr txBox="1"/>
          <p:nvPr/>
        </p:nvSpPr>
        <p:spPr>
          <a:xfrm>
            <a:off x="175258" y="5287566"/>
            <a:ext cx="35629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שלב שני: לחצו על "Projects"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65" name="Google Shape;265;p9"/>
          <p:cNvSpPr txBox="1"/>
          <p:nvPr/>
        </p:nvSpPr>
        <p:spPr>
          <a:xfrm>
            <a:off x="3738215" y="4221311"/>
            <a:ext cx="5217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שלב שלישי: לחצו על האייקון = שיש לצד כל שורה על מנת לגרור את הפרוייקט למספר חדש. השתמשו באייקון פח הזבל על מנת למחוק את התוכנה בהתאם לצורך.</a:t>
            </a:r>
            <a:endParaRPr sz="18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2019-12-31T03:18:51Z</dcterms:created>
  <dc:creator>Srinivasan Seshan</dc:creator>
</cp:coreProperties>
</file>