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ssistant"/>
      <p:regular r:id="rId14"/>
      <p:bold r:id="rId15"/>
    </p:embeddedFont>
    <p:embeddedFont>
      <p:font typeface="Helvetica Neue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jFJ8+UiyoLvfqv4C32IWZBlCmq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ssistant-bold.fntdata"/><Relationship Id="rId14" Type="http://schemas.openxmlformats.org/officeDocument/2006/relationships/font" Target="fonts/Assistant-regular.fntdata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062091b86e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g1062091b86e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62091b86e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1062091b86e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1062091b86e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1062091b86e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1062091b86e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iw-IL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1062091b86e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1062091b86e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1062091b86e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62091b86e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062091b86e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062091b86e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1062091b86e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1062091b86e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062091b86e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62091b86e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062091b86e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62091b86e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1062091b86e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1062091b86e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062091b86e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62091b86e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1062091b86e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1062091b86e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62091b86e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19" name="Google Shape;119;g1062091b86e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1062091b86e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1062091b86e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62091b86e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1062091b86e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1062091b86e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1062091b86e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1062091b86e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1062091b86e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062091b86e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30" name="Google Shape;130;g1062091b86e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1062091b86e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62091b86e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062091b86e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35" name="Google Shape;135;g1062091b86e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062091b86e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1062091b86e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62091b86e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1062091b86e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062091b86e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42" name="Google Shape;142;g1062091b86e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1062091b86e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62091b86e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1062091b86e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062091b86e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1062091b86e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1062091b86e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35" name="Google Shape;35;g1062091b86e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1062091b86e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62091b86e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062091b86e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1062091b86e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1062091b86e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1062091b86e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062091b86e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44" name="Google Shape;44;g1062091b86e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1062091b86e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1062091b86e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1062091b86e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62091b86e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1062091b86e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1062091b86e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1062091b86e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53" name="Google Shape;53;g1062091b86e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1062091b86e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1062091b86e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1062091b86e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1062091b86e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62091b86e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1062091b86e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1062091b86e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1062091b86e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1062091b86e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1062091b86e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1062091b86e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66" name="Google Shape;66;g1062091b86e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1062091b86e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062091b86e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2091b86e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1062091b86e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72" name="Google Shape;72;g1062091b86e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1062091b86e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1062091b86e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1062091b86e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1062091b86e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62091b86e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1062091b86e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062091b86e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81" name="Google Shape;81;g1062091b86e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1062091b86e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062091b86e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1062091b86e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2091b86e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62091b86e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062091b86e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1062091b86e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1062091b86e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1062091b86e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62091b86e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2091b86e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62091b86e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1062091b86e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1062091b86e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1062091b86e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62091b86e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62091b86e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1062091b86e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1062091b86e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1062091b86e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1062091b86e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1062091b86e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1062091b86e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7" name="Google Shape;17;g1062091b86e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1062091b86e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1062091b86e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</a:pPr>
            <a:r>
              <a:rPr b="1" lang="iw-IL"/>
              <a:t>סנכרון אירועים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להבין מהי "בעיית הסנכרון" כשמשתמשים באירועים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ללמוד טכניקות כדי לוודא ששני אירועים נגמרים לפני שעוברים לבלוק הבא בקוד (משתנים ובלוק המתנה)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63" name="Google Shape;16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98373" y="3929668"/>
            <a:ext cx="2490736" cy="231746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screenshot of a cell phone&#10;&#10;Description automatically generated" id="164" name="Google Shape;16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5613" y="3839025"/>
            <a:ext cx="2883206" cy="232801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שימוש באירועים בתוך תוכנות 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6" name="Google Shape;166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840"/>
              <a:buChar char="⬛"/>
            </a:pPr>
            <a:r>
              <a:rPr lang="iw-IL" sz="2000">
                <a:latin typeface="Assistant"/>
                <a:ea typeface="Assistant"/>
                <a:cs typeface="Assistant"/>
                <a:sym typeface="Assistant"/>
              </a:rPr>
              <a:t>אירועים הם דרך נהדרת לעשות שני דברים במקביל</a:t>
            </a:r>
            <a:endParaRPr/>
          </a:p>
          <a:p>
            <a:pPr indent="-306000" lvl="1" marL="630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 sz="1800">
                <a:latin typeface="Assistant"/>
                <a:ea typeface="Assistant"/>
                <a:cs typeface="Assistant"/>
                <a:sym typeface="Assistant"/>
              </a:rPr>
              <a:t>בדרך כלל תרצו לעשות משהו אחרי שנגמר האירוע</a:t>
            </a:r>
            <a:endParaRPr/>
          </a:p>
          <a:p>
            <a:pPr indent="-306000" lvl="1" marL="630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 sz="1800">
                <a:latin typeface="Assistant"/>
                <a:ea typeface="Assistant"/>
                <a:cs typeface="Assistant"/>
                <a:sym typeface="Assistant"/>
              </a:rPr>
              <a:t>קשה לדעת איזה אירוע הסתיים ראשון (נקרא "בעיית הסנכרון")</a:t>
            </a:r>
            <a:endParaRPr/>
          </a:p>
          <a:p>
            <a:pPr indent="-306000" lvl="0" marL="306000" rtl="1" algn="r">
              <a:spcBef>
                <a:spcPts val="1000"/>
              </a:spcBef>
              <a:spcAft>
                <a:spcPts val="0"/>
              </a:spcAft>
              <a:buSzPts val="1840"/>
              <a:buChar char="⬛"/>
            </a:pPr>
            <a:r>
              <a:rPr lang="iw-IL" sz="2000">
                <a:latin typeface="Assistant"/>
                <a:ea typeface="Assistant"/>
                <a:cs typeface="Assistant"/>
                <a:sym typeface="Assistant"/>
              </a:rPr>
              <a:t>צריך לסנכרן את האירועים כדי לוודא שבלוקים רצים בסדר המצופה</a:t>
            </a:r>
            <a:endParaRPr/>
          </a:p>
          <a:p>
            <a:pPr indent="-200844" lvl="1" marL="630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 sz="1800"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7" name="Google Shape;167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68" name="Google Shape;168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69" name="Google Shape;169;p3"/>
          <p:cNvSpPr/>
          <p:nvPr/>
        </p:nvSpPr>
        <p:spPr>
          <a:xfrm>
            <a:off x="4079691" y="4918835"/>
            <a:ext cx="878305" cy="637674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3914925" y="3106104"/>
            <a:ext cx="487963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1600" u="none" cap="none" strike="noStrik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בתמונה למטה, הסיבוב 100 מעלות יתחיל אחרי או לפני שמנוע D סיים?</a:t>
            </a:r>
            <a:endParaRPr b="0" i="0" sz="1600" u="none" cap="none" strike="noStrike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5057768" y="3614932"/>
            <a:ext cx="259394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FF0000"/>
                </a:solidFill>
                <a:latin typeface="Assistant"/>
                <a:ea typeface="Assistant"/>
                <a:cs typeface="Assistant"/>
                <a:sym typeface="Assistant"/>
              </a:rPr>
              <a:t>תשובה: אי אפשר לדעת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2" name="Google Shape;172;p3"/>
          <p:cNvSpPr txBox="1"/>
          <p:nvPr/>
        </p:nvSpPr>
        <p:spPr>
          <a:xfrm>
            <a:off x="7143198" y="4669194"/>
            <a:ext cx="17055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לזוז שני סיבובים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3" name="Google Shape;173;p3"/>
          <p:cNvSpPr txBox="1"/>
          <p:nvPr/>
        </p:nvSpPr>
        <p:spPr>
          <a:xfrm>
            <a:off x="6949440" y="5003032"/>
            <a:ext cx="21823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להסתובב 100 מעלות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4" name="Google Shape;174;p3"/>
          <p:cNvSpPr txBox="1"/>
          <p:nvPr/>
        </p:nvSpPr>
        <p:spPr>
          <a:xfrm>
            <a:off x="7354993" y="5670601"/>
            <a:ext cx="170559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לסובב את מנוע D סיבוב אחד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79" name="Google Shape;17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825" y="1713343"/>
            <a:ext cx="3767876" cy="3431312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ווידוא ששני הקטעים סיימו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1" name="Google Shape;181;p4"/>
          <p:cNvSpPr txBox="1"/>
          <p:nvPr>
            <p:ph idx="1" type="body"/>
          </p:nvPr>
        </p:nvSpPr>
        <p:spPr>
          <a:xfrm>
            <a:off x="4572001" y="1818870"/>
            <a:ext cx="4277868" cy="430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בדוגמה הזו אחנו רוצים שהתזוזה של שני הסיבובים והסיבוב של מנוע D יקרו לפני הפנייה של 100 מעלות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אפשר להשתמש במשתנים כדי לפתור את בעיית הסנכרון הזו.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2" name="Google Shape;182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83" name="Google Shape;183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creenshot of a cell phone&#10;&#10;Description automatically generated" id="188" name="Google Shape;18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7486" y="1107947"/>
            <a:ext cx="7293590" cy="3090094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שימוש במשתנים בשביל סנכרון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90" name="Google Shape;190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191" name="Google Shape;191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92" name="Google Shape;192;p5"/>
          <p:cNvSpPr txBox="1"/>
          <p:nvPr/>
        </p:nvSpPr>
        <p:spPr>
          <a:xfrm>
            <a:off x="148288" y="4260308"/>
            <a:ext cx="481070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לשים במשתנה "check" ערך שהוא לא 1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לקבוע את מנועי התנועה</a:t>
            </a:r>
            <a:endParaRPr/>
          </a:p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לזוז ישר לשני סיבובים</a:t>
            </a:r>
            <a:endParaRPr/>
          </a:p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לחכות שהאירוע השני יסיים בכך שמחכים ש"check" שווה ל-1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לפנות ימינה 100 מעלות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93" name="Google Shape;193;p5"/>
          <p:cNvSpPr txBox="1"/>
          <p:nvPr/>
        </p:nvSpPr>
        <p:spPr>
          <a:xfrm>
            <a:off x="5186715" y="4374570"/>
            <a:ext cx="354646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לסובב את מנוע D סיבוב אחד 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342900" lvl="0" marL="3429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AutoNum type="arabicPeriod"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לקבוע את "check" ל-1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אתגר: התיישרות על קו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99" name="Google Shape;199;p6"/>
          <p:cNvSpPr txBox="1"/>
          <p:nvPr>
            <p:ph idx="1" type="body"/>
          </p:nvPr>
        </p:nvSpPr>
        <p:spPr>
          <a:xfrm>
            <a:off x="4344099" y="1499588"/>
            <a:ext cx="4516437" cy="4626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סנכרון הוא קריטי בשביל התיישרות על קו באמצעות אירועים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כאתגר, השלימו את שיעור ההתיישרות על קו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שימו לב: עליכם לוודא ששני אירועי ההתיישרות הסתיימו לפני שעוברים לבלוק הבא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אחרת הרובוט לא יהיה מיושר על הקו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0" name="Google Shape;200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201" name="Google Shape;201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02" name="Google Shape;202;p6"/>
          <p:cNvSpPr txBox="1"/>
          <p:nvPr/>
        </p:nvSpPr>
        <p:spPr>
          <a:xfrm>
            <a:off x="691578" y="1499588"/>
            <a:ext cx="27899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הדוגמה הזאת היא משיעור התיישרות על קו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descr="A screenshot of a cell phone&#10;&#10;Description automatically generated" id="203" name="Google Shape;2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9591" y="2145919"/>
            <a:ext cx="2901902" cy="40774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מדריך דיון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09" name="Google Shape;209;p7"/>
          <p:cNvSpPr txBox="1"/>
          <p:nvPr>
            <p:ph idx="1" type="body"/>
          </p:nvPr>
        </p:nvSpPr>
        <p:spPr>
          <a:xfrm>
            <a:off x="199698" y="1432718"/>
            <a:ext cx="8574087" cy="3992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solidFill>
                  <a:srgbClr val="FF0000"/>
                </a:solidFill>
                <a:latin typeface="Assistant"/>
                <a:ea typeface="Assistant"/>
                <a:cs typeface="Assistant"/>
                <a:sym typeface="Assistant"/>
              </a:rPr>
              <a:t>מהי "בעיית הסנכרון"?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תשובה: כאשר אתם כותבים קוד אם מספר אירועים, אי אפשר לדעת בביטחון מתי שני האירועים יגמרו. אי אפשר לדעת אם אירוע אחד יסתיים לפני השני.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>
                <a:solidFill>
                  <a:srgbClr val="FF0000"/>
                </a:solidFill>
                <a:latin typeface="Assistant"/>
                <a:ea typeface="Assistant"/>
                <a:cs typeface="Assistant"/>
                <a:sym typeface="Assistant"/>
              </a:rPr>
              <a:t>איך אפשר לפתור את זה?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תשובה: אפשר לפתור את "בעיית הסנכרון" באמצעות שימוש בבלוק "חכה עד" ומשתנים. האירוע השני יגדיר משתנה לערך מסוים בסופו והאירוע הראשון יחכה עד לשינוי הערך 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10" name="Google Shape;210;p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SPIKE Prime Lessons (primelessons.org) CC-BY-NC-SA.  (Last edit: 5/30/2020)</a:t>
            </a:r>
            <a:endParaRPr/>
          </a:p>
        </p:txBody>
      </p:sp>
      <p:sp>
        <p:nvSpPr>
          <p:cNvPr id="211" name="Google Shape;211;p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62091b86e_0_13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קרדיטים</a:t>
            </a:r>
            <a:endParaRPr/>
          </a:p>
        </p:txBody>
      </p:sp>
      <p:sp>
        <p:nvSpPr>
          <p:cNvPr id="217" name="Google Shape;217;g1062091b86e_0_136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 www.primelessons.org</a:t>
            </a:r>
            <a:endParaRPr sz="2200"/>
          </a:p>
        </p:txBody>
      </p:sp>
      <p:sp>
        <p:nvSpPr>
          <p:cNvPr id="218" name="Google Shape;218;g1062091b86e_0_13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19" name="Google Shape;219;g1062091b86e_0_13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20" name="Google Shape;220;g1062091b86e_0_136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iw-IL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iw-IL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21" name="Google Shape;221;g1062091b86e_0_13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g1062091b86e_0_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g1062091b86e_0_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1062091b86e_0_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