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Assistant"/>
      <p:regular r:id="rId15"/>
      <p:bold r:id="rId16"/>
    </p:embeddedFont>
    <p:embeddedFont>
      <p:font typeface="Helvetica Neue"/>
      <p:regular r:id="rId17"/>
      <p:bold r:id="rId18"/>
      <p:italic r:id="rId19"/>
      <p:boldItalic r:id="rId20"/>
    </p:embeddedFont>
    <p:embeddedFont>
      <p:font typeface="Gill Sans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jGZGhfibfdZ6sLE21O8Wk7GWpa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Italic.fntdata"/><Relationship Id="rId11" Type="http://schemas.openxmlformats.org/officeDocument/2006/relationships/slide" Target="slides/slide6.xml"/><Relationship Id="rId22" Type="http://schemas.openxmlformats.org/officeDocument/2006/relationships/font" Target="fonts/GillSans-bold.fntdata"/><Relationship Id="rId10" Type="http://schemas.openxmlformats.org/officeDocument/2006/relationships/slide" Target="slides/slide5.xml"/><Relationship Id="rId21" Type="http://schemas.openxmlformats.org/officeDocument/2006/relationships/font" Target="fonts/GillSans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ssistant-regular.fntdata"/><Relationship Id="rId14" Type="http://schemas.openxmlformats.org/officeDocument/2006/relationships/slide" Target="slides/slide9.xml"/><Relationship Id="rId17" Type="http://schemas.openxmlformats.org/officeDocument/2006/relationships/font" Target="fonts/HelveticaNeue-regular.fntdata"/><Relationship Id="rId16" Type="http://schemas.openxmlformats.org/officeDocument/2006/relationships/font" Target="fonts/Assistan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062ff0d987_0_1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g1062ff0d987_0_1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ime-lessons-hebrew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062ff0d987_0_11"/>
          <p:cNvSpPr/>
          <p:nvPr/>
        </p:nvSpPr>
        <p:spPr>
          <a:xfrm>
            <a:off x="182241" y="2579003"/>
            <a:ext cx="8787600" cy="246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g1062ff0d987_0_11"/>
          <p:cNvSpPr txBox="1"/>
          <p:nvPr>
            <p:ph type="ctrTitle"/>
          </p:nvPr>
        </p:nvSpPr>
        <p:spPr>
          <a:xfrm>
            <a:off x="182198" y="2676575"/>
            <a:ext cx="87876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ssistant"/>
              <a:buNone/>
              <a:defRPr sz="36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g1062ff0d987_0_11"/>
          <p:cNvSpPr txBox="1"/>
          <p:nvPr>
            <p:ph idx="1" type="subTitle"/>
          </p:nvPr>
        </p:nvSpPr>
        <p:spPr>
          <a:xfrm>
            <a:off x="3151712" y="4181373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320"/>
              </a:spcBef>
              <a:spcAft>
                <a:spcPts val="0"/>
              </a:spcAft>
              <a:buSzPts val="1472"/>
              <a:buFont typeface="Assistant"/>
              <a:buNone/>
              <a:defRPr sz="1600" cap="none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g1062ff0d987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iw-IL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5" name="Google Shape;25;g1062ff0d987_0_11"/>
          <p:cNvSpPr txBox="1"/>
          <p:nvPr/>
        </p:nvSpPr>
        <p:spPr>
          <a:xfrm>
            <a:off x="6331000" y="685891"/>
            <a:ext cx="2440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iw-IL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6" name="Google Shape;26;g1062ff0d987_0_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2" cy="11584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7" name="Google Shape;27;g1062ff0d987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2" cy="115846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g1062ff0d987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iw-IL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62ff0d987_0_91"/>
          <p:cNvSpPr/>
          <p:nvPr/>
        </p:nvSpPr>
        <p:spPr>
          <a:xfrm>
            <a:off x="448092" y="599725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1062ff0d987_0_91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g1062ff0d987_0_91"/>
          <p:cNvSpPr txBox="1"/>
          <p:nvPr>
            <p:ph idx="1" type="body"/>
          </p:nvPr>
        </p:nvSpPr>
        <p:spPr>
          <a:xfrm rot="5400000">
            <a:off x="2148930" y="-946386"/>
            <a:ext cx="4823700" cy="88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4" name="Google Shape;104;g1062ff0d987_0_91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5" name="Google Shape;105;g1062ff0d987_0_91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1062ff0d987_0_91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62ff0d987_0_98"/>
          <p:cNvSpPr/>
          <p:nvPr/>
        </p:nvSpPr>
        <p:spPr>
          <a:xfrm>
            <a:off x="6629400" y="599725"/>
            <a:ext cx="2057400" cy="581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1062ff0d987_0_98"/>
          <p:cNvSpPr txBox="1"/>
          <p:nvPr>
            <p:ph type="title"/>
          </p:nvPr>
        </p:nvSpPr>
        <p:spPr>
          <a:xfrm rot="5400000">
            <a:off x="4789473" y="2515775"/>
            <a:ext cx="51831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1062ff0d987_0_98"/>
          <p:cNvSpPr txBox="1"/>
          <p:nvPr>
            <p:ph idx="1" type="body"/>
          </p:nvPr>
        </p:nvSpPr>
        <p:spPr>
          <a:xfrm rot="5400000">
            <a:off x="950701" y="306125"/>
            <a:ext cx="5183100" cy="59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1" name="Google Shape;111;g1062ff0d987_0_98"/>
          <p:cNvSpPr txBox="1"/>
          <p:nvPr>
            <p:ph idx="10" type="dt"/>
          </p:nvPr>
        </p:nvSpPr>
        <p:spPr>
          <a:xfrm>
            <a:off x="6745255" y="5956136"/>
            <a:ext cx="947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2" name="Google Shape;112;g1062ff0d987_0_98"/>
          <p:cNvSpPr txBox="1"/>
          <p:nvPr>
            <p:ph idx="11" type="ftr"/>
          </p:nvPr>
        </p:nvSpPr>
        <p:spPr>
          <a:xfrm>
            <a:off x="581192" y="5951810"/>
            <a:ext cx="592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1062ff0d987_0_9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062ff0d987_0_105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g1062ff0d987_0_105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7" name="Google Shape;117;g1062ff0d987_0_105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1062ff0d987_0_105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19" name="Google Shape;119;g1062ff0d987_0_105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0" name="Google Shape;120;g1062ff0d987_0_105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" name="Google Shape;121;g1062ff0d987_0_105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62ff0d987_0_113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4" name="Google Shape;124;g1062ff0d987_0_113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5" name="Google Shape;125;g1062ff0d987_0_113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6" name="Google Shape;126;g1062ff0d987_0_113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7" name="Google Shape;127;g1062ff0d987_0_113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8" name="Google Shape;128;g1062ff0d987_0_113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1062ff0d987_0_113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130" name="Google Shape;130;g1062ff0d987_0_11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1" name="Google Shape;131;g1062ff0d987_0_11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62ff0d987_0_123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1062ff0d987_0_123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35" name="Google Shape;135;g1062ff0d987_0_123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6" name="Google Shape;136;g1062ff0d987_0_12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7" name="Google Shape;137;g1062ff0d987_0_12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62ff0d987_0_12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0" name="Google Shape;140;g1062ff0d987_0_12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1062ff0d987_0_12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42" name="Google Shape;142;g1062ff0d987_0_12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3" name="Google Shape;143;g1062ff0d987_0_12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62ff0d987_0_2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" name="Google Shape;31;g1062ff0d987_0_20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sistant"/>
              <a:buNone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g1062ff0d987_0_20"/>
          <p:cNvSpPr txBox="1"/>
          <p:nvPr>
            <p:ph idx="1" type="body"/>
          </p:nvPr>
        </p:nvSpPr>
        <p:spPr>
          <a:xfrm>
            <a:off x="155088" y="1140006"/>
            <a:ext cx="88317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rtl="1" algn="r">
              <a:spcBef>
                <a:spcPts val="36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1pPr>
            <a:lvl2pPr indent="-346456" lvl="1" marL="914400" rtl="1" algn="r">
              <a:spcBef>
                <a:spcPts val="600"/>
              </a:spcBef>
              <a:spcAft>
                <a:spcPts val="0"/>
              </a:spcAft>
              <a:buSzPts val="1856"/>
              <a:buFont typeface="Assistant"/>
              <a:buChar char="⬛"/>
              <a:defRPr sz="1800">
                <a:latin typeface="Assistant"/>
                <a:ea typeface="Assistant"/>
                <a:cs typeface="Assistant"/>
                <a:sym typeface="Assistant"/>
              </a:defRPr>
            </a:lvl2pPr>
            <a:lvl3pPr indent="-333756" lvl="2" marL="1371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3pPr>
            <a:lvl4pPr indent="-333756" lvl="3" marL="18288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4pPr>
            <a:lvl5pPr indent="-333756" lvl="4" marL="22860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5pPr>
            <a:lvl6pPr indent="-333756" lvl="5" marL="27432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6pPr>
            <a:lvl7pPr indent="-333756" lvl="6" marL="32004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7pPr>
            <a:lvl8pPr indent="-333756" lvl="7" marL="3657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8pPr>
            <a:lvl9pPr indent="-333756" lvl="8" marL="4114800" rtl="1" algn="r">
              <a:spcBef>
                <a:spcPts val="600"/>
              </a:spcBef>
              <a:spcAft>
                <a:spcPts val="600"/>
              </a:spcAft>
              <a:buSzPts val="1656"/>
              <a:buFont typeface="Assistant"/>
              <a:buChar char="◼"/>
              <a:defRPr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33" name="Google Shape;33;g1062ff0d987_0_20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g1062ff0d987_0_20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35" name="Google Shape;35;g1062ff0d987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" name="Google Shape;36;g1062ff0d987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1062ff0d987_0_28"/>
          <p:cNvSpPr/>
          <p:nvPr/>
        </p:nvSpPr>
        <p:spPr>
          <a:xfrm>
            <a:off x="452646" y="5141973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g1062ff0d987_0_28"/>
          <p:cNvSpPr txBox="1"/>
          <p:nvPr>
            <p:ph type="title"/>
          </p:nvPr>
        </p:nvSpPr>
        <p:spPr>
          <a:xfrm>
            <a:off x="581193" y="3036573"/>
            <a:ext cx="79899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g1062ff0d987_0_28"/>
          <p:cNvSpPr txBox="1"/>
          <p:nvPr>
            <p:ph idx="1" type="body"/>
          </p:nvPr>
        </p:nvSpPr>
        <p:spPr>
          <a:xfrm>
            <a:off x="581193" y="4541417"/>
            <a:ext cx="79899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g1062ff0d987_0_28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2" name="Google Shape;42;g1062ff0d987_0_28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g1062ff0d987_0_2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44" name="Google Shape;44;g1062ff0d987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g1062ff0d987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iw-IL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g1062ff0d987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g1062ff0d987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iw-IL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062ff0d987_0_39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g1062ff0d987_0_39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1" name="Google Shape;51;g1062ff0d987_0_3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g1062ff0d987_0_3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53" name="Google Shape;53;g1062ff0d987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" name="Google Shape;54;g1062ff0d987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5" name="Google Shape;55;g1062ff0d987_0_3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6" name="Google Shape;56;g1062ff0d987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g1062ff0d987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62ff0d987_0_49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0" name="Google Shape;60;g1062ff0d987_0_49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1" name="Google Shape;61;g1062ff0d987_0_49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2" name="Google Shape;62;g1062ff0d987_0_49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3" name="Google Shape;63;g1062ff0d987_0_49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4" name="Google Shape;64;g1062ff0d987_0_49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g1062ff0d987_0_49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66" name="Google Shape;66;g1062ff0d987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7" name="Google Shape;67;g1062ff0d987_0_4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g1062ff0d987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62ff0d987_0_60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1062ff0d987_0_6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72" name="Google Shape;72;g1062ff0d987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3" name="Google Shape;73;g1062ff0d987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4" name="Google Shape;74;g1062ff0d987_0_60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5" name="Google Shape;75;g1062ff0d987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" name="Google Shape;76;g1062ff0d987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62ff0d987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Google Shape;79;g1062ff0d987_0_68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g1062ff0d987_0_68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81" name="Google Shape;81;g1062ff0d987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2" name="Google Shape;82;g1062ff0d987_0_68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g1062ff0d987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4" name="Google Shape;84;g1062ff0d987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62ff0d987_0_76"/>
          <p:cNvSpPr/>
          <p:nvPr/>
        </p:nvSpPr>
        <p:spPr>
          <a:xfrm>
            <a:off x="452646" y="5141973"/>
            <a:ext cx="8238600" cy="127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1062ff0d987_0_76"/>
          <p:cNvSpPr txBox="1"/>
          <p:nvPr>
            <p:ph type="title"/>
          </p:nvPr>
        </p:nvSpPr>
        <p:spPr>
          <a:xfrm>
            <a:off x="581352" y="5262296"/>
            <a:ext cx="35367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1062ff0d987_0_76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Google Shape;89;g1062ff0d987_0_76"/>
          <p:cNvSpPr txBox="1"/>
          <p:nvPr>
            <p:ph idx="2" type="body"/>
          </p:nvPr>
        </p:nvSpPr>
        <p:spPr>
          <a:xfrm>
            <a:off x="4305617" y="5262295"/>
            <a:ext cx="42654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0" name="Google Shape;90;g1062ff0d987_0_76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1" name="Google Shape;91;g1062ff0d987_0_76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1062ff0d987_0_76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62ff0d987_0_84"/>
          <p:cNvSpPr txBox="1"/>
          <p:nvPr>
            <p:ph type="title"/>
          </p:nvPr>
        </p:nvSpPr>
        <p:spPr>
          <a:xfrm>
            <a:off x="581192" y="4693389"/>
            <a:ext cx="79899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g1062ff0d987_0_84"/>
          <p:cNvSpPr/>
          <p:nvPr>
            <p:ph idx="2" type="pic"/>
          </p:nvPr>
        </p:nvSpPr>
        <p:spPr>
          <a:xfrm>
            <a:off x="448093" y="599725"/>
            <a:ext cx="8238600" cy="35574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g1062ff0d987_0_84"/>
          <p:cNvSpPr txBox="1"/>
          <p:nvPr>
            <p:ph idx="1" type="body"/>
          </p:nvPr>
        </p:nvSpPr>
        <p:spPr>
          <a:xfrm>
            <a:off x="581192" y="5260126"/>
            <a:ext cx="79899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7" name="Google Shape;97;g1062ff0d987_0_84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8" name="Google Shape;98;g1062ff0d987_0_84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1062ff0d987_0_84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062ff0d987_0_0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g1062ff0d987_0_0"/>
          <p:cNvSpPr txBox="1"/>
          <p:nvPr>
            <p:ph idx="1" type="body"/>
          </p:nvPr>
        </p:nvSpPr>
        <p:spPr>
          <a:xfrm>
            <a:off x="143289" y="1059264"/>
            <a:ext cx="8835000" cy="4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1" algn="r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Assistant"/>
              <a:buChar char="⬛"/>
              <a:defRPr i="0" sz="18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indent="-322072" lvl="1" marL="914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Assistant"/>
              <a:buChar char="⬛"/>
              <a:defRPr i="0" sz="16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indent="-310388" lvl="2" marL="1371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Assistant"/>
              <a:buChar char="⬛"/>
              <a:defRPr i="0" sz="14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indent="-298703" lvl="3" marL="18288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indent="-298704" lvl="4" marL="22860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indent="-298704" lvl="5" marL="27432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indent="-298704" lvl="6" marL="3200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indent="-298703" lvl="7" marL="3657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indent="-298703" lvl="8" marL="4114800" marR="0" rtl="1" algn="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Assistant"/>
              <a:buChar char="◼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12" name="Google Shape;12;g1062ff0d987_0_0"/>
          <p:cNvSpPr/>
          <p:nvPr/>
        </p:nvSpPr>
        <p:spPr>
          <a:xfrm>
            <a:off x="143290" y="111873"/>
            <a:ext cx="292620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g1062ff0d987_0_0"/>
          <p:cNvSpPr/>
          <p:nvPr/>
        </p:nvSpPr>
        <p:spPr>
          <a:xfrm>
            <a:off x="6052201" y="111873"/>
            <a:ext cx="292620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g1062ff0d987_0_0"/>
          <p:cNvSpPr/>
          <p:nvPr/>
        </p:nvSpPr>
        <p:spPr>
          <a:xfrm>
            <a:off x="3097745" y="111873"/>
            <a:ext cx="292620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g1062ff0d987_0_0"/>
          <p:cNvSpPr txBox="1"/>
          <p:nvPr>
            <p:ph idx="11" type="ftr"/>
          </p:nvPr>
        </p:nvSpPr>
        <p:spPr>
          <a:xfrm>
            <a:off x="143305" y="6352025"/>
            <a:ext cx="3699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g1062ff0d987_0_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7" name="Google Shape;17;g1062ff0d987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g1062ff0d987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g1062ff0d987_0_0"/>
          <p:cNvSpPr txBox="1"/>
          <p:nvPr/>
        </p:nvSpPr>
        <p:spPr>
          <a:xfrm>
            <a:off x="5501938" y="6393125"/>
            <a:ext cx="350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תורגם לעברית ע"י FRC D-Bug #3316 מתל-אביב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3.png"/><Relationship Id="rId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>
            <p:ph type="ctrTitle"/>
          </p:nvPr>
        </p:nvSpPr>
        <p:spPr>
          <a:xfrm>
            <a:off x="182198" y="2676575"/>
            <a:ext cx="87876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b="1" lang="iw-IL"/>
              <a:t>טכניקות דיבוג (תיקון בעיות בתוכנה)</a:t>
            </a:r>
            <a:endParaRPr b="1"/>
          </a:p>
        </p:txBody>
      </p:sp>
      <p:sp>
        <p:nvSpPr>
          <p:cNvPr id="149" name="Google Shape;149;p1"/>
          <p:cNvSpPr txBox="1"/>
          <p:nvPr/>
        </p:nvSpPr>
        <p:spPr>
          <a:xfrm>
            <a:off x="3187659" y="4191557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600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rPr>
              <a:t>מאת Arvind and Sanjay Seshan</a:t>
            </a:r>
            <a:endParaRPr sz="1600">
              <a:solidFill>
                <a:srgbClr val="0EAE9F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מטרות השיעור</a:t>
            </a:r>
            <a:endParaRPr/>
          </a:p>
        </p:txBody>
      </p:sp>
      <p:sp>
        <p:nvSpPr>
          <p:cNvPr id="155" name="Google Shape;155;p2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ללמוד את החשיבות של תיקון באגים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ללמוד טכניקות לתיקון באגים</a:t>
            </a:r>
            <a:endParaRPr/>
          </a:p>
        </p:txBody>
      </p:sp>
      <p:sp>
        <p:nvSpPr>
          <p:cNvPr id="156" name="Google Shape;156;p2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1/9/2020)</a:t>
            </a:r>
            <a:endParaRPr/>
          </a:p>
        </p:txBody>
      </p:sp>
      <p:sp>
        <p:nvSpPr>
          <p:cNvPr id="157" name="Google Shape;157;p2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למה לתקן באגים?</a:t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56150" y="1157706"/>
            <a:ext cx="88317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דיבוג היא אסטרטגיה שימושית כדי להבין מה בתוכנה השתבש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ברגע שהקוד שלכם מתחיל להיות ארוך או מסובך (למשל שימוש בחיישנים), זה יכול להיות קשה להבין היכן בתוכנה אתם נמצאים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השקופיות הבאות מציגות לכם כמה דרכים לדעת היכן אתם נמצאים בתוכנה שלכם או לדעת אילו ערכים רואים החיישנים שלכם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אתם תראו שהטכניקות האלה יכולות להיות מאוד שימושיות לכל מתכנת.</a:t>
            </a:r>
            <a:endParaRPr/>
          </a:p>
        </p:txBody>
      </p:sp>
      <p:sp>
        <p:nvSpPr>
          <p:cNvPr id="164" name="Google Shape;164;p3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1/9/2020)</a:t>
            </a:r>
            <a:endParaRPr/>
          </a:p>
        </p:txBody>
      </p:sp>
      <p:sp>
        <p:nvSpPr>
          <p:cNvPr id="165" name="Google Shape;165;p3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166" name="Google Shape;166;p3"/>
          <p:cNvSpPr/>
          <p:nvPr/>
        </p:nvSpPr>
        <p:spPr>
          <a:xfrm>
            <a:off x="7413665" y="4220505"/>
            <a:ext cx="1430090" cy="1029773"/>
          </a:xfrm>
          <a:prstGeom prst="flowChartProcess">
            <a:avLst/>
          </a:prstGeom>
          <a:solidFill>
            <a:srgbClr val="F5C201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למצוא טעות</a:t>
            </a:r>
            <a:endParaRPr sz="180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7" name="Google Shape;167;p3"/>
          <p:cNvSpPr/>
          <p:nvPr/>
        </p:nvSpPr>
        <p:spPr>
          <a:xfrm>
            <a:off x="5767988" y="4229571"/>
            <a:ext cx="1327124" cy="1029773"/>
          </a:xfrm>
          <a:prstGeom prst="flowChartProcess">
            <a:avLst/>
          </a:prstGeom>
          <a:solidFill>
            <a:schemeClr val="accent2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לחשוב על פתרון</a:t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8" name="Google Shape;168;p3"/>
          <p:cNvSpPr/>
          <p:nvPr/>
        </p:nvSpPr>
        <p:spPr>
          <a:xfrm>
            <a:off x="2476633" y="4228294"/>
            <a:ext cx="1327124" cy="1029773"/>
          </a:xfrm>
          <a:prstGeom prst="flowChartProcess">
            <a:avLst/>
          </a:prstGeom>
          <a:solidFill>
            <a:srgbClr val="1BCFE9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לבדוק שוב את התוכנה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69" name="Google Shape;169;p3"/>
          <p:cNvSpPr/>
          <p:nvPr/>
        </p:nvSpPr>
        <p:spPr>
          <a:xfrm>
            <a:off x="4122310" y="4220506"/>
            <a:ext cx="1327124" cy="1029773"/>
          </a:xfrm>
          <a:prstGeom prst="flowChartProcess">
            <a:avLst/>
          </a:prstGeom>
          <a:solidFill>
            <a:srgbClr val="FF0000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לתקן את הטעות</a:t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70" name="Google Shape;170;p3"/>
          <p:cNvCxnSpPr/>
          <p:nvPr/>
        </p:nvCxnSpPr>
        <p:spPr>
          <a:xfrm>
            <a:off x="3283000" y="5451000"/>
            <a:ext cx="4858200" cy="256500"/>
          </a:xfrm>
          <a:prstGeom prst="bentConnector3">
            <a:avLst>
              <a:gd fmla="val 182" name="adj1"/>
            </a:avLst>
          </a:prstGeom>
          <a:noFill/>
          <a:ln cap="rnd" cmpd="sng" w="22225">
            <a:solidFill>
              <a:schemeClr val="accent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71" name="Google Shape;171;p3"/>
          <p:cNvCxnSpPr>
            <a:stCxn id="166" idx="1"/>
            <a:endCxn id="167" idx="3"/>
          </p:cNvCxnSpPr>
          <p:nvPr/>
        </p:nvCxnSpPr>
        <p:spPr>
          <a:xfrm flipH="1">
            <a:off x="7095065" y="4735392"/>
            <a:ext cx="318600" cy="9000"/>
          </a:xfrm>
          <a:prstGeom prst="straightConnector1">
            <a:avLst/>
          </a:prstGeom>
          <a:noFill/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72" name="Google Shape;172;p3"/>
          <p:cNvCxnSpPr>
            <a:stCxn id="167" idx="1"/>
            <a:endCxn id="169" idx="3"/>
          </p:cNvCxnSpPr>
          <p:nvPr/>
        </p:nvCxnSpPr>
        <p:spPr>
          <a:xfrm rot="10800000">
            <a:off x="5449388" y="4735458"/>
            <a:ext cx="318600" cy="9000"/>
          </a:xfrm>
          <a:prstGeom prst="straightConnector1">
            <a:avLst/>
          </a:prstGeom>
          <a:noFill/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73" name="Google Shape;173;p3"/>
          <p:cNvCxnSpPr>
            <a:stCxn id="169" idx="1"/>
            <a:endCxn id="168" idx="3"/>
          </p:cNvCxnSpPr>
          <p:nvPr/>
        </p:nvCxnSpPr>
        <p:spPr>
          <a:xfrm flipH="1">
            <a:off x="3803710" y="4735392"/>
            <a:ext cx="318600" cy="7800"/>
          </a:xfrm>
          <a:prstGeom prst="straightConnector1">
            <a:avLst/>
          </a:prstGeom>
          <a:noFill/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174" name="Google Shape;174;p3"/>
          <p:cNvCxnSpPr>
            <a:stCxn id="168" idx="1"/>
          </p:cNvCxnSpPr>
          <p:nvPr/>
        </p:nvCxnSpPr>
        <p:spPr>
          <a:xfrm rot="10800000">
            <a:off x="1884733" y="4743181"/>
            <a:ext cx="591900" cy="0"/>
          </a:xfrm>
          <a:prstGeom prst="straightConnector1">
            <a:avLst/>
          </a:prstGeom>
          <a:noFill/>
          <a:ln cap="rnd" cmpd="sng" w="222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175" name="Google Shape;175;p3"/>
          <p:cNvSpPr/>
          <p:nvPr/>
        </p:nvSpPr>
        <p:spPr>
          <a:xfrm>
            <a:off x="663429" y="4466493"/>
            <a:ext cx="1221297" cy="537770"/>
          </a:xfrm>
          <a:prstGeom prst="flowChartProcess">
            <a:avLst/>
          </a:prstGeom>
          <a:solidFill>
            <a:srgbClr val="393939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ווהוווו!</a:t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להמתין ללחיצת כפתור</a:t>
            </a:r>
            <a:endParaRPr/>
          </a:p>
        </p:txBody>
      </p:sp>
      <p:sp>
        <p:nvSpPr>
          <p:cNvPr id="181" name="Google Shape;181;p4"/>
          <p:cNvSpPr txBox="1"/>
          <p:nvPr>
            <p:ph idx="1" type="body"/>
          </p:nvPr>
        </p:nvSpPr>
        <p:spPr>
          <a:xfrm>
            <a:off x="175260" y="1258728"/>
            <a:ext cx="8746864" cy="4654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rtl="1" algn="r">
              <a:spcBef>
                <a:spcPts val="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iw-IL" sz="1600"/>
              <a:t>הציבו בלוק של המתנה ללחיצה בתוכנית</a:t>
            </a:r>
            <a:endParaRPr sz="1600"/>
          </a:p>
          <a:p>
            <a:pPr indent="-285750" lvl="0" marL="285750" rtl="1" algn="r"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iw-IL" sz="1600"/>
              <a:t>הציבו את אותם הבלוקים במרחק בלוק או שניים למקום שבו הרובוט אינו פועל כראוי</a:t>
            </a:r>
            <a:endParaRPr sz="1600"/>
          </a:p>
          <a:p>
            <a:pPr indent="-285750" lvl="0" marL="285750" rtl="1" algn="r"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iw-IL" sz="1600"/>
              <a:t>זה יכול לעזור לכם לאתר איזה בלוק גורם לרובוט להיכשל</a:t>
            </a:r>
            <a:endParaRPr sz="1600"/>
          </a:p>
          <a:p>
            <a:pPr indent="-285750" lvl="0" marL="285750" rtl="1" algn="r">
              <a:spcBef>
                <a:spcPts val="920"/>
              </a:spcBef>
              <a:spcAft>
                <a:spcPts val="0"/>
              </a:spcAft>
              <a:buSzPts val="1472"/>
              <a:buFont typeface="Arial"/>
              <a:buChar char="•"/>
            </a:pPr>
            <a:r>
              <a:rPr lang="iw-IL" sz="1600"/>
              <a:t>הרובוט יעצור ו"יחכה שתלחצו על הכפתור"</a:t>
            </a:r>
            <a:endParaRPr sz="1600"/>
          </a:p>
        </p:txBody>
      </p:sp>
      <p:sp>
        <p:nvSpPr>
          <p:cNvPr id="182" name="Google Shape;182;p4"/>
          <p:cNvSpPr txBox="1"/>
          <p:nvPr>
            <p:ph idx="11" type="ftr"/>
          </p:nvPr>
        </p:nvSpPr>
        <p:spPr>
          <a:xfrm>
            <a:off x="88409" y="6288326"/>
            <a:ext cx="487058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1/9/2020)</a:t>
            </a:r>
            <a:endParaRPr/>
          </a:p>
        </p:txBody>
      </p:sp>
      <p:sp>
        <p:nvSpPr>
          <p:cNvPr id="183" name="Google Shape;183;p4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pic>
        <p:nvPicPr>
          <p:cNvPr id="184" name="Google Shape;18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1553" y="3537871"/>
            <a:ext cx="5419725" cy="12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התראות חזותיות: לחצן מרכז האור</a:t>
            </a:r>
            <a:endParaRPr/>
          </a:p>
        </p:txBody>
      </p:sp>
      <p:sp>
        <p:nvSpPr>
          <p:cNvPr id="190" name="Google Shape;190;p5"/>
          <p:cNvSpPr txBox="1"/>
          <p:nvPr>
            <p:ph idx="1" type="body"/>
          </p:nvPr>
        </p:nvSpPr>
        <p:spPr>
          <a:xfrm>
            <a:off x="4617722" y="1505616"/>
            <a:ext cx="4206963" cy="4654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rtl="1" algn="r">
              <a:spcBef>
                <a:spcPts val="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iw-IL"/>
              <a:t>הציבו את הבלוקים בצעדים קריטיים בתוכנה שלכם </a:t>
            </a:r>
            <a:endParaRPr/>
          </a:p>
          <a:p>
            <a:pPr indent="-285750" lvl="0" marL="285750" rtl="1" algn="r">
              <a:spcBef>
                <a:spcPts val="960"/>
              </a:spcBef>
              <a:spcAft>
                <a:spcPts val="0"/>
              </a:spcAft>
              <a:buSzPts val="1656"/>
              <a:buFont typeface="Arial"/>
              <a:buChar char="•"/>
            </a:pPr>
            <a:r>
              <a:rPr lang="iw-IL"/>
              <a:t>לאחר מכן תוכל לדמיין איזה בלוק רץ ולהבין היכן יכולה להיות השגיאה</a:t>
            </a:r>
            <a:endParaRPr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91" name="Google Shape;191;p5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1/9/2020)</a:t>
            </a:r>
            <a:endParaRPr/>
          </a:p>
        </p:txBody>
      </p:sp>
      <p:sp>
        <p:nvSpPr>
          <p:cNvPr id="192" name="Google Shape;192;p5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pic>
        <p:nvPicPr>
          <p:cNvPr id="193" name="Google Shape;19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6229" y="1411414"/>
            <a:ext cx="4210050" cy="280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6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התראות צליל: בלוק צליל</a:t>
            </a:r>
            <a:endParaRPr/>
          </a:p>
        </p:txBody>
      </p:sp>
      <p:sp>
        <p:nvSpPr>
          <p:cNvPr id="199" name="Google Shape;199;p6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1/9/2020)</a:t>
            </a:r>
            <a:endParaRPr/>
          </a:p>
        </p:txBody>
      </p:sp>
      <p:sp>
        <p:nvSpPr>
          <p:cNvPr id="200" name="Google Shape;200;p6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201" name="Google Shape;201;p6"/>
          <p:cNvSpPr/>
          <p:nvPr/>
        </p:nvSpPr>
        <p:spPr>
          <a:xfrm>
            <a:off x="4548692" y="1781740"/>
            <a:ext cx="4250436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ssistant"/>
              <a:buChar char="•"/>
            </a:pPr>
            <a:r>
              <a:rPr lang="iw-IL" sz="20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אתם יכולים להכניס צלילים שונים במרווחים (בערך כל 5 בלוקים לערך, ואז להפעיל את התוכנה שוב תוך כדי האזנה לצפצופים.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-285750" lvl="0" marL="28575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ssistant"/>
              <a:buChar char="•"/>
            </a:pPr>
            <a:r>
              <a:rPr lang="iw-IL" sz="20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צלילים אלה יכולים לעזור לכם לצמצם היכן בתוכנית משהו משתבש.</a:t>
            </a:r>
            <a:endParaRPr sz="20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202" name="Google Shape;20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0674" y="2473529"/>
            <a:ext cx="3124200" cy="104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4144" y="3264408"/>
            <a:ext cx="4002329" cy="2818447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7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הדפסה למסך</a:t>
            </a:r>
            <a:endParaRPr/>
          </a:p>
        </p:txBody>
      </p:sp>
      <p:sp>
        <p:nvSpPr>
          <p:cNvPr id="209" name="Google Shape;209;p7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1/9/2020)</a:t>
            </a:r>
            <a:endParaRPr/>
          </a:p>
        </p:txBody>
      </p:sp>
      <p:sp>
        <p:nvSpPr>
          <p:cNvPr id="210" name="Google Shape;210;p7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211" name="Google Shape;211;p7"/>
          <p:cNvSpPr txBox="1"/>
          <p:nvPr/>
        </p:nvSpPr>
        <p:spPr>
          <a:xfrm>
            <a:off x="3986793" y="3652129"/>
            <a:ext cx="50658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ssistant"/>
              <a:buChar char="•"/>
            </a:pPr>
            <a:r>
              <a:rPr lang="iw-IL" sz="20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החלפת "1" יכולה להיות מועילה גם להצגת נתונים</a:t>
            </a:r>
            <a:endParaRPr sz="20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-285750" lvl="1" marL="74295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ssistant"/>
              <a:buChar char="•"/>
            </a:pPr>
            <a:r>
              <a:rPr i="0" lang="iw-IL" sz="2000" u="none" cap="none" strike="noStrike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הבלוק Motor Degrees מאפשר לכם לראות כמה מעלות המנוע זז</a:t>
            </a:r>
            <a:endParaRPr i="0" sz="2000" u="none" cap="none" strike="noStrike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-285750" lvl="1" marL="74295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ssistant"/>
              <a:buChar char="•"/>
            </a:pPr>
            <a:r>
              <a:rPr i="0" lang="iw-IL" sz="2000" u="none" cap="none" strike="noStrike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הבלוקColor Sensor  חיישן צבע מאפשר לכם לראות איזה צבע החיישן קורא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  <a:p>
            <a:pPr indent="-285750" lvl="1" marL="74295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ssistant"/>
              <a:buChar char="•"/>
            </a:pPr>
            <a:r>
              <a:rPr i="0" lang="iw-IL" sz="2000" u="none" cap="none" strike="noStrike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הבלוק Distance Sensor מאפשר לכם לראות כמה רחוק אובייקט הוא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  <a:p>
            <a:pPr indent="-158750" lvl="1" marL="74295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i="0" sz="2000" u="none" cap="none" strike="noStrike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212" name="Google Shape;212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9314" y="1356146"/>
            <a:ext cx="3153091" cy="174688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3" name="Google Shape;213;p7"/>
          <p:cNvCxnSpPr/>
          <p:nvPr/>
        </p:nvCxnSpPr>
        <p:spPr>
          <a:xfrm rot="10800000">
            <a:off x="1693123" y="3897568"/>
            <a:ext cx="0" cy="503911"/>
          </a:xfrm>
          <a:prstGeom prst="straightConnector1">
            <a:avLst/>
          </a:prstGeom>
          <a:noFill/>
          <a:ln cap="flat" cmpd="sng" w="57150">
            <a:solidFill>
              <a:schemeClr val="accent3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214" name="Google Shape;214;p7"/>
          <p:cNvSpPr txBox="1"/>
          <p:nvPr/>
        </p:nvSpPr>
        <p:spPr>
          <a:xfrm>
            <a:off x="3261262" y="1541197"/>
            <a:ext cx="566086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ssistant"/>
              <a:buChar char="•"/>
            </a:pPr>
            <a:r>
              <a:rPr lang="iw-IL" sz="20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השתמשו בבלוק אור, כדי להציג מידע על הבקר</a:t>
            </a:r>
            <a:endParaRPr sz="20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indent="-285750" lvl="0" marL="28575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ssistant"/>
              <a:buChar char="•"/>
            </a:pPr>
            <a:r>
              <a:rPr lang="iw-IL" sz="20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אפשר להדפיס צורות מיוחדות או לכתוב על המסך</a:t>
            </a:r>
            <a:endParaRPr sz="20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סרטון ותגובות</a:t>
            </a:r>
            <a:endParaRPr/>
          </a:p>
        </p:txBody>
      </p:sp>
      <p:sp>
        <p:nvSpPr>
          <p:cNvPr id="220" name="Google Shape;220;p8"/>
          <p:cNvSpPr txBox="1"/>
          <p:nvPr>
            <p:ph idx="1" type="body"/>
          </p:nvPr>
        </p:nvSpPr>
        <p:spPr>
          <a:xfrm>
            <a:off x="3801584" y="1592431"/>
            <a:ext cx="4985257" cy="4654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rtl="1" algn="r">
              <a:spcBef>
                <a:spcPts val="0"/>
              </a:spcBef>
              <a:spcAft>
                <a:spcPts val="0"/>
              </a:spcAft>
              <a:buSzPts val="2208"/>
              <a:buFont typeface="Arial"/>
              <a:buChar char="•"/>
            </a:pPr>
            <a:r>
              <a:rPr lang="iw-IL" sz="2400"/>
              <a:t>הקלטת הרובוט שלך והשמעה חוזרת יכולים לעזור מאוד באיתור באגים. לטלפונים סלולריים מסוימים יש מצב הילוך איטי שיכול לעזור לך לאבחן בעיות.</a:t>
            </a:r>
            <a:endParaRPr sz="2400"/>
          </a:p>
          <a:p>
            <a:pPr indent="-285750" lvl="0" marL="285750" rtl="1" algn="r">
              <a:spcBef>
                <a:spcPts val="1080"/>
              </a:spcBef>
              <a:spcAft>
                <a:spcPts val="0"/>
              </a:spcAft>
              <a:buSzPts val="2208"/>
              <a:buFont typeface="Arial"/>
              <a:buChar char="•"/>
            </a:pPr>
            <a:r>
              <a:rPr lang="iw-IL" sz="2400"/>
              <a:t>הערות הן גם דרך שימושית לניפוי באגים. השתמשו בהם כדי לזכור ערכים ישנים יותר שאולי הזנתם בבלוק.</a:t>
            </a:r>
            <a:endParaRPr/>
          </a:p>
        </p:txBody>
      </p:sp>
      <p:sp>
        <p:nvSpPr>
          <p:cNvPr id="221" name="Google Shape;221;p8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1/9/2020)</a:t>
            </a:r>
            <a:endParaRPr/>
          </a:p>
        </p:txBody>
      </p:sp>
      <p:sp>
        <p:nvSpPr>
          <p:cNvPr id="222" name="Google Shape;222;p8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pic>
        <p:nvPicPr>
          <p:cNvPr descr="imgres.jpg" id="223" name="Google Shape;22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7225" y="1592431"/>
            <a:ext cx="2765298" cy="1957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8"/>
          <p:cNvPicPr preferRelativeResize="0"/>
          <p:nvPr/>
        </p:nvPicPr>
        <p:blipFill rotWithShape="1">
          <a:blip r:embed="rId4">
            <a:alphaModFix/>
          </a:blip>
          <a:srcRect b="18445" l="59239" r="4650" t="38356"/>
          <a:stretch/>
        </p:blipFill>
        <p:spPr>
          <a:xfrm>
            <a:off x="1039190" y="3832880"/>
            <a:ext cx="1801368" cy="1887970"/>
          </a:xfrm>
          <a:prstGeom prst="rect">
            <a:avLst/>
          </a:prstGeom>
          <a:noFill/>
          <a:ln cap="flat" cmpd="sng" w="28575">
            <a:solidFill>
              <a:srgbClr val="FFD5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062ff0d987_0_136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קרדיטים</a:t>
            </a:r>
            <a:endParaRPr/>
          </a:p>
        </p:txBody>
      </p:sp>
      <p:sp>
        <p:nvSpPr>
          <p:cNvPr id="230" name="Google Shape;230;g1062ff0d987_0_136"/>
          <p:cNvSpPr txBox="1"/>
          <p:nvPr>
            <p:ph idx="1" type="body"/>
          </p:nvPr>
        </p:nvSpPr>
        <p:spPr>
          <a:xfrm>
            <a:off x="457200" y="1317978"/>
            <a:ext cx="8245500" cy="32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1400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56"/>
              <a:buChar char="⬛"/>
            </a:pPr>
            <a:r>
              <a:rPr lang="iw-IL" sz="2200"/>
              <a:t>המצגת נוצרה על ידי  Arvind and Sanjay Seshan עבור Prime Lessons.</a:t>
            </a:r>
            <a:endParaRPr sz="2200"/>
          </a:p>
          <a:p>
            <a:pPr indent="-340544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המצגת תורגמה לעברית ע"י FRC D-Bug #3316 וקבוצות ה-FLL של עירוני ד' תל-אביב  #285 ++D ו-DGITAL #1331</a:t>
            </a:r>
            <a:endParaRPr sz="2200"/>
          </a:p>
          <a:p>
            <a:pPr indent="-352228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ניתן למצוא שיעורים נוספים באתר</a:t>
            </a:r>
            <a:endParaRPr sz="2200"/>
          </a:p>
          <a:p>
            <a:pPr indent="0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None/>
            </a:pPr>
            <a:r>
              <a:rPr lang="iw-IL" sz="2200"/>
              <a:t> www.primelessons.org</a:t>
            </a:r>
            <a:endParaRPr sz="2200"/>
          </a:p>
        </p:txBody>
      </p:sp>
      <p:sp>
        <p:nvSpPr>
          <p:cNvPr id="231" name="Google Shape;231;g1062ff0d987_0_136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12/14/2020)</a:t>
            </a:r>
            <a:endParaRPr/>
          </a:p>
        </p:txBody>
      </p:sp>
      <p:sp>
        <p:nvSpPr>
          <p:cNvPr id="232" name="Google Shape;232;g1062ff0d987_0_136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233" name="Google Shape;233;g1062ff0d987_0_136"/>
          <p:cNvSpPr/>
          <p:nvPr/>
        </p:nvSpPr>
        <p:spPr>
          <a:xfrm>
            <a:off x="575029" y="5862802"/>
            <a:ext cx="7734000" cy="3693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iw-IL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iw-IL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w-IL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iw-IL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iw-IL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iw-IL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34" name="Google Shape;234;g1062ff0d987_0_136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1062ff0d987_0_1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188" y="4482125"/>
            <a:ext cx="1381309" cy="11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g1062ff0d987_0_1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17691" y="4475750"/>
            <a:ext cx="1381309" cy="1165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g1062ff0d987_0_1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5025" y="2371475"/>
            <a:ext cx="2547564" cy="195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