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Assistant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lnVBAmkClkOXpi6LXLk1B/LRF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ssistant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font" Target="fonts/Assistan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debef654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05debef654_0_1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-lessons-hebrew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5debef654_0_12"/>
          <p:cNvSpPr/>
          <p:nvPr/>
        </p:nvSpPr>
        <p:spPr>
          <a:xfrm>
            <a:off x="182241" y="2579003"/>
            <a:ext cx="8787600" cy="24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g105debef654_0_12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ssistant"/>
              <a:buNone/>
              <a:defRPr sz="3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05debef654_0_12"/>
          <p:cNvSpPr txBox="1"/>
          <p:nvPr>
            <p:ph idx="1" type="subTitle"/>
          </p:nvPr>
        </p:nvSpPr>
        <p:spPr>
          <a:xfrm>
            <a:off x="3151712" y="4181373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320"/>
              </a:spcBef>
              <a:spcAft>
                <a:spcPts val="0"/>
              </a:spcAft>
              <a:buSzPts val="1472"/>
              <a:buFont typeface="Assistant"/>
              <a:buNone/>
              <a:defRPr sz="1600" cap="none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g105debef654_0_12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5" name="Google Shape;25;g105debef654_0_12"/>
          <p:cNvSpPr txBox="1"/>
          <p:nvPr/>
        </p:nvSpPr>
        <p:spPr>
          <a:xfrm>
            <a:off x="6331000" y="685891"/>
            <a:ext cx="244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6" name="Google Shape;26;g105debef654_0_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2" cy="115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7" name="Google Shape;27;g105debef654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2" cy="115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05debef654_0_12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debef654_0_92"/>
          <p:cNvSpPr/>
          <p:nvPr/>
        </p:nvSpPr>
        <p:spPr>
          <a:xfrm>
            <a:off x="448092" y="599725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5debef654_0_92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05debef654_0_92"/>
          <p:cNvSpPr txBox="1"/>
          <p:nvPr>
            <p:ph idx="1" type="body"/>
          </p:nvPr>
        </p:nvSpPr>
        <p:spPr>
          <a:xfrm rot="5400000">
            <a:off x="2148930" y="-946386"/>
            <a:ext cx="4823700" cy="8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4" name="Google Shape;104;g105debef654_0_92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g105debef654_0_92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05debef654_0_92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5debef654_0_99"/>
          <p:cNvSpPr/>
          <p:nvPr/>
        </p:nvSpPr>
        <p:spPr>
          <a:xfrm>
            <a:off x="6629400" y="599725"/>
            <a:ext cx="20574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5debef654_0_99"/>
          <p:cNvSpPr txBox="1"/>
          <p:nvPr>
            <p:ph type="title"/>
          </p:nvPr>
        </p:nvSpPr>
        <p:spPr>
          <a:xfrm rot="5400000">
            <a:off x="4789473" y="2515775"/>
            <a:ext cx="51831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05debef654_0_99"/>
          <p:cNvSpPr txBox="1"/>
          <p:nvPr>
            <p:ph idx="1" type="body"/>
          </p:nvPr>
        </p:nvSpPr>
        <p:spPr>
          <a:xfrm rot="5400000">
            <a:off x="950701" y="306125"/>
            <a:ext cx="51831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1" name="Google Shape;111;g105debef654_0_99"/>
          <p:cNvSpPr txBox="1"/>
          <p:nvPr>
            <p:ph idx="10" type="dt"/>
          </p:nvPr>
        </p:nvSpPr>
        <p:spPr>
          <a:xfrm>
            <a:off x="6745255" y="5956136"/>
            <a:ext cx="94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g105debef654_0_99"/>
          <p:cNvSpPr txBox="1"/>
          <p:nvPr>
            <p:ph idx="11" type="ftr"/>
          </p:nvPr>
        </p:nvSpPr>
        <p:spPr>
          <a:xfrm>
            <a:off x="581192" y="5951810"/>
            <a:ext cx="592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05debef654_0_99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debef654_0_106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6" name="Google Shape;116;g105debef654_0_106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7" name="Google Shape;117;g105debef654_0_106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05debef654_0_106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g105debef654_0_106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105debef654_0_106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g105debef654_0_106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debef654_0_114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4" name="Google Shape;124;g105debef654_0_114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5" name="Google Shape;125;g105debef654_0_114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6" name="Google Shape;126;g105debef654_0_114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7" name="Google Shape;127;g105debef654_0_114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g105debef654_0_114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05debef654_0_114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105debef654_0_114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105debef654_0_114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debef654_0_124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05debef654_0_124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g105debef654_0_124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105debef654_0_124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g105debef654_0_124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debef654_0_13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g105debef654_0_13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05debef654_0_13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g105debef654_0_13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105debef654_0_130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5debef654_0_21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g105debef654_0_21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05debef654_0_21"/>
          <p:cNvSpPr txBox="1"/>
          <p:nvPr>
            <p:ph idx="1" type="body"/>
          </p:nvPr>
        </p:nvSpPr>
        <p:spPr>
          <a:xfrm>
            <a:off x="155088" y="1140006"/>
            <a:ext cx="8831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rtl="1" algn="r">
              <a:spcBef>
                <a:spcPts val="36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46456" lvl="1" marL="914400" rtl="1" algn="r">
              <a:spcBef>
                <a:spcPts val="600"/>
              </a:spcBef>
              <a:spcAft>
                <a:spcPts val="0"/>
              </a:spcAft>
              <a:buSzPts val="1856"/>
              <a:buFont typeface="Assistant"/>
              <a:buChar char="⬛"/>
              <a:defRPr sz="1800">
                <a:latin typeface="Assistant"/>
                <a:ea typeface="Assistant"/>
                <a:cs typeface="Assistant"/>
                <a:sym typeface="Assistant"/>
              </a:defRPr>
            </a:lvl2pPr>
            <a:lvl3pPr indent="-333756" lvl="2" marL="1371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33756" lvl="3" marL="18288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33756" lvl="4" marL="22860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33756" lvl="5" marL="27432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33756" lvl="6" marL="32004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33756" lvl="7" marL="3657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33756" lvl="8" marL="4114800" rtl="1" algn="r">
              <a:spcBef>
                <a:spcPts val="600"/>
              </a:spcBef>
              <a:spcAft>
                <a:spcPts val="600"/>
              </a:spcAft>
              <a:buSzPts val="1656"/>
              <a:buFont typeface="Assistant"/>
              <a:buChar char="◼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3" name="Google Shape;33;g105debef654_0_21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05debef654_0_21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g105debef654_0_2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g105debef654_0_2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5debef654_0_29"/>
          <p:cNvSpPr/>
          <p:nvPr/>
        </p:nvSpPr>
        <p:spPr>
          <a:xfrm>
            <a:off x="452646" y="5141973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05debef654_0_29"/>
          <p:cNvSpPr txBox="1"/>
          <p:nvPr>
            <p:ph type="title"/>
          </p:nvPr>
        </p:nvSpPr>
        <p:spPr>
          <a:xfrm>
            <a:off x="581193" y="3036573"/>
            <a:ext cx="79899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05debef654_0_29"/>
          <p:cNvSpPr txBox="1"/>
          <p:nvPr>
            <p:ph idx="1" type="body"/>
          </p:nvPr>
        </p:nvSpPr>
        <p:spPr>
          <a:xfrm>
            <a:off x="581193" y="4541417"/>
            <a:ext cx="79899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g105debef654_0_29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g105debef654_0_29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05debef654_0_29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g105debef654_0_2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g105debef654_0_29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g105debef654_0_2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g105debef654_0_29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5debef654_0_40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g105debef654_0_40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g105debef654_0_40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05debef654_0_4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g105debef654_0_4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g105debef654_0_4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g105debef654_0_4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g105debef654_0_4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g105debef654_0_4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debef654_0_50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g105debef654_0_50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g105debef654_0_50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2" name="Google Shape;62;g105debef654_0_50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g105debef654_0_50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g105debef654_0_50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05debef654_0_50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105debef654_0_5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g105debef654_0_5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5debef654_0_5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5debef654_0_61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05debef654_0_61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g105debef654_0_6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05debef654_0_61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g105debef654_0_61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g105debef654_0_6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g105debef654_0_61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5debef654_0_6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g105debef654_0_6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05debef654_0_6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g105debef654_0_6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g105debef654_0_6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05debef654_0_6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4" name="Google Shape;84;g105debef654_0_6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5debef654_0_77"/>
          <p:cNvSpPr/>
          <p:nvPr/>
        </p:nvSpPr>
        <p:spPr>
          <a:xfrm>
            <a:off x="452646" y="5141973"/>
            <a:ext cx="82386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5debef654_0_77"/>
          <p:cNvSpPr txBox="1"/>
          <p:nvPr>
            <p:ph type="title"/>
          </p:nvPr>
        </p:nvSpPr>
        <p:spPr>
          <a:xfrm>
            <a:off x="581352" y="5262296"/>
            <a:ext cx="3536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05debef654_0_7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g105debef654_0_77"/>
          <p:cNvSpPr txBox="1"/>
          <p:nvPr>
            <p:ph idx="2" type="body"/>
          </p:nvPr>
        </p:nvSpPr>
        <p:spPr>
          <a:xfrm>
            <a:off x="4305617" y="5262295"/>
            <a:ext cx="4265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0" name="Google Shape;90;g105debef654_0_77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g105debef654_0_77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05debef654_0_77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5debef654_0_85"/>
          <p:cNvSpPr txBox="1"/>
          <p:nvPr>
            <p:ph type="title"/>
          </p:nvPr>
        </p:nvSpPr>
        <p:spPr>
          <a:xfrm>
            <a:off x="581192" y="4693389"/>
            <a:ext cx="798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05debef654_0_85"/>
          <p:cNvSpPr/>
          <p:nvPr>
            <p:ph idx="2" type="pic"/>
          </p:nvPr>
        </p:nvSpPr>
        <p:spPr>
          <a:xfrm>
            <a:off x="448093" y="599725"/>
            <a:ext cx="82386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105debef654_0_85"/>
          <p:cNvSpPr txBox="1"/>
          <p:nvPr>
            <p:ph idx="1" type="body"/>
          </p:nvPr>
        </p:nvSpPr>
        <p:spPr>
          <a:xfrm>
            <a:off x="581192" y="5260126"/>
            <a:ext cx="7989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7" name="Google Shape;97;g105debef654_0_85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g105debef654_0_85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05debef654_0_85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5debef654_0_1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g105debef654_0_1"/>
          <p:cNvSpPr txBox="1"/>
          <p:nvPr>
            <p:ph idx="1" type="body"/>
          </p:nvPr>
        </p:nvSpPr>
        <p:spPr>
          <a:xfrm>
            <a:off x="143289" y="1059264"/>
            <a:ext cx="88350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1" algn="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  <a:defRPr i="0" sz="18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22072" lvl="1" marL="914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Assistant"/>
              <a:buChar char="⬛"/>
              <a:defRPr i="0" sz="16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0388" lvl="2" marL="1371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Assistant"/>
              <a:buChar char="⬛"/>
              <a:defRPr i="0" sz="1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98703" lvl="3" marL="18288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98704" lvl="4" marL="22860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98704" lvl="5" marL="27432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298704" lvl="6" marL="3200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298703" lvl="7" marL="3657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298703" lvl="8" marL="4114800" marR="0" rtl="1" algn="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Assistant"/>
              <a:buChar char="◼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2" name="Google Shape;12;g105debef654_0_1"/>
          <p:cNvSpPr/>
          <p:nvPr/>
        </p:nvSpPr>
        <p:spPr>
          <a:xfrm>
            <a:off x="143290" y="111873"/>
            <a:ext cx="292620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g105debef654_0_1"/>
          <p:cNvSpPr/>
          <p:nvPr/>
        </p:nvSpPr>
        <p:spPr>
          <a:xfrm>
            <a:off x="6052201" y="111873"/>
            <a:ext cx="292620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105debef654_0_1"/>
          <p:cNvSpPr/>
          <p:nvPr/>
        </p:nvSpPr>
        <p:spPr>
          <a:xfrm>
            <a:off x="3097745" y="111873"/>
            <a:ext cx="292620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105debef654_0_1"/>
          <p:cNvSpPr txBox="1"/>
          <p:nvPr>
            <p:ph idx="11" type="ftr"/>
          </p:nvPr>
        </p:nvSpPr>
        <p:spPr>
          <a:xfrm>
            <a:off x="143305" y="6352025"/>
            <a:ext cx="36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g105debef654_0_1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g105debef654_0_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g105debef654_0_1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g105debef654_0_1"/>
          <p:cNvSpPr txBox="1"/>
          <p:nvPr/>
        </p:nvSpPr>
        <p:spPr>
          <a:xfrm>
            <a:off x="5501938" y="6393125"/>
            <a:ext cx="35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תורגם לעברית ע"י FRC D-Bug #3316 מתל-אביב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מבוא לחייש</a:t>
            </a:r>
            <a:r>
              <a:rPr b="1" lang="en-US"/>
              <a:t>ן ה</a:t>
            </a:r>
            <a:r>
              <a:rPr b="1" lang="en-US">
                <a:latin typeface="Assistant"/>
                <a:ea typeface="Assistant"/>
                <a:cs typeface="Assistant"/>
                <a:sym typeface="Assistant"/>
              </a:rPr>
              <a:t>צבע</a:t>
            </a:r>
            <a:endParaRPr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3187659" y="4191557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rPr>
              <a:t>מאת Arvind and Sanjay Seshan</a:t>
            </a:r>
            <a:endParaRPr sz="1600">
              <a:solidFill>
                <a:srgbClr val="0EAE9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מטרות השיעור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/>
              <a:t>ללמוד איך להשתמש בחיישני צבע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 ללמוד איך השתמש בבלוק החכה עד ש- (wait until)</a:t>
            </a:r>
            <a:endParaRPr/>
          </a:p>
          <a:p>
            <a:pPr indent="-306000" lvl="0" marL="3060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chemeClr val="dk1"/>
                </a:solidFill>
              </a:rPr>
              <a:t>הערה: התמונות של בלוקי הקוד בשיעור זה הן של SPIKE Prime, איך בלוקי הקוד זהים גם עבור Robot Inventor</a:t>
            </a:r>
            <a:endParaRPr/>
          </a:p>
        </p:txBody>
      </p:sp>
      <p:sp>
        <p:nvSpPr>
          <p:cNvPr id="156" name="Google Shape;156;p2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camera&#10;&#10;Description automatically generated" id="158" name="Google Shape;158;p2"/>
          <p:cNvPicPr preferRelativeResize="0"/>
          <p:nvPr/>
        </p:nvPicPr>
        <p:blipFill rotWithShape="1">
          <a:blip r:embed="rId3">
            <a:alphaModFix/>
          </a:blip>
          <a:srcRect b="11579" l="17894" r="19474" t="10806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מהו חיישן צבע?</a:t>
            </a:r>
            <a:endParaRPr/>
          </a:p>
        </p:txBody>
      </p:sp>
      <p:sp>
        <p:nvSpPr>
          <p:cNvPr id="164" name="Google Shape;164;p3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155089" y="1140006"/>
            <a:ext cx="4416912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בתוכנה, החיישן מסוגל לזהות צבעים שונים או החזרת אור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בניגוד ל EV3, החזרת האור היא עם אור לבן, לא עם אור אדום.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החיישן יכול לזהות שמונה צבעים שונים וחוסר צבע(הצבעים עצמם עלולים להשתנות בין תוכנת SPIKE Prime ותוכנת Robot Inventor)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מרחק קריאת הצבע האופטימלי: 16 mm (תלוי בצבע, גודל וטקסטורת העצם)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שימו לב: בתוכנת Robot Inventor, האור בצבע הכחול מוחלף בצבע  כחול-ירוק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141450" y="1354688"/>
            <a:ext cx="1780674" cy="2160124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Detectable Colors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Black (0)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Violet (1)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Blue (3)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Light Blue (4)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Green (5)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Yellow (7)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Red (9)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White (10)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Color (-1)</a:t>
            </a:r>
            <a:endParaRPr/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3">
            <a:alphaModFix/>
          </a:blip>
          <a:srcRect b="5180" l="46645" r="6316" t="28121"/>
          <a:stretch/>
        </p:blipFill>
        <p:spPr>
          <a:xfrm>
            <a:off x="4788174" y="1271298"/>
            <a:ext cx="2353276" cy="232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 b="0" l="26945" r="0" t="19423"/>
          <a:stretch/>
        </p:blipFill>
        <p:spPr>
          <a:xfrm>
            <a:off x="4898201" y="3912243"/>
            <a:ext cx="2154700" cy="2225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141450" y="3912243"/>
            <a:ext cx="1780674" cy="2160124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Detectable Colors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Black (0)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Violet (1)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Blue (3)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Teal (4)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Green (5)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Yellow (7)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Red (9)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White (10)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Color (-1)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שימו לב: בעיה בחישת צבעים ב-Advanced Driving Base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155088" y="1140006"/>
            <a:ext cx="480390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i="1" lang="en-US"/>
              <a:t>חיישן הצבע ב- ADB (Advanced Driving Base in SPIKE Prime) מחובר בערך 8mm מהקרקע, אבל המרחק האופטימלי מהקרקע הוא 16mm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כאשר משתמשים בעיצוב רובוט זה, צבע כחול לא נקרא נכונה כאשר משתמשים במצב צבע, זאת כאשר משתמשים בפסי דבק אלקטרוני או בשטיח   של: FIRST LEGO League Challenge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הביטו בשקופית הבאה עבור שינויים אפשריים, הוראות ההרכבה מסופקות גם הן כקובץ אחר באתר שלנו</a:t>
            </a:r>
            <a:endParaRPr/>
          </a:p>
        </p:txBody>
      </p:sp>
      <p:sp>
        <p:nvSpPr>
          <p:cNvPr id="177" name="Google Shape;177;p4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9" name="Google Shape;179;p4"/>
          <p:cNvCxnSpPr/>
          <p:nvPr/>
        </p:nvCxnSpPr>
        <p:spPr>
          <a:xfrm rot="10800000">
            <a:off x="6492240" y="4721352"/>
            <a:ext cx="2265292" cy="0"/>
          </a:xfrm>
          <a:prstGeom prst="straightConnector1">
            <a:avLst/>
          </a:prstGeom>
          <a:noFill/>
          <a:ln cap="flat" cmpd="sng" w="254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4"/>
          <p:cNvCxnSpPr/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" name="Google Shape;181;p4"/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16mm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2M (2 LEGO Modules)</a:t>
            </a:r>
            <a:endParaRPr/>
          </a:p>
        </p:txBody>
      </p:sp>
      <p:pic>
        <p:nvPicPr>
          <p:cNvPr descr="A picture containing sitting, white&#10;&#10;Description automatically generated" id="182" name="Google Shape;1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008" y="1343097"/>
            <a:ext cx="3364992" cy="252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שינוי בשלדת (Advanced Driving Base (ADB שאנו ממליצים</a:t>
            </a:r>
            <a:endParaRPr/>
          </a:p>
        </p:txBody>
      </p:sp>
      <p:pic>
        <p:nvPicPr>
          <p:cNvPr descr="A close up of a toy&#10;&#10;Description automatically generated" id="188" name="Google Shape;18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723" y="1683946"/>
            <a:ext cx="34417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155088" y="1140006"/>
            <a:ext cx="876703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 הוראות בניה עבור מודיפיקציה של הבמפר הקדמי של רובוט ADB שמטרתם להגביה את גובה חיישני הצבע: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9561" y="1818884"/>
            <a:ext cx="3310599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8467" y="3977101"/>
            <a:ext cx="3151094" cy="220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0809" y="3977101"/>
            <a:ext cx="2894013" cy="209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איך לתכנת עם חיישן הצבע</a:t>
            </a:r>
            <a:endParaRPr/>
          </a:p>
        </p:txBody>
      </p:sp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155088" y="1140006"/>
            <a:ext cx="876703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שני המצבים הזמינים עבור חיישן הצבע הם מצב הצבע ומצב החזרת האור 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אנו נשתמש במצב הצבע בשיעור הזה</a:t>
            </a:r>
            <a:endParaRPr/>
          </a:p>
        </p:txBody>
      </p:sp>
      <p:sp>
        <p:nvSpPr>
          <p:cNvPr id="201" name="Google Shape;201;p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202" name="Google Shape;202;p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414" y="2459679"/>
            <a:ext cx="2926574" cy="313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0978" y="2038790"/>
            <a:ext cx="2607203" cy="181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6952" y="4014751"/>
            <a:ext cx="2315257" cy="216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אתגר  1</a:t>
            </a:r>
            <a:endParaRPr/>
          </a:p>
        </p:txBody>
      </p:sp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תכנת את הרובוט לנסוע היישר קדימה עד שהוא פוגש בצבע השחור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 יהיה עלינו לעשות שימוש בבלוק ההמתן עד ש-(wait until) ובבלוק הבוליאני של של חיישן הצבע</a:t>
            </a:r>
            <a:endParaRPr/>
          </a:p>
          <a:p>
            <a:pPr indent="-200844" lvl="0" marL="30600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1" lang="en-US"/>
              <a:t>פסאוקוד: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הגדירו את מהירות המנועים עבור הרובוט שלכם </a:t>
            </a:r>
            <a:r>
              <a:rPr lang="en-US"/>
              <a:t>(A וE עבור Droid Bot IV או  ADB robot)</a:t>
            </a:r>
            <a:r>
              <a:rPr b="1" lang="en-US"/>
              <a:t> </a:t>
            </a:r>
            <a:endParaRPr b="1"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הגדירו את % מהירות עבור הרובוט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התחילו לנוע ישר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השתמשו בבלוק הWait Until על מנת לזהות מתי חיישן הצבע רואה את הצבע השחור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הפסק לנוע</a:t>
            </a:r>
            <a:endParaRPr/>
          </a:p>
        </p:txBody>
      </p:sp>
      <p:sp>
        <p:nvSpPr>
          <p:cNvPr id="212" name="Google Shape;212;p7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213" name="Google Shape;213;p7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9835" y="2077712"/>
            <a:ext cx="47053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66" y="1951173"/>
            <a:ext cx="4279764" cy="32617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אתגר 1 פתרון</a:t>
            </a:r>
            <a:endParaRPr/>
          </a:p>
        </p:txBody>
      </p:sp>
      <p:sp>
        <p:nvSpPr>
          <p:cNvPr id="221" name="Google Shape;221;p8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1/9/2020)</a:t>
            </a:r>
            <a:endParaRPr/>
          </a:p>
        </p:txBody>
      </p:sp>
      <p:sp>
        <p:nvSpPr>
          <p:cNvPr id="222" name="Google Shape;222;p8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4350619" y="2811687"/>
            <a:ext cx="3696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קבע את מנועי הרובוט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4503018" y="3359359"/>
            <a:ext cx="3696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התחל לנוע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5138737" y="3979577"/>
            <a:ext cx="36961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המתן עד שחיישן הצבע רואה שחור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5debef654_0_13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קרדיטים</a:t>
            </a:r>
            <a:endParaRPr/>
          </a:p>
        </p:txBody>
      </p:sp>
      <p:sp>
        <p:nvSpPr>
          <p:cNvPr id="231" name="Google Shape;231;g105debef654_0_136"/>
          <p:cNvSpPr txBox="1"/>
          <p:nvPr>
            <p:ph idx="1" type="body"/>
          </p:nvPr>
        </p:nvSpPr>
        <p:spPr>
          <a:xfrm>
            <a:off x="457200" y="1317978"/>
            <a:ext cx="8245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1400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6"/>
              <a:buChar char="⬛"/>
            </a:pPr>
            <a:r>
              <a:rPr lang="en-US" sz="2200"/>
              <a:t>המצגת נוצרה על ידי  Arvind and Sanjay Seshan עבור Prime Lessons.</a:t>
            </a:r>
            <a:endParaRPr sz="2200"/>
          </a:p>
          <a:p>
            <a:pPr indent="-340544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המצגת תורגמה לעברית ע"י FRC D-Bug #3316 וקבוצות ה-FLL של עירוני ד' תל-אביב  #285 ++D ו-DGITAL #1331</a:t>
            </a:r>
            <a:endParaRPr sz="2200"/>
          </a:p>
          <a:p>
            <a:pPr indent="-352228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ניתן למצוא שיעורים נוספים באתר</a:t>
            </a:r>
            <a:endParaRPr sz="2200"/>
          </a:p>
          <a:p>
            <a:pPr indent="0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sz="2200"/>
              <a:t> www.primelessons.org</a:t>
            </a:r>
            <a:endParaRPr sz="2200"/>
          </a:p>
        </p:txBody>
      </p:sp>
      <p:sp>
        <p:nvSpPr>
          <p:cNvPr id="232" name="Google Shape;232;g105debef654_0_13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33" name="Google Shape;233;g105debef654_0_13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105debef654_0_136"/>
          <p:cNvSpPr/>
          <p:nvPr/>
        </p:nvSpPr>
        <p:spPr>
          <a:xfrm>
            <a:off x="575029" y="5862802"/>
            <a:ext cx="77340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35" name="Google Shape;235;g105debef654_0_1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05debef654_0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88" y="4482125"/>
            <a:ext cx="1381309" cy="1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05debef654_0_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691" y="4475750"/>
            <a:ext cx="1381309" cy="116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05debef654_0_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25" y="2371475"/>
            <a:ext cx="2547564" cy="1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2016-07-04T02:35:12Z</dcterms:created>
  <dc:creator>Srinivasan Seshan</dc:creator>
</cp:coreProperties>
</file>