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1" r:id="rId1"/>
  </p:sldMasterIdLst>
  <p:notesMasterIdLst>
    <p:notesMasterId r:id="rId9"/>
  </p:notesMasterIdLst>
  <p:handoutMasterIdLst>
    <p:handoutMasterId r:id="rId10"/>
  </p:handoutMasterIdLst>
  <p:sldIdLst>
    <p:sldId id="275" r:id="rId2"/>
    <p:sldId id="257" r:id="rId3"/>
    <p:sldId id="279" r:id="rId4"/>
    <p:sldId id="280" r:id="rId5"/>
    <p:sldId id="281" r:id="rId6"/>
    <p:sldId id="282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3"/>
  </p:normalViewPr>
  <p:slideViewPr>
    <p:cSldViewPr snapToGrid="0" snapToObjects="1">
      <p:cViewPr varScale="1">
        <p:scale>
          <a:sx n="83" d="100"/>
          <a:sy n="83" d="100"/>
        </p:scale>
        <p:origin x="137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203290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300865"/>
            <a:ext cx="58158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3800535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SPIKE </a:t>
            </a:r>
            <a:r>
              <a:rPr lang="en-US" sz="3200"/>
              <a:t>PRIME LESSONS</a:t>
            </a:r>
            <a:endParaRPr lang="en-US" sz="3200" dirty="0"/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26780A6E-BC42-443E-B6EE-CF18D754C3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32885"/>
          <a:stretch/>
        </p:blipFill>
        <p:spPr>
          <a:xfrm>
            <a:off x="179837" y="1052244"/>
            <a:ext cx="1668346" cy="111970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 userDrawn="1"/>
        </p:nvSpPr>
        <p:spPr>
          <a:xfrm>
            <a:off x="6058605" y="737053"/>
            <a:ext cx="2911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/>
              <a:t>By the Creators of EV3Lessons</a:t>
            </a:r>
          </a:p>
          <a:p>
            <a:endParaRPr lang="en-US" sz="1600" dirty="0"/>
          </a:p>
        </p:txBody>
      </p:sp>
      <p:pic>
        <p:nvPicPr>
          <p:cNvPr id="12" name="Picture 11" descr="A picture containing sitting, game, remote, video&#10;&#10;Description automatically generated">
            <a:extLst>
              <a:ext uri="{FF2B5EF4-FFF2-40B4-BE49-F238E27FC236}">
                <a16:creationId xmlns:a16="http://schemas.microsoft.com/office/drawing/2014/main" id="{19D0660C-C674-40CA-9A39-C1E73533C9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/>
          </a:blip>
          <a:srcRect l="24583" t="2888" r="29917" b="4667"/>
          <a:stretch/>
        </p:blipFill>
        <p:spPr>
          <a:xfrm>
            <a:off x="6058605" y="1349909"/>
            <a:ext cx="2672408" cy="4072241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BD6915B8-6F82-4EBD-B2FE-F2FE0EB0E6D4}"/>
              </a:ext>
            </a:extLst>
          </p:cNvPr>
          <p:cNvGrpSpPr/>
          <p:nvPr userDrawn="1"/>
        </p:nvGrpSpPr>
        <p:grpSpPr>
          <a:xfrm>
            <a:off x="179837" y="5060305"/>
            <a:ext cx="4773538" cy="1188622"/>
            <a:chOff x="131592" y="5034964"/>
            <a:chExt cx="4773538" cy="1188622"/>
          </a:xfrm>
        </p:grpSpPr>
        <p:pic>
          <p:nvPicPr>
            <p:cNvPr id="13" name="Picture 12" descr="A picture containing drawing, window&#10;&#10;Description automatically generated">
              <a:extLst>
                <a:ext uri="{FF2B5EF4-FFF2-40B4-BE49-F238E27FC236}">
                  <a16:creationId xmlns:a16="http://schemas.microsoft.com/office/drawing/2014/main" id="{AC676C3A-CE1A-4B6E-B3CE-D5679F65E8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326564" y="5034964"/>
              <a:ext cx="1188622" cy="1188622"/>
            </a:xfrm>
            <a:prstGeom prst="rect">
              <a:avLst/>
            </a:prstGeom>
          </p:spPr>
        </p:pic>
        <p:pic>
          <p:nvPicPr>
            <p:cNvPr id="14" name="Picture 13" descr="A picture containing building, drawing&#10;&#10;Description automatically generated">
              <a:extLst>
                <a:ext uri="{FF2B5EF4-FFF2-40B4-BE49-F238E27FC236}">
                  <a16:creationId xmlns:a16="http://schemas.microsoft.com/office/drawing/2014/main" id="{E2B29BD3-15C9-4229-96F5-13739AAB2B9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31592" y="5034964"/>
              <a:ext cx="1188622" cy="1188622"/>
            </a:xfrm>
            <a:prstGeom prst="rect">
              <a:avLst/>
            </a:prstGeom>
          </p:spPr>
        </p:pic>
        <p:pic>
          <p:nvPicPr>
            <p:cNvPr id="15" name="Picture 14" descr="A picture containing drawing, holding&#10;&#10;Description automatically generated">
              <a:extLst>
                <a:ext uri="{FF2B5EF4-FFF2-40B4-BE49-F238E27FC236}">
                  <a16:creationId xmlns:a16="http://schemas.microsoft.com/office/drawing/2014/main" id="{F4420241-4B7A-467B-9367-52FB1AEA67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3716508" y="5034964"/>
              <a:ext cx="1188622" cy="1188622"/>
            </a:xfrm>
            <a:prstGeom prst="rect">
              <a:avLst/>
            </a:prstGeom>
          </p:spPr>
        </p:pic>
        <p:pic>
          <p:nvPicPr>
            <p:cNvPr id="16" name="Picture 15" descr="A picture containing drawing, building, purple, window&#10;&#10;Description automatically generated">
              <a:extLst>
                <a:ext uri="{FF2B5EF4-FFF2-40B4-BE49-F238E27FC236}">
                  <a16:creationId xmlns:a16="http://schemas.microsoft.com/office/drawing/2014/main" id="{9BE97EBC-77DF-4A2B-990C-67D9BADB0B6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521536" y="5034964"/>
              <a:ext cx="1188622" cy="11886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2555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30493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2636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03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69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SPIKE Prime Lessons (primelessons.org) CC-BY-NC-SA.  (Last edit: 1/9/2020)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1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9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rgbClr val="65D7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961B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91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primelesson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/>
              <a:t>Utilisation</a:t>
            </a:r>
            <a:r>
              <a:rPr lang="en-US" dirty="0"/>
              <a:t> des blocs </a:t>
            </a:r>
            <a:r>
              <a:rPr lang="en-US" dirty="0" err="1"/>
              <a:t>sonores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Objectifs</a:t>
            </a:r>
            <a:r>
              <a:rPr lang="en-US" dirty="0"/>
              <a:t> de la </a:t>
            </a:r>
            <a:r>
              <a:rPr lang="en-US" dirty="0" err="1"/>
              <a:t>leçon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pPr algn="just"/>
            <a:r>
              <a:rPr lang="fr-FR" dirty="0"/>
              <a:t>Apprenez à utiliser les blocs sonores</a:t>
            </a:r>
          </a:p>
          <a:p>
            <a:pPr algn="just"/>
            <a:r>
              <a:rPr lang="fr-FR" dirty="0"/>
              <a:t>Apprenez à créer et à modifier des sons</a:t>
            </a:r>
          </a:p>
          <a:p>
            <a:pPr algn="just"/>
            <a:r>
              <a:rPr lang="fr-FR" dirty="0"/>
              <a:t>Apprenez comment ajouter les blocs de musique à la palette</a:t>
            </a:r>
          </a:p>
          <a:p>
            <a:pPr algn="just"/>
            <a:r>
              <a:rPr lang="fr-FR" dirty="0"/>
              <a:t>Composez de la musique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733E9-2D8A-4BBF-92C5-2F04E7A1C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Blocs </a:t>
            </a:r>
            <a:r>
              <a:rPr lang="en-US" dirty="0" err="1"/>
              <a:t>sonores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0E76D-FA7D-4D1C-A737-F1BF853AF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4112754" cy="5082601"/>
          </a:xfrm>
        </p:spPr>
        <p:txBody>
          <a:bodyPr>
            <a:normAutofit fontScale="92500"/>
          </a:bodyPr>
          <a:lstStyle/>
          <a:p>
            <a:pPr algn="just"/>
            <a:r>
              <a:rPr lang="fr-FR" dirty="0"/>
              <a:t>Les blocs sonores se trouvent dans deux des palettes de blocs</a:t>
            </a:r>
          </a:p>
          <a:p>
            <a:pPr algn="just"/>
            <a:r>
              <a:rPr lang="fr-FR" dirty="0"/>
              <a:t>Les blocs de musique doivent être ajoutés à votre palette de blocs à l'aide d'extensions</a:t>
            </a:r>
          </a:p>
          <a:p>
            <a:pPr algn="just"/>
            <a:r>
              <a:rPr lang="fr-FR" dirty="0"/>
              <a:t>Vous pouvez jouer des sons, changer d'instrument et même créer des sons personnalisés </a:t>
            </a:r>
          </a:p>
          <a:p>
            <a:pPr algn="just"/>
            <a:r>
              <a:rPr lang="fr-FR" dirty="0"/>
              <a:t>Des blocs sonores peuvent être ajoutés à vos projets pour le plaisir, mais aussi à des fins de </a:t>
            </a:r>
            <a:r>
              <a:rPr lang="fr-FR" dirty="0" err="1"/>
              <a:t>debuggage</a:t>
            </a:r>
            <a:r>
              <a:rPr lang="fr-FR" dirty="0"/>
              <a:t> - par exemple, ils peuvent être utilisés pour indiquer quand un morceau de code est terminé</a:t>
            </a:r>
          </a:p>
          <a:p>
            <a:pPr algn="just"/>
            <a:r>
              <a:rPr lang="fr-FR" dirty="0"/>
              <a:t>Note : Seuls les blocs sonores "</a:t>
            </a:r>
            <a:r>
              <a:rPr lang="fr-FR" dirty="0" err="1"/>
              <a:t>beep</a:t>
            </a:r>
            <a:r>
              <a:rPr lang="fr-FR" dirty="0"/>
              <a:t>" jouent réellement sur le Hub. Les autres sons sont joués sur votre appareil (ordinateur portable/tablette, etc.)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114D5C-5685-474C-87B7-5248A0FCF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6F7331-76AD-48D0-B9D7-5EB4E9700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825C61E-E5ED-4CF5-BE07-F11F5F5918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00"/>
          <a:stretch/>
        </p:blipFill>
        <p:spPr>
          <a:xfrm>
            <a:off x="4640580" y="1197210"/>
            <a:ext cx="1890234" cy="49177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26C7E60-925A-4E67-9B64-78902D83D5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3552" y="1323535"/>
            <a:ext cx="1920065" cy="2976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874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3FC2C-149A-40F8-9025-5B540077B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Ajoutez</a:t>
            </a:r>
            <a:r>
              <a:rPr lang="en-US" dirty="0"/>
              <a:t> plus de 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D35D6-9E0C-4DA2-A55B-BC6E870F8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4803906" cy="1883523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dirty="0"/>
              <a:t>Vous ajoutez des sons en utilisant le menu déroulant</a:t>
            </a:r>
          </a:p>
          <a:p>
            <a:pPr algn="just"/>
            <a:r>
              <a:rPr lang="fr-FR" dirty="0"/>
              <a:t>Il y a beaucoup de sons dans la bibliothèque de sons</a:t>
            </a:r>
          </a:p>
          <a:p>
            <a:pPr algn="just"/>
            <a:r>
              <a:rPr lang="fr-FR" dirty="0"/>
              <a:t>Une fois que vous avez sélectionné le son, vous pouvez également les modifier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38CF86-116D-4FA1-ABF2-986EC84EF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58ECC0-93EA-4C95-A23E-AA82D7BB0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22D24A-EBDC-4302-B32F-95D8F7B790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3917" y="1238680"/>
            <a:ext cx="2131304" cy="15904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5AFFFB3-734D-4E46-8D4D-39B3A19C1D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067" y="3216528"/>
            <a:ext cx="3667030" cy="2871114"/>
          </a:xfrm>
          <a:prstGeom prst="rect">
            <a:avLst/>
          </a:prstGeom>
          <a:ln w="28575">
            <a:solidFill>
              <a:srgbClr val="FFD500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AA9C45A-F62F-4F4E-88D3-CC24D40FE3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5360" y="3216528"/>
            <a:ext cx="3693530" cy="2871114"/>
          </a:xfrm>
          <a:prstGeom prst="rect">
            <a:avLst/>
          </a:prstGeom>
          <a:ln w="28575">
            <a:solidFill>
              <a:srgbClr val="FFD500"/>
            </a:solidFill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CF26B1C-7D44-4A1B-87AB-92D02181803F}"/>
              </a:ext>
            </a:extLst>
          </p:cNvPr>
          <p:cNvSpPr/>
          <p:nvPr/>
        </p:nvSpPr>
        <p:spPr>
          <a:xfrm>
            <a:off x="2206600" y="3456211"/>
            <a:ext cx="481964" cy="206949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1098096-97ED-4A67-991D-77EC4152F7C0}"/>
              </a:ext>
            </a:extLst>
          </p:cNvPr>
          <p:cNvSpPr/>
          <p:nvPr/>
        </p:nvSpPr>
        <p:spPr>
          <a:xfrm>
            <a:off x="5927604" y="2299574"/>
            <a:ext cx="579073" cy="206949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011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8B4CA-EAF3-4480-8AB6-F58A60715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Enregistrement</a:t>
            </a:r>
            <a:r>
              <a:rPr lang="en-US" dirty="0"/>
              <a:t> de sons </a:t>
            </a:r>
            <a:r>
              <a:rPr lang="en-US" dirty="0" err="1"/>
              <a:t>personnalisés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BF4E4-8C87-4ED5-AA1A-69AAA1114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/>
              <a:t>Vous pouvez enregistrer des sons personnalisés de deux façons : soit à partir du "record" ou du "</a:t>
            </a:r>
            <a:r>
              <a:rPr lang="fr-FR" dirty="0" err="1"/>
              <a:t>add</a:t>
            </a:r>
            <a:r>
              <a:rPr lang="fr-FR" dirty="0"/>
              <a:t> menu".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7C6A62-9AE4-41C8-8054-EA54B5F40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E83E59-BECF-4CA6-9FE2-DCC1925D8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C84519-0F77-4984-B241-DC64E69C37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092" y="3391170"/>
            <a:ext cx="2950845" cy="2784600"/>
          </a:xfrm>
          <a:prstGeom prst="rect">
            <a:avLst/>
          </a:prstGeom>
          <a:ln w="19050">
            <a:solidFill>
              <a:srgbClr val="FFD500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AB97385-02C5-4213-8D1B-586CF5E042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815" y="2540428"/>
            <a:ext cx="4956395" cy="3635342"/>
          </a:xfrm>
          <a:prstGeom prst="rect">
            <a:avLst/>
          </a:prstGeom>
          <a:ln w="19050">
            <a:solidFill>
              <a:srgbClr val="FFD500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4640FBA-A37D-4FCF-AEEF-BA7243349C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237" y="1899232"/>
            <a:ext cx="1944183" cy="145079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5E1A4D7-5ED8-49EF-8150-DC0E76A942A7}"/>
              </a:ext>
            </a:extLst>
          </p:cNvPr>
          <p:cNvSpPr/>
          <p:nvPr/>
        </p:nvSpPr>
        <p:spPr>
          <a:xfrm>
            <a:off x="1095376" y="2666197"/>
            <a:ext cx="721994" cy="167325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4762BF-79D6-454F-ACEA-A9043CE5EE6B}"/>
              </a:ext>
            </a:extLst>
          </p:cNvPr>
          <p:cNvSpPr/>
          <p:nvPr/>
        </p:nvSpPr>
        <p:spPr>
          <a:xfrm>
            <a:off x="6345556" y="2910839"/>
            <a:ext cx="481964" cy="206949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38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3C5F2-A157-45B9-A88A-F763D3D47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 et exemple de solution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5F6B0-8D52-447F-8807-9BF861DAA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/>
              <a:t>Jouez d'un instrument</a:t>
            </a:r>
          </a:p>
          <a:p>
            <a:pPr algn="just"/>
            <a:r>
              <a:rPr lang="fr-FR" dirty="0"/>
              <a:t>Ajoutez les blocs d'extension de musique en cliquant sur l'icône d'extension en bas de la palette de blocs</a:t>
            </a:r>
          </a:p>
          <a:p>
            <a:pPr algn="just"/>
            <a:r>
              <a:rPr lang="fr-FR" dirty="0"/>
              <a:t>Choisissez votre instrument préféré</a:t>
            </a:r>
          </a:p>
          <a:p>
            <a:pPr algn="just"/>
            <a:r>
              <a:rPr lang="fr-FR" dirty="0"/>
              <a:t>Composez un court morceau de musique et jouez-le 4 fois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F8B888-A70B-4EA2-96AF-60F418512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 SPIKE Prime Lessons (primelessons.org) CC-BY-NC-SA.  (Last edit: 1/9/2020)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6D171A-6A3D-4C9C-8FFF-BB89611FA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61DA20-B4C3-4D03-905E-77B5332989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980" y="1861967"/>
            <a:ext cx="419100" cy="3524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C61A944-B7B0-4EC3-91B4-B9CBEF7861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513" y="2998218"/>
            <a:ext cx="2495550" cy="31337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5AFA5CE-4D7B-4D54-B84E-9AFF693B159D}"/>
              </a:ext>
            </a:extLst>
          </p:cNvPr>
          <p:cNvSpPr txBox="1"/>
          <p:nvPr/>
        </p:nvSpPr>
        <p:spPr>
          <a:xfrm>
            <a:off x="3137063" y="3560570"/>
            <a:ext cx="35428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L'instrument est réglé sur la clarinette</a:t>
            </a:r>
            <a:endParaRPr lang="en-US" sz="1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0F6A8F-9A89-459F-A132-07FCEE800129}"/>
              </a:ext>
            </a:extLst>
          </p:cNvPr>
          <p:cNvSpPr txBox="1"/>
          <p:nvPr/>
        </p:nvSpPr>
        <p:spPr>
          <a:xfrm>
            <a:off x="3137063" y="4256409"/>
            <a:ext cx="2502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Quatre notes </a:t>
            </a:r>
            <a:r>
              <a:rPr lang="en-US" sz="1400" dirty="0" err="1"/>
              <a:t>sont</a:t>
            </a:r>
            <a:r>
              <a:rPr lang="en-US" sz="1400" dirty="0"/>
              <a:t> </a:t>
            </a:r>
            <a:r>
              <a:rPr lang="en-US" sz="1400" dirty="0" err="1"/>
              <a:t>jouées</a:t>
            </a:r>
            <a:endParaRPr lang="en-US" sz="1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65CA9F-3AC1-4C68-B06E-F6908D0C3EAC}"/>
              </a:ext>
            </a:extLst>
          </p:cNvPr>
          <p:cNvSpPr txBox="1"/>
          <p:nvPr/>
        </p:nvSpPr>
        <p:spPr>
          <a:xfrm>
            <a:off x="3137062" y="3904754"/>
            <a:ext cx="58496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La musique est jouée 4 fois en utilisant le bloc de répétition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64135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Générique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fr-FR" sz="1600" dirty="0"/>
              <a:t>Cette leçon a été créée par Sanjay </a:t>
            </a:r>
            <a:r>
              <a:rPr lang="fr-FR" sz="1600" dirty="0" err="1"/>
              <a:t>Seshan</a:t>
            </a:r>
            <a:r>
              <a:rPr lang="fr-FR" sz="1600" dirty="0"/>
              <a:t> et </a:t>
            </a:r>
            <a:r>
              <a:rPr lang="fr-FR" sz="1600" dirty="0" err="1"/>
              <a:t>Arvind</a:t>
            </a:r>
            <a:r>
              <a:rPr lang="fr-FR" sz="1600" dirty="0"/>
              <a:t> </a:t>
            </a:r>
            <a:r>
              <a:rPr lang="fr-FR" sz="1600" dirty="0" err="1"/>
              <a:t>Seshan</a:t>
            </a:r>
            <a:r>
              <a:rPr lang="fr-FR" sz="1600" dirty="0"/>
              <a:t> pour « SPIKE Prime </a:t>
            </a:r>
            <a:r>
              <a:rPr lang="fr-FR" sz="1600" dirty="0" err="1"/>
              <a:t>Lessons</a:t>
            </a:r>
            <a:r>
              <a:rPr lang="fr-FR" sz="1600" dirty="0"/>
              <a:t> »</a:t>
            </a:r>
          </a:p>
          <a:p>
            <a:r>
              <a:rPr lang="fr-FR" sz="1600" dirty="0"/>
              <a:t>D'autres leçons sont disponibles à l'adresse suivante </a:t>
            </a:r>
            <a:r>
              <a:rPr lang="en-US" sz="1600" dirty="0">
                <a:hlinkClick r:id="rId2"/>
              </a:rPr>
              <a:t>www.primelessons.org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 SPIKE Prime Lessons (primelessons.org) CC-BY-NC-SA.  (Last edit: 1/9/2020)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5260" y="5862802"/>
            <a:ext cx="8831580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fr-FR" altLang="en-US" sz="1200" dirty="0">
                <a:solidFill>
                  <a:srgbClr val="000000"/>
                </a:solidFill>
                <a:latin typeface="Helvetica Neue"/>
              </a:rPr>
              <a:t>Ce travail est autorisé dans le cadre d</a:t>
            </a:r>
            <a:r>
              <a:rPr lang="fr-FR" altLang="en-US" sz="1200" dirty="0">
                <a:solidFill>
                  <a:srgbClr val="000000"/>
                </a:solidFill>
                <a:latin typeface="Helvetica Neue"/>
                <a:hlinkClick r:id="rId3"/>
              </a:rPr>
              <a:t>’</a:t>
            </a:r>
            <a:r>
              <a:rPr lang="fr-FR" altLang="en-US" sz="1200" dirty="0">
                <a:solidFill>
                  <a:srgbClr val="000000"/>
                </a:solidFill>
                <a:latin typeface="Helvetica Neue"/>
              </a:rPr>
              <a:t>une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6703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Spike Prime Lesson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D500"/>
      </a:accent1>
      <a:accent2>
        <a:srgbClr val="961BDB"/>
      </a:accent2>
      <a:accent3>
        <a:srgbClr val="FF0000"/>
      </a:accent3>
      <a:accent4>
        <a:srgbClr val="65D7FF"/>
      </a:accent4>
      <a:accent5>
        <a:srgbClr val="5B9BD5"/>
      </a:accent5>
      <a:accent6>
        <a:srgbClr val="70AD47"/>
      </a:accent6>
      <a:hlink>
        <a:srgbClr val="961BDB"/>
      </a:hlink>
      <a:folHlink>
        <a:srgbClr val="65D7F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ike Prime Template.potx" id="{C1D969FE-89B1-4BE4-BDFA-C32471023150}" vid="{4149DA99-3325-4DAE-8A1C-4D0296C099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1058</TotalTime>
  <Words>469</Words>
  <Application>Microsoft Office PowerPoint</Application>
  <PresentationFormat>Affichage à l'écran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Gill Sans MT</vt:lpstr>
      <vt:lpstr>Helvetica Neue</vt:lpstr>
      <vt:lpstr>Wingdings 2</vt:lpstr>
      <vt:lpstr>Dividend</vt:lpstr>
      <vt:lpstr>Utilisation des blocs sonores</vt:lpstr>
      <vt:lpstr>Objectifs de la leçon</vt:lpstr>
      <vt:lpstr>Blocs sonores</vt:lpstr>
      <vt:lpstr>Ajoutez plus de sons</vt:lpstr>
      <vt:lpstr>Enregistrement de sons personnalisés</vt:lpstr>
      <vt:lpstr>Défi et exemple de solution</vt:lpstr>
      <vt:lpstr>Générique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Sofia BEN SOUDA</cp:lastModifiedBy>
  <cp:revision>125</cp:revision>
  <dcterms:created xsi:type="dcterms:W3CDTF">2016-07-04T02:35:12Z</dcterms:created>
  <dcterms:modified xsi:type="dcterms:W3CDTF">2020-07-31T19:05:17Z</dcterms:modified>
</cp:coreProperties>
</file>