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3" d="100"/>
          <a:sy n="83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</a:t>
            </a:r>
            <a:r>
              <a:rPr lang="en-US" sz="3200"/>
              <a:t>PRIME LESSONS</a:t>
            </a:r>
            <a:endParaRPr lang="en-US" sz="3200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B6829B6-BDB7-4A41-9061-848F508BE0AD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B3B895B3-142E-4C0C-A574-0DDA897E8B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AEAB8436-6106-41E3-AB0E-CE0ACE7D72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5D07940E-BE9C-469C-9775-017DC12E2F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A8C9926D-9CEE-4A63-8B9E-2D6DB4D5FC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Introduction au </a:t>
            </a:r>
            <a:r>
              <a:rPr lang="en-US" dirty="0" err="1"/>
              <a:t>capteur</a:t>
            </a:r>
            <a:r>
              <a:rPr lang="en-US" dirty="0"/>
              <a:t> de distance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Objectifs</a:t>
            </a:r>
            <a:r>
              <a:rPr lang="en-US" dirty="0"/>
              <a:t> de la </a:t>
            </a:r>
            <a:r>
              <a:rPr lang="en-US" dirty="0" err="1"/>
              <a:t>leçon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pPr algn="just"/>
            <a:r>
              <a:rPr lang="fr-FR" dirty="0"/>
              <a:t>Apprenez à utiliser le capteur de distance</a:t>
            </a:r>
          </a:p>
          <a:p>
            <a:pPr algn="just"/>
            <a:r>
              <a:rPr lang="fr-FR" dirty="0"/>
              <a:t>Apprenez à utiliser le bloc "Attendre ... Jusqu'à"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E4588658-2FF0-4103-8C6D-E0A4B2B39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4889634" y="1617043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Qu'est-ce qu'un capteur de distance 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Mesure la distance à un objet ou à une surface à l'aide de la technologie ultrasonore</a:t>
            </a:r>
          </a:p>
          <a:p>
            <a:pPr algn="just"/>
            <a:r>
              <a:rPr lang="fr-FR" dirty="0"/>
              <a:t>Il y a également des lumières autour du capteur ultrasonique (4 segments) qui peuvent être programmées individuellement (voir la leçon sur les lumières)</a:t>
            </a:r>
          </a:p>
          <a:p>
            <a:pPr algn="just"/>
            <a:r>
              <a:rPr lang="fr-FR" dirty="0"/>
              <a:t>Le capteur peut détecter des distances de 50 à 2000 mm</a:t>
            </a:r>
          </a:p>
          <a:p>
            <a:pPr algn="just"/>
            <a:r>
              <a:rPr lang="fr-FR" dirty="0"/>
              <a:t>Il existe une capacité de détection rapide de 50-300 mm</a:t>
            </a:r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5408F1E8-EB61-4832-B571-7DBDC2360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4889634" y="1617043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09" y="292975"/>
            <a:ext cx="8924075" cy="752706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programmer avec un capteur de distance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Le capteur de distance peut mesurer la distance à un objet ou à une surface à l'aide d'ultrasons</a:t>
            </a:r>
          </a:p>
          <a:p>
            <a:pPr algn="just"/>
            <a:r>
              <a:rPr lang="fr-FR" dirty="0"/>
              <a:t>Vous pouvez également programmer les lumières autour du capteur. Ce sujet est traité dans une autre leçon.</a:t>
            </a:r>
          </a:p>
          <a:p>
            <a:pPr algn="just"/>
            <a:r>
              <a:rPr lang="fr-FR" dirty="0"/>
              <a:t>Les unités peuvent être mesurées en pourcentage, centimètres ou pouces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815C52-965E-4566-BAFE-200AD1228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76" y="2982587"/>
            <a:ext cx="4991100" cy="1657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8DA3DE-162A-4EA6-9171-4E3A9B10E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210" y="2939724"/>
            <a:ext cx="37242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Défi</a:t>
            </a:r>
            <a:r>
              <a:rPr lang="en-US" dirty="0"/>
              <a:t> : Loin du </a:t>
            </a:r>
            <a:r>
              <a:rPr lang="en-US" dirty="0" err="1"/>
              <a:t>mur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7119219" cy="508260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/>
              <a:t>Vous voulez trouver l'ouverture. Utilisez votre capteur de distance (monté sur le côté du robot comme le </a:t>
            </a:r>
            <a:r>
              <a:rPr lang="fr-FR" dirty="0" err="1"/>
              <a:t>Droid</a:t>
            </a:r>
            <a:r>
              <a:rPr lang="fr-FR" dirty="0"/>
              <a:t> Bot IV) pour localiser l'ouverture</a:t>
            </a:r>
          </a:p>
          <a:p>
            <a:pPr algn="just"/>
            <a:r>
              <a:rPr lang="fr-FR" dirty="0"/>
              <a:t>Programmez votre robot pour qu'il se déplace en ligne droite jusqu'à ce qu'il soit à moins de 20 cm du mur</a:t>
            </a:r>
          </a:p>
          <a:p>
            <a:pPr algn="just"/>
            <a:r>
              <a:rPr lang="fr-FR" dirty="0"/>
              <a:t>Vous devrez utiliser le bloc "Attendre ... Jusqu'à" et le bloc "Booléen" du centre de distance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dirty="0"/>
              <a:t>Pseudo-code :</a:t>
            </a:r>
          </a:p>
          <a:p>
            <a:pPr lvl="1" algn="just"/>
            <a:r>
              <a:rPr lang="fr-FR" dirty="0"/>
              <a:t>Réglez les </a:t>
            </a:r>
            <a:r>
              <a:rPr lang="fr-FR" b="1" dirty="0"/>
              <a:t>moteurs de déplacement </a:t>
            </a:r>
            <a:r>
              <a:rPr lang="fr-FR" dirty="0"/>
              <a:t>de votre robot (A et E pour le robot </a:t>
            </a:r>
            <a:r>
              <a:rPr lang="fr-FR" dirty="0" err="1"/>
              <a:t>ADB</a:t>
            </a:r>
            <a:r>
              <a:rPr lang="fr-FR" dirty="0"/>
              <a:t>)</a:t>
            </a:r>
          </a:p>
          <a:p>
            <a:pPr lvl="1" algn="just"/>
            <a:r>
              <a:rPr lang="fr-FR" dirty="0"/>
              <a:t>Définissez </a:t>
            </a:r>
            <a:r>
              <a:rPr lang="fr-FR" b="1" dirty="0"/>
              <a:t>le pourcentage de vitesse </a:t>
            </a:r>
            <a:r>
              <a:rPr lang="fr-FR" dirty="0"/>
              <a:t>de votre robot</a:t>
            </a:r>
          </a:p>
          <a:p>
            <a:pPr lvl="1" algn="just"/>
            <a:r>
              <a:rPr lang="fr-FR" dirty="0"/>
              <a:t>Commencez à </a:t>
            </a:r>
            <a:r>
              <a:rPr lang="fr-FR" b="1" dirty="0"/>
              <a:t>aller tout droit</a:t>
            </a:r>
          </a:p>
          <a:p>
            <a:pPr lvl="1" algn="just"/>
            <a:r>
              <a:rPr lang="fr-FR" dirty="0"/>
              <a:t>Utilisez le </a:t>
            </a:r>
            <a:r>
              <a:rPr lang="fr-FR" b="1" dirty="0"/>
              <a:t>bloc d'attente </a:t>
            </a:r>
            <a:r>
              <a:rPr lang="fr-FR" dirty="0"/>
              <a:t>pour détecter qu'il se trouve à moins de 20 cm du mur</a:t>
            </a:r>
          </a:p>
          <a:p>
            <a:pPr lvl="1" algn="just"/>
            <a:r>
              <a:rPr lang="fr-FR" b="1" dirty="0"/>
              <a:t>Arrêtez de bouger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64BF4-AFF6-4D9E-ACB1-D760E514C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883" y="2800970"/>
            <a:ext cx="6229350" cy="11334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3EA7026-C583-4A94-8A85-D14F383C1728}"/>
              </a:ext>
            </a:extLst>
          </p:cNvPr>
          <p:cNvSpPr/>
          <p:nvPr/>
        </p:nvSpPr>
        <p:spPr>
          <a:xfrm>
            <a:off x="7343060" y="3667031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EDBF67-4E10-404E-841B-9E3E6D438885}"/>
              </a:ext>
            </a:extLst>
          </p:cNvPr>
          <p:cNvGrpSpPr/>
          <p:nvPr/>
        </p:nvGrpSpPr>
        <p:grpSpPr>
          <a:xfrm rot="10800000">
            <a:off x="7920246" y="2449886"/>
            <a:ext cx="660559" cy="790597"/>
            <a:chOff x="6310708" y="2223671"/>
            <a:chExt cx="809489" cy="898563"/>
          </a:xfrm>
        </p:grpSpPr>
        <p:sp>
          <p:nvSpPr>
            <p:cNvPr id="9" name="Rounded Rectangle 27">
              <a:extLst>
                <a:ext uri="{FF2B5EF4-FFF2-40B4-BE49-F238E27FC236}">
                  <a16:creationId xmlns:a16="http://schemas.microsoft.com/office/drawing/2014/main" id="{4B824055-D0BF-49D8-9D78-095FB104CE2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ounded Rectangle 28">
              <a:extLst>
                <a:ext uri="{FF2B5EF4-FFF2-40B4-BE49-F238E27FC236}">
                  <a16:creationId xmlns:a16="http://schemas.microsoft.com/office/drawing/2014/main" id="{5F6B81A4-B3A8-4418-9A0A-6C8D6833DF9D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1" name="Rounded Rectangle 29">
              <a:extLst>
                <a:ext uri="{FF2B5EF4-FFF2-40B4-BE49-F238E27FC236}">
                  <a16:creationId xmlns:a16="http://schemas.microsoft.com/office/drawing/2014/main" id="{50C217AE-E33E-41A7-8096-7CD454B24BC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C8BB9E-3DA6-42AF-BE86-CA9DD8AD4C7F}"/>
              </a:ext>
            </a:extLst>
          </p:cNvPr>
          <p:cNvGrpSpPr/>
          <p:nvPr/>
        </p:nvGrpSpPr>
        <p:grpSpPr>
          <a:xfrm>
            <a:off x="8071086" y="2698583"/>
            <a:ext cx="157356" cy="401934"/>
            <a:chOff x="8464250" y="5024176"/>
            <a:chExt cx="157356" cy="40193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0A9B97-44D1-430A-BE90-6FEE7949FB3A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C0C4FF-1AE8-4F45-981E-1912FEE3D925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7704246-B3FD-437D-9C7C-9302A3FF90E9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C39A4D-3454-471A-A859-B4A66F633CE5}"/>
              </a:ext>
            </a:extLst>
          </p:cNvPr>
          <p:cNvCxnSpPr>
            <a:cxnSpLocks/>
          </p:cNvCxnSpPr>
          <p:nvPr/>
        </p:nvCxnSpPr>
        <p:spPr>
          <a:xfrm>
            <a:off x="8286094" y="3335427"/>
            <a:ext cx="0" cy="152735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C67A3DF-4EF2-488A-A729-8381FCD4FD41}"/>
              </a:ext>
            </a:extLst>
          </p:cNvPr>
          <p:cNvCxnSpPr>
            <a:cxnSpLocks/>
          </p:cNvCxnSpPr>
          <p:nvPr/>
        </p:nvCxnSpPr>
        <p:spPr>
          <a:xfrm flipH="1">
            <a:off x="7657348" y="4213227"/>
            <a:ext cx="5430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B692936-7EBA-4AF0-A95E-6E7AF2F31277}"/>
              </a:ext>
            </a:extLst>
          </p:cNvPr>
          <p:cNvSpPr txBox="1"/>
          <p:nvPr/>
        </p:nvSpPr>
        <p:spPr>
          <a:xfrm>
            <a:off x="7566986" y="4193131"/>
            <a:ext cx="72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2136E7-EE3A-4889-8EBE-A44E1B7E3C86}"/>
              </a:ext>
            </a:extLst>
          </p:cNvPr>
          <p:cNvSpPr/>
          <p:nvPr/>
        </p:nvSpPr>
        <p:spPr>
          <a:xfrm>
            <a:off x="7327044" y="1757582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71C0EC5-1194-4854-A390-7E91D4D41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62" y="2080547"/>
            <a:ext cx="6045361" cy="33873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Défi</a:t>
            </a:r>
            <a:r>
              <a:rPr lang="en-US" dirty="0"/>
              <a:t> 1 :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BD7429-2A71-46E3-8DF8-1838957E3D37}"/>
              </a:ext>
            </a:extLst>
          </p:cNvPr>
          <p:cNvSpPr txBox="1"/>
          <p:nvPr/>
        </p:nvSpPr>
        <p:spPr>
          <a:xfrm>
            <a:off x="4091709" y="3009690"/>
            <a:ext cx="395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Configurez</a:t>
            </a:r>
            <a:r>
              <a:rPr lang="en-US" dirty="0"/>
              <a:t> le robot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FAF738-BF54-45E6-8DB0-F7FB66D33116}"/>
              </a:ext>
            </a:extLst>
          </p:cNvPr>
          <p:cNvSpPr txBox="1"/>
          <p:nvPr/>
        </p:nvSpPr>
        <p:spPr>
          <a:xfrm>
            <a:off x="4313382" y="3557362"/>
            <a:ext cx="3885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Commencez</a:t>
            </a:r>
            <a:r>
              <a:rPr lang="en-US" dirty="0"/>
              <a:t> à </a:t>
            </a:r>
            <a:r>
              <a:rPr lang="en-US" dirty="0" err="1"/>
              <a:t>bouger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505505-A628-476D-984F-1B3E42480E54}"/>
              </a:ext>
            </a:extLst>
          </p:cNvPr>
          <p:cNvSpPr txBox="1"/>
          <p:nvPr/>
        </p:nvSpPr>
        <p:spPr>
          <a:xfrm>
            <a:off x="6292014" y="4177580"/>
            <a:ext cx="2542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Attendez que le capteur de distance soit inférieur à 20 cm</a:t>
            </a:r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91A86-4B90-44A6-A2A3-204EDF3D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0AF1-1019-4768-ADE8-156416236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919234" cy="5687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Une fois que vous avez trouvé le mur, faites reculer le robot et passez par le trou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309D1-9271-47FE-BA26-51506874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D7583-93A8-44F9-843D-D6EB466B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759E0-3AB0-49AB-8004-B6739C63970E}"/>
              </a:ext>
            </a:extLst>
          </p:cNvPr>
          <p:cNvSpPr/>
          <p:nvPr/>
        </p:nvSpPr>
        <p:spPr>
          <a:xfrm>
            <a:off x="7301377" y="4360993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211975-25FA-4EE3-9380-96300A2BFE8D}"/>
              </a:ext>
            </a:extLst>
          </p:cNvPr>
          <p:cNvGrpSpPr/>
          <p:nvPr/>
        </p:nvGrpSpPr>
        <p:grpSpPr>
          <a:xfrm rot="16200000">
            <a:off x="7753136" y="3380126"/>
            <a:ext cx="660559" cy="790597"/>
            <a:chOff x="6310708" y="2223671"/>
            <a:chExt cx="809489" cy="898563"/>
          </a:xfrm>
        </p:grpSpPr>
        <p:sp>
          <p:nvSpPr>
            <p:cNvPr id="8" name="Rounded Rectangle 27">
              <a:extLst>
                <a:ext uri="{FF2B5EF4-FFF2-40B4-BE49-F238E27FC236}">
                  <a16:creationId xmlns:a16="http://schemas.microsoft.com/office/drawing/2014/main" id="{C648574A-9567-4264-8175-564155DD84C1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Rounded Rectangle 28">
              <a:extLst>
                <a:ext uri="{FF2B5EF4-FFF2-40B4-BE49-F238E27FC236}">
                  <a16:creationId xmlns:a16="http://schemas.microsoft.com/office/drawing/2014/main" id="{6245DD39-AA3C-418F-818B-155C08DBAC1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0" name="Rounded Rectangle 29">
              <a:extLst>
                <a:ext uri="{FF2B5EF4-FFF2-40B4-BE49-F238E27FC236}">
                  <a16:creationId xmlns:a16="http://schemas.microsoft.com/office/drawing/2014/main" id="{DA68CB0F-31B7-4194-9AF7-D87893AA80E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D576C7-ACD5-48AF-9F71-A7669E47CD18}"/>
              </a:ext>
            </a:extLst>
          </p:cNvPr>
          <p:cNvGrpSpPr/>
          <p:nvPr/>
        </p:nvGrpSpPr>
        <p:grpSpPr>
          <a:xfrm rot="5400000">
            <a:off x="7854010" y="3470507"/>
            <a:ext cx="157356" cy="401934"/>
            <a:chOff x="8464250" y="5024176"/>
            <a:chExt cx="157356" cy="40193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9C25DD-FC75-4CFA-A08B-F5CD0838F9E7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BED859-8900-4502-84BB-38F9A8F684A6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E8A3C7-749C-4FBE-B989-445542A0BC5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3E65E0B-58B8-4E70-8B99-F91C535F808B}"/>
              </a:ext>
            </a:extLst>
          </p:cNvPr>
          <p:cNvSpPr/>
          <p:nvPr/>
        </p:nvSpPr>
        <p:spPr>
          <a:xfrm>
            <a:off x="7285361" y="1930269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FE1D78-B199-4787-9EAC-EB07099A608C}"/>
              </a:ext>
            </a:extLst>
          </p:cNvPr>
          <p:cNvCxnSpPr>
            <a:cxnSpLocks/>
          </p:cNvCxnSpPr>
          <p:nvPr/>
        </p:nvCxnSpPr>
        <p:spPr>
          <a:xfrm flipH="1">
            <a:off x="6339829" y="3730056"/>
            <a:ext cx="1200516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43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Générique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fr-FR" sz="1600" dirty="0"/>
              <a:t>Cette leçon a été créée par Sanjay </a:t>
            </a:r>
            <a:r>
              <a:rPr lang="fr-FR" sz="1600" dirty="0" err="1"/>
              <a:t>Seshan</a:t>
            </a:r>
            <a:r>
              <a:rPr lang="fr-FR" sz="1600" dirty="0"/>
              <a:t> et </a:t>
            </a:r>
            <a:r>
              <a:rPr lang="fr-FR" sz="1600" dirty="0" err="1"/>
              <a:t>Arvind</a:t>
            </a:r>
            <a:r>
              <a:rPr lang="fr-FR" sz="1600" dirty="0"/>
              <a:t> </a:t>
            </a:r>
            <a:r>
              <a:rPr lang="fr-FR" sz="1600" dirty="0" err="1"/>
              <a:t>Seshan</a:t>
            </a:r>
            <a:r>
              <a:rPr lang="fr-FR" sz="1600" dirty="0"/>
              <a:t> pour « SPIKE Prime </a:t>
            </a:r>
            <a:r>
              <a:rPr lang="fr-FR" sz="1600" dirty="0" err="1"/>
              <a:t>Lessons</a:t>
            </a:r>
            <a:r>
              <a:rPr lang="fr-FR" sz="1600" dirty="0"/>
              <a:t> »</a:t>
            </a:r>
          </a:p>
          <a:p>
            <a:r>
              <a:rPr lang="fr-FR" sz="1600" dirty="0"/>
              <a:t>D'autres leçons sont disponibles à l'adresse suivante </a:t>
            </a:r>
            <a:r>
              <a:rPr lang="en-US" sz="1600" dirty="0">
                <a:hlinkClick r:id="rId2"/>
              </a:rPr>
              <a:t>www.primelessons.org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" y="5862802"/>
            <a:ext cx="8831580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Ce travail est autorisé dans le cadre d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  <a:hlinkClick r:id="rId3"/>
              </a:rPr>
              <a:t>’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une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531</Words>
  <Application>Microsoft Office PowerPoint</Application>
  <PresentationFormat>Affichage à l'écran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Introduction au capteur de distance</vt:lpstr>
      <vt:lpstr>Objectifs de la leçon</vt:lpstr>
      <vt:lpstr>Qu'est-ce qu'un capteur de distance ?</vt:lpstr>
      <vt:lpstr>Comment programmer avec un capteur de distance</vt:lpstr>
      <vt:lpstr>Défi : Loin du mur</vt:lpstr>
      <vt:lpstr>Défi 1 : Solution</vt:lpstr>
      <vt:lpstr>Extension</vt:lpstr>
      <vt:lpstr>Générique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Sofia BEN SOUDA</cp:lastModifiedBy>
  <cp:revision>138</cp:revision>
  <dcterms:created xsi:type="dcterms:W3CDTF">2016-07-04T02:35:12Z</dcterms:created>
  <dcterms:modified xsi:type="dcterms:W3CDTF">2020-07-31T17:57:45Z</dcterms:modified>
</cp:coreProperties>
</file>