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1" r:id="rId1"/>
  </p:sldMasterIdLst>
  <p:notesMasterIdLst>
    <p:notesMasterId r:id="rId12"/>
  </p:notesMasterIdLst>
  <p:handoutMasterIdLst>
    <p:handoutMasterId r:id="rId13"/>
  </p:handoutMasterIdLst>
  <p:sldIdLst>
    <p:sldId id="275" r:id="rId2"/>
    <p:sldId id="257" r:id="rId3"/>
    <p:sldId id="287" r:id="rId4"/>
    <p:sldId id="271" r:id="rId5"/>
    <p:sldId id="290" r:id="rId6"/>
    <p:sldId id="291" r:id="rId7"/>
    <p:sldId id="292" r:id="rId8"/>
    <p:sldId id="288" r:id="rId9"/>
    <p:sldId id="289" r:id="rId10"/>
    <p:sldId id="29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00"/>
    <a:srgbClr val="0EAE9F"/>
    <a:srgbClr val="13B09B"/>
    <a:srgbClr val="0290F8"/>
    <a:srgbClr val="FE59D0"/>
    <a:srgbClr val="F55455"/>
    <a:srgbClr val="FF9732"/>
    <a:srgbClr val="02B64E"/>
    <a:srgbClr val="1BCFE9"/>
    <a:srgbClr val="FFB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3"/>
  </p:normalViewPr>
  <p:slideViewPr>
    <p:cSldViewPr snapToGrid="0" snapToObjects="1">
      <p:cViewPr varScale="1">
        <p:scale>
          <a:sx n="83" d="100"/>
          <a:sy n="83" d="100"/>
        </p:scale>
        <p:origin x="137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40048-1E4D-CD41-AC49-0750EB72586B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592D1-055B-824F-99E1-F69F9F11B53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148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484CF-5098-F24E-8881-583515D5C406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67714-547E-8A4E-AE1C-9E3378A836D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703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241" y="2203290"/>
            <a:ext cx="8787652" cy="24685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754" y="2300865"/>
            <a:ext cx="58158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6712" y="3800535"/>
            <a:ext cx="5741894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By Sanjay and Arvind Seshan</a:t>
            </a:r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227F28FB-346D-45F5-A52C-A1B7DBC13191}"/>
              </a:ext>
            </a:extLst>
          </p:cNvPr>
          <p:cNvSpPr txBox="1">
            <a:spLocks/>
          </p:cNvSpPr>
          <p:nvPr userDrawn="1"/>
        </p:nvSpPr>
        <p:spPr>
          <a:xfrm>
            <a:off x="4808377" y="357846"/>
            <a:ext cx="4161516" cy="5094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/>
              <a:t>SPIKE PRIME LESSONS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26780A6E-BC42-443E-B6EE-CF18D754C3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b="32885"/>
          <a:stretch/>
        </p:blipFill>
        <p:spPr>
          <a:xfrm>
            <a:off x="179837" y="1052244"/>
            <a:ext cx="1668346" cy="11197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13C618-BE4E-4AD7-9CD9-0AB9F17BD5D4}"/>
              </a:ext>
            </a:extLst>
          </p:cNvPr>
          <p:cNvSpPr txBox="1"/>
          <p:nvPr userDrawn="1"/>
        </p:nvSpPr>
        <p:spPr>
          <a:xfrm>
            <a:off x="6058605" y="737053"/>
            <a:ext cx="2911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By the Creators of EV3Lessons</a:t>
            </a:r>
          </a:p>
          <a:p>
            <a:endParaRPr lang="en-US" sz="1600" dirty="0"/>
          </a:p>
        </p:txBody>
      </p:sp>
      <p:pic>
        <p:nvPicPr>
          <p:cNvPr id="12" name="Picture 11" descr="A picture containing sitting, game, remote, video&#10;&#10;Description automatically generated">
            <a:extLst>
              <a:ext uri="{FF2B5EF4-FFF2-40B4-BE49-F238E27FC236}">
                <a16:creationId xmlns:a16="http://schemas.microsoft.com/office/drawing/2014/main" id="{19D0660C-C674-40CA-9A39-C1E73533C9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l="24583" t="2888" r="29917" b="4667"/>
          <a:stretch/>
        </p:blipFill>
        <p:spPr>
          <a:xfrm>
            <a:off x="6058605" y="1349909"/>
            <a:ext cx="2672408" cy="407224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B69029F-0264-491E-B811-65F7DA3CBBB0}"/>
              </a:ext>
            </a:extLst>
          </p:cNvPr>
          <p:cNvGrpSpPr/>
          <p:nvPr userDrawn="1"/>
        </p:nvGrpSpPr>
        <p:grpSpPr>
          <a:xfrm>
            <a:off x="179837" y="5060305"/>
            <a:ext cx="4773538" cy="1188622"/>
            <a:chOff x="131592" y="5034964"/>
            <a:chExt cx="4773538" cy="1188622"/>
          </a:xfrm>
        </p:grpSpPr>
        <p:pic>
          <p:nvPicPr>
            <p:cNvPr id="13" name="Picture 12" descr="A picture containing drawing, window&#10;&#10;Description automatically generated">
              <a:extLst>
                <a:ext uri="{FF2B5EF4-FFF2-40B4-BE49-F238E27FC236}">
                  <a16:creationId xmlns:a16="http://schemas.microsoft.com/office/drawing/2014/main" id="{ABD06244-04F9-463D-A4DB-628C04BB85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326564" y="5034964"/>
              <a:ext cx="1188622" cy="1188622"/>
            </a:xfrm>
            <a:prstGeom prst="rect">
              <a:avLst/>
            </a:prstGeom>
          </p:spPr>
        </p:pic>
        <p:pic>
          <p:nvPicPr>
            <p:cNvPr id="14" name="Picture 13" descr="A picture containing building, drawing&#10;&#10;Description automatically generated">
              <a:extLst>
                <a:ext uri="{FF2B5EF4-FFF2-40B4-BE49-F238E27FC236}">
                  <a16:creationId xmlns:a16="http://schemas.microsoft.com/office/drawing/2014/main" id="{63D75727-DAE8-4F50-8B40-C2AB0C6A94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31592" y="5034964"/>
              <a:ext cx="1188622" cy="1188622"/>
            </a:xfrm>
            <a:prstGeom prst="rect">
              <a:avLst/>
            </a:prstGeom>
          </p:spPr>
        </p:pic>
        <p:pic>
          <p:nvPicPr>
            <p:cNvPr id="15" name="Picture 14" descr="A picture containing drawing, holding&#10;&#10;Description automatically generated">
              <a:extLst>
                <a:ext uri="{FF2B5EF4-FFF2-40B4-BE49-F238E27FC236}">
                  <a16:creationId xmlns:a16="http://schemas.microsoft.com/office/drawing/2014/main" id="{65AA8D01-3E12-417C-866C-09E77342F6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3716508" y="5034964"/>
              <a:ext cx="1188622" cy="1188622"/>
            </a:xfrm>
            <a:prstGeom prst="rect">
              <a:avLst/>
            </a:prstGeom>
          </p:spPr>
        </p:pic>
        <p:pic>
          <p:nvPicPr>
            <p:cNvPr id="16" name="Picture 15" descr="A picture containing drawing, building, purple, window&#10;&#10;Description automatically generated">
              <a:extLst>
                <a:ext uri="{FF2B5EF4-FFF2-40B4-BE49-F238E27FC236}">
                  <a16:creationId xmlns:a16="http://schemas.microsoft.com/office/drawing/2014/main" id="{BA4509F5-9711-4A35-B736-E2BAFCB547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2521536" y="5034964"/>
              <a:ext cx="1188622" cy="11886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2555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SPIKE Prime Lessons (primelessons.org) CC-BY-NC-SA.  (Last edit: 1/9/2020)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3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SPIKE Prime Lessons (primelessons.org) CC-BY-NC-SA.  (Last edit: 1/9/2020)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37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88" y="1140006"/>
            <a:ext cx="8831580" cy="50826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409" y="6321349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Copyright © 2020 SPIKE Prime Lessons (primelessons.org) CC-BY-NC-SA.  (Last edit: 1/9/2020)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6372" y="6317217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‹N°›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9C872A-C57F-4B1F-AFD0-FDF125C3C485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037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© 2020 SPIKE Prime Lessons (primelessons.org) CC-BY-NC-SA.  (Last edit: 1/9/2020)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F621E0-AEE7-4799-81EB-EB99ED60C8DF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40FAB25-E17C-4189-8846-137BC28A1EB3}"/>
              </a:ext>
            </a:extLst>
          </p:cNvPr>
          <p:cNvSpPr txBox="1">
            <a:spLocks/>
          </p:cNvSpPr>
          <p:nvPr userDrawn="1"/>
        </p:nvSpPr>
        <p:spPr>
          <a:xfrm>
            <a:off x="175260" y="292975"/>
            <a:ext cx="8746864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69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00" y="1174924"/>
            <a:ext cx="4185204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52" y="1177439"/>
            <a:ext cx="4226411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A4B09-24AC-454E-8A0C-D31EDE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SPIKE Prime Lessons (primelessons.org) CC-BY-NC-SA.  (Last edit: 1/9/2020)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C4D01-901A-4258-A65D-27A4329F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‹N°›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3A7F9C-E99E-44C1-89A0-A6ED28ADCEF0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6C8F5-3CD8-41C6-A6C4-EF53AE7214CB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9BF07E-558D-420A-943A-465BCC2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8762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SPIKE Prime Lessons (primelessons.org) CC-BY-NC-SA.  (Last edit: 1/9/2020)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‹N°›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E6853-34E8-4052-808F-422B5860D59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FA1566-CE68-450F-950A-CED4600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082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632993-FC7F-42E0-9D01-6C58965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SPIKE Prime Lessons (primelessons.org) CC-BY-NC-SA.  (Last edit: 1/9/2020)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B8D68D-165F-4007-99ED-9807B7E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‹N°›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068E05-BA91-41C0-82CA-8F2AD35C67E8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71BF8-D77B-4814-931D-48F5EB38C3C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D59584-71E8-443A-AF13-6C99AD6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7795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18750-3B08-429F-A276-D977DF7F7295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B12976-4243-42C3-AD82-8647817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5BF95A-3885-4491-876B-4C99D44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‹N°›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25C0E0-87AD-4A9A-8CC2-D51E549C54AC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7F6DEB-B3FE-4632-A871-23BAA7FE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SPIKE Prime Lessons (primelessons.org) CC-BY-NC-SA.  (Last edit: 1/9/2020)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518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© 2020 SPIKE Prime Lessons (primelessons.org) CC-BY-NC-SA.  (Last edit: 1/9/2020)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911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SPIKE Prime Lessons (primelessons.org) CC-BY-NC-SA.  (Last edit: 1/9/2020)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9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3289" y="270616"/>
            <a:ext cx="8834991" cy="697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289" y="1059264"/>
            <a:ext cx="8834991" cy="4823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143290" y="111873"/>
            <a:ext cx="2926080" cy="108000"/>
          </a:xfrm>
          <a:prstGeom prst="rect">
            <a:avLst/>
          </a:prstGeom>
          <a:solidFill>
            <a:srgbClr val="65D7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52201" y="111873"/>
            <a:ext cx="2926080" cy="108000"/>
          </a:xfrm>
          <a:prstGeom prst="rect">
            <a:avLst/>
          </a:prstGeom>
          <a:solidFill>
            <a:srgbClr val="FFD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097745" y="111873"/>
            <a:ext cx="2926080" cy="108000"/>
          </a:xfrm>
          <a:prstGeom prst="rect">
            <a:avLst/>
          </a:prstGeom>
          <a:solidFill>
            <a:srgbClr val="961B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010EC07-0A4A-4C6A-950D-55707B6C7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Copyright © 2020 SPIKE Prime Lessons (primelessons.org) CC-BY-NC-SA.  (Last edit: 1/9/2020)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C4CC031-9FAD-457B-A616-9F45DA2DE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BBD74847-7BE4-4E4D-8159-51DF7B93C616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F90A68-628C-4E8F-BCF5-404070DD47EC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91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www.primelesson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BC3E9-07DB-4552-A942-72E53C7F1D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Visualisation</a:t>
            </a:r>
            <a:r>
              <a:rPr lang="en-US" dirty="0"/>
              <a:t> des </a:t>
            </a:r>
            <a:r>
              <a:rPr lang="en-US" dirty="0" err="1"/>
              <a:t>valeurs</a:t>
            </a:r>
            <a:r>
              <a:rPr lang="en-US" dirty="0"/>
              <a:t> d’un </a:t>
            </a:r>
            <a:r>
              <a:rPr lang="en-US" dirty="0" err="1"/>
              <a:t>capteur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BF9D1-6614-46BD-A5B9-F242E4ED39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SANJAY AND ARVIND SESHAN</a:t>
            </a:r>
          </a:p>
        </p:txBody>
      </p:sp>
    </p:spTree>
    <p:extLst>
      <p:ext uri="{BB962C8B-B14F-4D97-AF65-F5344CB8AC3E}">
        <p14:creationId xmlns:p14="http://schemas.microsoft.com/office/powerpoint/2010/main" val="4091814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générique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983"/>
            <a:ext cx="8245474" cy="1145345"/>
          </a:xfrm>
        </p:spPr>
        <p:txBody>
          <a:bodyPr>
            <a:normAutofit/>
          </a:bodyPr>
          <a:lstStyle/>
          <a:p>
            <a:r>
              <a:rPr lang="fr-FR" sz="1600" dirty="0"/>
              <a:t>Cette leçon a été créée par Sanjay </a:t>
            </a:r>
            <a:r>
              <a:rPr lang="fr-FR" sz="1600" dirty="0" err="1"/>
              <a:t>Seshan</a:t>
            </a:r>
            <a:r>
              <a:rPr lang="fr-FR" sz="1600" dirty="0"/>
              <a:t> et </a:t>
            </a:r>
            <a:r>
              <a:rPr lang="fr-FR" sz="1600" dirty="0" err="1"/>
              <a:t>Arvind</a:t>
            </a:r>
            <a:r>
              <a:rPr lang="fr-FR" sz="1600" dirty="0"/>
              <a:t> </a:t>
            </a:r>
            <a:r>
              <a:rPr lang="fr-FR" sz="1600" dirty="0" err="1"/>
              <a:t>Seshan</a:t>
            </a:r>
            <a:r>
              <a:rPr lang="fr-FR" sz="1600" dirty="0"/>
              <a:t> pour « SPIKE Prime </a:t>
            </a:r>
            <a:r>
              <a:rPr lang="fr-FR" sz="1600" dirty="0" err="1"/>
              <a:t>Lessons</a:t>
            </a:r>
            <a:r>
              <a:rPr lang="fr-FR" sz="1600" dirty="0"/>
              <a:t> »</a:t>
            </a:r>
          </a:p>
          <a:p>
            <a:r>
              <a:rPr lang="fr-FR" sz="1600" dirty="0"/>
              <a:t>D'autres leçons sont disponibles à l'adresse suivante </a:t>
            </a:r>
            <a:r>
              <a:rPr lang="en-US" sz="1600" dirty="0">
                <a:hlinkClick r:id="rId2"/>
              </a:rPr>
              <a:t>www.primelessons.org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SPIKE Prime Lessons (primelessons.org) CC-BY-NC-SA.  (Last edit: 1/9/2020)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5260" y="5862802"/>
            <a:ext cx="8831579" cy="369332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1200" dirty="0">
                <a:solidFill>
                  <a:srgbClr val="4374B7"/>
                </a:solidFill>
                <a:latin typeface="Helvetica Neue"/>
              </a:rPr>
              <a:t>                         </a:t>
            </a:r>
            <a:br>
              <a:rPr lang="en-US" altLang="en-US" sz="1050" dirty="0"/>
            </a:br>
            <a:r>
              <a:rPr lang="fr-FR" altLang="en-US" sz="1200" dirty="0">
                <a:solidFill>
                  <a:srgbClr val="000000"/>
                </a:solidFill>
                <a:latin typeface="Helvetica Neue"/>
              </a:rPr>
              <a:t>Ce travail est autorisé dans le cadre d</a:t>
            </a:r>
            <a:r>
              <a:rPr lang="fr-FR" altLang="en-US" sz="1200" dirty="0">
                <a:solidFill>
                  <a:srgbClr val="000000"/>
                </a:solidFill>
                <a:latin typeface="Helvetica Neue"/>
                <a:hlinkClick r:id="rId3"/>
              </a:rPr>
              <a:t>’</a:t>
            </a:r>
            <a:r>
              <a:rPr lang="fr-FR" altLang="en-US" sz="1200" dirty="0">
                <a:solidFill>
                  <a:srgbClr val="000000"/>
                </a:solidFill>
                <a:latin typeface="Helvetica Neue"/>
              </a:rPr>
              <a:t>une </a:t>
            </a:r>
            <a:r>
              <a:rPr lang="en-US" altLang="en-US" sz="1200" dirty="0">
                <a:solidFill>
                  <a:srgbClr val="4374B7"/>
                </a:solidFill>
                <a:latin typeface="Helvetica Neue"/>
                <a:hlinkClick r:id="rId3"/>
              </a:rPr>
              <a:t>Creative Commons Attribution-</a:t>
            </a:r>
            <a:r>
              <a:rPr lang="en-US" altLang="en-US" sz="1200" dirty="0" err="1">
                <a:solidFill>
                  <a:srgbClr val="4374B7"/>
                </a:solidFill>
                <a:latin typeface="Helvetica Neue"/>
                <a:hlinkClick r:id="rId3"/>
              </a:rPr>
              <a:t>NonCommercial</a:t>
            </a:r>
            <a:r>
              <a:rPr lang="en-US" altLang="en-US" sz="1200" dirty="0">
                <a:solidFill>
                  <a:srgbClr val="4374B7"/>
                </a:solidFill>
                <a:latin typeface="Helvetica Neue"/>
                <a:hlinkClick r:id="rId3"/>
              </a:rPr>
              <a:t>-</a:t>
            </a:r>
            <a:r>
              <a:rPr lang="en-US" altLang="en-US" sz="1200" dirty="0" err="1">
                <a:solidFill>
                  <a:srgbClr val="4374B7"/>
                </a:solidFill>
                <a:latin typeface="Helvetica Neue"/>
                <a:hlinkClick r:id="rId3"/>
              </a:rPr>
              <a:t>ShareAlike</a:t>
            </a:r>
            <a:r>
              <a:rPr lang="en-US" altLang="en-US" sz="1200" dirty="0">
                <a:solidFill>
                  <a:srgbClr val="4374B7"/>
                </a:solidFill>
                <a:latin typeface="Helvetica Neue"/>
                <a:hlinkClick r:id="rId3"/>
              </a:rPr>
              <a:t> 4.0 International License</a:t>
            </a:r>
            <a:r>
              <a:rPr lang="en-US" altLang="en-US" sz="1200" dirty="0">
                <a:solidFill>
                  <a:srgbClr val="000000"/>
                </a:solidFill>
                <a:latin typeface="Helvetica Neue"/>
              </a:rPr>
              <a:t>.</a:t>
            </a:r>
            <a:r>
              <a:rPr lang="en-US" altLang="en-US" sz="1050" dirty="0"/>
              <a:t> </a:t>
            </a:r>
            <a:endParaRPr lang="en-US" altLang="en-US" sz="1200" dirty="0">
              <a:solidFill>
                <a:srgbClr val="4374B7"/>
              </a:solidFill>
              <a:latin typeface="Helvetica Neue"/>
            </a:endParaRPr>
          </a:p>
        </p:txBody>
      </p:sp>
      <p:pic>
        <p:nvPicPr>
          <p:cNvPr id="6" name="Picture 5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510" y="5253616"/>
            <a:ext cx="1479091" cy="52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39919-47A8-43E0-85A2-F648492C2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2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Objectifs</a:t>
            </a:r>
            <a:r>
              <a:rPr lang="en-US" dirty="0"/>
              <a:t> de la </a:t>
            </a:r>
            <a:r>
              <a:rPr lang="en-US" dirty="0" err="1"/>
              <a:t>leçon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88" y="1140007"/>
            <a:ext cx="8831580" cy="2409220"/>
          </a:xfrm>
        </p:spPr>
        <p:txBody>
          <a:bodyPr/>
          <a:lstStyle/>
          <a:p>
            <a:pPr algn="just"/>
            <a:r>
              <a:rPr lang="fr-FR" dirty="0"/>
              <a:t>Découvrez comment visualiser les valeurs des capteurs sur SPIKE Prime</a:t>
            </a:r>
            <a:endParaRPr lang="en-US" dirty="0"/>
          </a:p>
          <a:p>
            <a:pPr algn="just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SPIKE Prime Lessons (primelessons.org) CC-BY-NC-SA.  (Last edit: 1/9/2020)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64AAE4-28AB-4B08-8A92-91AD24C92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93344B-9746-4872-86E2-90E8F40C27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347" b="36913"/>
          <a:stretch/>
        </p:blipFill>
        <p:spPr>
          <a:xfrm>
            <a:off x="2171596" y="4267234"/>
            <a:ext cx="4731622" cy="8172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75085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41296-16BA-436E-A42E-41630A191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Pourquoi avez-vous besoin des données des capteurs 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543C7-4DE9-409A-AA50-34E4D33C0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8831580" cy="2175849"/>
          </a:xfrm>
        </p:spPr>
        <p:txBody>
          <a:bodyPr/>
          <a:lstStyle/>
          <a:p>
            <a:pPr algn="just"/>
            <a:r>
              <a:rPr lang="fr-FR" dirty="0"/>
              <a:t>Les données des capteurs peuvent être... </a:t>
            </a:r>
            <a:endParaRPr lang="en-US" dirty="0"/>
          </a:p>
          <a:p>
            <a:pPr marL="720725" lvl="1" indent="-396875" algn="just">
              <a:buFont typeface="Wingdings" panose="05000000000000000000" pitchFamily="2" charset="2"/>
              <a:buChar char="q"/>
            </a:pPr>
            <a:r>
              <a:rPr lang="fr-FR" dirty="0"/>
              <a:t>Utilisée pour aider à programmer plus facilement (plus besoin de deviner et de vérifier !!) </a:t>
            </a:r>
          </a:p>
          <a:p>
            <a:pPr marL="720725" lvl="1" indent="-396875" algn="just">
              <a:buFont typeface="Wingdings" panose="05000000000000000000" pitchFamily="2" charset="2"/>
              <a:buChar char="q"/>
            </a:pPr>
            <a:r>
              <a:rPr lang="fr-FR" dirty="0"/>
              <a:t>Utilisée pour aider à programmer plus précisément </a:t>
            </a:r>
          </a:p>
          <a:p>
            <a:pPr marL="720725" lvl="1" indent="-396875" algn="just">
              <a:buFont typeface="Wingdings" panose="05000000000000000000" pitchFamily="2" charset="2"/>
              <a:buChar char="q"/>
            </a:pPr>
            <a:r>
              <a:rPr lang="fr-FR" dirty="0"/>
              <a:t>Utilisée pour débugger le code ainsi que les problèmes de construction</a:t>
            </a:r>
            <a:endParaRPr lang="en-US" dirty="0"/>
          </a:p>
          <a:p>
            <a:pPr algn="just"/>
            <a:r>
              <a:rPr lang="fr-FR" dirty="0"/>
              <a:t>SPIKE Prime n'a pas d'écran, mais vous pouvez toujours visualiser les données des capteurs en utilisant le tableau de bord du Hub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AADCCE-5FED-4FA7-B948-446140EFB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SPIKE Prime Lessons (primelessons.org) CC-BY-NC-SA.  (Last edit: 1/9/2020)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10D923-EEB5-4C1B-BBE3-481C0515D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28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399B84-BCC1-4BA3-B95D-5928C70046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20"/>
          <a:stretch/>
        </p:blipFill>
        <p:spPr>
          <a:xfrm>
            <a:off x="159493" y="1177853"/>
            <a:ext cx="3520970" cy="2521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Vous devez être connecté au hub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42080" y="1242219"/>
            <a:ext cx="5042427" cy="2756736"/>
          </a:xfrm>
        </p:spPr>
        <p:txBody>
          <a:bodyPr>
            <a:normAutofit/>
          </a:bodyPr>
          <a:lstStyle/>
          <a:p>
            <a:r>
              <a:rPr lang="fr-FR" dirty="0"/>
              <a:t>Pour visualiser les données des capteurs, vous devez d'abord être connecté au Hub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SPIKE Prime Lessons (primelessons.org) CC-BY-NC-SA.  (Last edit: 1/9/2020)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45462" y="1374409"/>
            <a:ext cx="325641" cy="312615"/>
          </a:xfrm>
          <a:prstGeom prst="rect">
            <a:avLst/>
          </a:prstGeom>
          <a:noFill/>
          <a:ln w="57150" cmpd="sng">
            <a:solidFill>
              <a:srgbClr val="FFD5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1571103" y="1374409"/>
            <a:ext cx="3000897" cy="2624546"/>
          </a:xfrm>
          <a:prstGeom prst="line">
            <a:avLst/>
          </a:prstGeom>
          <a:ln>
            <a:solidFill>
              <a:srgbClr val="FFD5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1245462" y="1687024"/>
            <a:ext cx="690283" cy="2333565"/>
          </a:xfrm>
          <a:prstGeom prst="line">
            <a:avLst/>
          </a:prstGeom>
          <a:ln>
            <a:solidFill>
              <a:srgbClr val="FFD5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F284916-E59B-4F8A-8709-ED25B27D3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496" y="4020589"/>
            <a:ext cx="2567196" cy="1998904"/>
          </a:xfrm>
          <a:prstGeom prst="rect">
            <a:avLst/>
          </a:prstGeom>
          <a:ln w="28575">
            <a:solidFill>
              <a:srgbClr val="FFD500"/>
            </a:solidFill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BC181B5-2EA1-4C01-B42F-745681F8FFEE}"/>
              </a:ext>
            </a:extLst>
          </p:cNvPr>
          <p:cNvSpPr/>
          <p:nvPr/>
        </p:nvSpPr>
        <p:spPr>
          <a:xfrm>
            <a:off x="3024745" y="5768340"/>
            <a:ext cx="472967" cy="223898"/>
          </a:xfrm>
          <a:prstGeom prst="rect">
            <a:avLst/>
          </a:prstGeom>
          <a:noFill/>
          <a:ln w="19050" cmpd="sng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318FC27-407A-4F8C-85FE-2F82CAB12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63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6BCAB-75A2-4126-A082-8E6915023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Valeurs des capteurs sur la page du projet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7E194CD-70D3-4586-916B-9E0818AB32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6295" y="2426805"/>
            <a:ext cx="6105525" cy="31527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8D08AD-20DC-44AA-819A-B963992CB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SPIKE Prime Lessons (primelessons.org) CC-BY-NC-SA.  (Last edit: 1/9/2020)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7737A4-2006-4988-8BC4-A230776A3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5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1D8DBC-A40B-4B42-862B-F554BFFDCA49}"/>
              </a:ext>
            </a:extLst>
          </p:cNvPr>
          <p:cNvSpPr txBox="1">
            <a:spLocks/>
          </p:cNvSpPr>
          <p:nvPr/>
        </p:nvSpPr>
        <p:spPr>
          <a:xfrm>
            <a:off x="175260" y="1396036"/>
            <a:ext cx="8707596" cy="6804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dirty="0"/>
              <a:t>Une fois connectés au Hub, les valeurs des capteurs et des moteurs sont visibles en haut de chaque page du projet</a:t>
            </a:r>
          </a:p>
        </p:txBody>
      </p:sp>
    </p:spTree>
    <p:extLst>
      <p:ext uri="{BB962C8B-B14F-4D97-AF65-F5344CB8AC3E}">
        <p14:creationId xmlns:p14="http://schemas.microsoft.com/office/powerpoint/2010/main" val="736817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144A7-962B-4B27-945E-01D9D34F6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Valeurs des capteurs sur le tableau de bord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146A9-4164-4157-8626-1A4720B38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4054962" cy="5082601"/>
          </a:xfrm>
        </p:spPr>
        <p:txBody>
          <a:bodyPr/>
          <a:lstStyle/>
          <a:p>
            <a:pPr algn="just"/>
            <a:r>
              <a:rPr lang="fr-FR" dirty="0"/>
              <a:t>En cliquant sur l'icône SPIKE Prime Hub, vous accédez au tableau de bord du Hub où vous pouvez voir d'autres données des capteurs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DDB44F-B273-4B6E-8905-C85B1E238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SPIKE Prime Lessons (primelessons.org) CC-BY-NC-SA.  (Last edit: 1/9/2020)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32082B-658A-4B92-83C7-9136DE9AD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E91FE5-47A0-43E4-AF2F-D95706EC7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875" y="2382180"/>
            <a:ext cx="4711326" cy="3657600"/>
          </a:xfrm>
          <a:prstGeom prst="rect">
            <a:avLst/>
          </a:prstGeom>
          <a:ln w="28575">
            <a:solidFill>
              <a:srgbClr val="FFD500"/>
            </a:solidFill>
          </a:ln>
        </p:spPr>
      </p:pic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D1FFA56B-E890-41D9-93E4-DAD7AB991B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07" r="20330" b="60055"/>
          <a:stretch/>
        </p:blipFill>
        <p:spPr>
          <a:xfrm>
            <a:off x="4648201" y="1238674"/>
            <a:ext cx="3752848" cy="1023075"/>
          </a:xfrm>
          <a:prstGeom prst="rect">
            <a:avLst/>
          </a:prstGeom>
          <a:ln w="28575">
            <a:solidFill>
              <a:srgbClr val="FFD500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A7AC1CC-ADE2-4426-BE22-BA17CBDBC6F0}"/>
              </a:ext>
            </a:extLst>
          </p:cNvPr>
          <p:cNvSpPr/>
          <p:nvPr/>
        </p:nvSpPr>
        <p:spPr>
          <a:xfrm>
            <a:off x="4695825" y="1750211"/>
            <a:ext cx="390525" cy="3911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36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C4DF7-AC81-4B00-9414-C10CDF3B7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Plus de données sur les capteurs sur le tableau de bord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5990E-A496-476B-B204-10A1C131A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4389867" cy="5082601"/>
          </a:xfrm>
        </p:spPr>
        <p:txBody>
          <a:bodyPr>
            <a:normAutofit/>
          </a:bodyPr>
          <a:lstStyle/>
          <a:p>
            <a:pPr algn="just"/>
            <a:r>
              <a:rPr lang="fr-FR" sz="1600" dirty="0"/>
              <a:t>Dans le tableau de bord du hub, vous pouvez également voir de nombreuses informations supplémentaires sur chaque capteur et moteur que vous avez connecté au Hub</a:t>
            </a:r>
          </a:p>
          <a:p>
            <a:pPr algn="just"/>
            <a:r>
              <a:rPr lang="fr-FR" sz="1600" dirty="0"/>
              <a:t>Sélectionnez le mode à l'aide de la flèche vers le bas</a:t>
            </a:r>
          </a:p>
          <a:p>
            <a:pPr algn="just"/>
            <a:r>
              <a:rPr lang="fr-FR" sz="1600" dirty="0"/>
              <a:t>Vous pouvez également voir les valeurs du capteur gyroscopique intégré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A0AF4A-5962-4191-83A6-8661BC0FF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SPIKE Prime Lessons (primelessons.org) CC-BY-NC-SA.  (Last edit: 1/9/2020)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D38760-2251-445B-ABB6-BB90BE976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ECEAF1-7032-4572-AFDB-D66943EC0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754" y="3986614"/>
            <a:ext cx="1871663" cy="2110820"/>
          </a:xfrm>
          <a:prstGeom prst="rect">
            <a:avLst/>
          </a:prstGeom>
          <a:ln w="28575">
            <a:solidFill>
              <a:srgbClr val="FFD5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7FA8FF-FA57-4E70-A8E1-9596FF6E5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3134" y="4002366"/>
            <a:ext cx="1784546" cy="2079315"/>
          </a:xfrm>
          <a:prstGeom prst="rect">
            <a:avLst/>
          </a:prstGeom>
          <a:ln w="28575">
            <a:solidFill>
              <a:srgbClr val="FFD5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95B014-FAEA-4FBA-B727-C6F2F5C5BD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050" t="18711" r="20393" b="50455"/>
          <a:stretch/>
        </p:blipFill>
        <p:spPr>
          <a:xfrm>
            <a:off x="4562475" y="1568035"/>
            <a:ext cx="4294617" cy="1829952"/>
          </a:xfrm>
          <a:prstGeom prst="rect">
            <a:avLst/>
          </a:prstGeom>
          <a:ln w="28575">
            <a:solidFill>
              <a:srgbClr val="FFD50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7AAFB40-CF79-497C-832E-FBF5487186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7047" y="4011459"/>
            <a:ext cx="2219325" cy="2085975"/>
          </a:xfrm>
          <a:prstGeom prst="rect">
            <a:avLst/>
          </a:prstGeom>
          <a:ln w="28575">
            <a:solidFill>
              <a:srgbClr val="FFD500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125BE7-9852-4293-950B-11C7FEF2C1EF}"/>
              </a:ext>
            </a:extLst>
          </p:cNvPr>
          <p:cNvSpPr txBox="1"/>
          <p:nvPr/>
        </p:nvSpPr>
        <p:spPr>
          <a:xfrm>
            <a:off x="4467224" y="1215896"/>
            <a:ext cx="4389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tx2"/>
                </a:solidFill>
              </a:rPr>
              <a:t>Capteur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gyroscopique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D84F90-7576-42EA-A695-157B7E192CFD}"/>
              </a:ext>
            </a:extLst>
          </p:cNvPr>
          <p:cNvSpPr txBox="1"/>
          <p:nvPr/>
        </p:nvSpPr>
        <p:spPr>
          <a:xfrm>
            <a:off x="835051" y="3648572"/>
            <a:ext cx="2017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tx2"/>
                </a:solidFill>
              </a:rPr>
              <a:t>Capteur</a:t>
            </a:r>
            <a:r>
              <a:rPr lang="en-US" dirty="0">
                <a:solidFill>
                  <a:schemeClr val="tx2"/>
                </a:solidFill>
              </a:rPr>
              <a:t> de couleur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217F9F-AF40-4FEF-9128-362273120A35}"/>
              </a:ext>
            </a:extLst>
          </p:cNvPr>
          <p:cNvSpPr txBox="1"/>
          <p:nvPr/>
        </p:nvSpPr>
        <p:spPr>
          <a:xfrm>
            <a:off x="3492072" y="3666717"/>
            <a:ext cx="1885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tx2"/>
                </a:solidFill>
              </a:rPr>
              <a:t>Capteur</a:t>
            </a:r>
            <a:r>
              <a:rPr lang="en-US" dirty="0">
                <a:solidFill>
                  <a:schemeClr val="tx2"/>
                </a:solidFill>
              </a:rPr>
              <a:t> de force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F2BC9D-0C4D-43B0-BC1D-E77630ADB613}"/>
              </a:ext>
            </a:extLst>
          </p:cNvPr>
          <p:cNvSpPr txBox="1"/>
          <p:nvPr/>
        </p:nvSpPr>
        <p:spPr>
          <a:xfrm>
            <a:off x="5915189" y="3666717"/>
            <a:ext cx="2219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tx2"/>
                </a:solidFill>
              </a:rPr>
              <a:t>Capteur</a:t>
            </a:r>
            <a:r>
              <a:rPr lang="en-US" dirty="0">
                <a:solidFill>
                  <a:schemeClr val="tx2"/>
                </a:solidFill>
              </a:rPr>
              <a:t> de distance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74A1F9-F479-41D1-9A68-68723935DB4A}"/>
              </a:ext>
            </a:extLst>
          </p:cNvPr>
          <p:cNvSpPr/>
          <p:nvPr/>
        </p:nvSpPr>
        <p:spPr>
          <a:xfrm>
            <a:off x="1885950" y="4824185"/>
            <a:ext cx="263169" cy="1871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5E93ED-91BF-40E0-A28A-F84F190AC57D}"/>
              </a:ext>
            </a:extLst>
          </p:cNvPr>
          <p:cNvSpPr/>
          <p:nvPr/>
        </p:nvSpPr>
        <p:spPr>
          <a:xfrm>
            <a:off x="4438650" y="4528910"/>
            <a:ext cx="263169" cy="1871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20493E-ED12-4DFC-9E28-0384D8F71643}"/>
              </a:ext>
            </a:extLst>
          </p:cNvPr>
          <p:cNvSpPr/>
          <p:nvPr/>
        </p:nvSpPr>
        <p:spPr>
          <a:xfrm>
            <a:off x="7219950" y="4576535"/>
            <a:ext cx="263169" cy="1871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744079-1924-4320-A0B0-3F1DFE60E373}"/>
              </a:ext>
            </a:extLst>
          </p:cNvPr>
          <p:cNvSpPr/>
          <p:nvPr/>
        </p:nvSpPr>
        <p:spPr>
          <a:xfrm>
            <a:off x="8324850" y="1759736"/>
            <a:ext cx="263169" cy="1871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03FC19A-0E63-4960-9275-17A564CB68C3}"/>
              </a:ext>
            </a:extLst>
          </p:cNvPr>
          <p:cNvSpPr/>
          <p:nvPr/>
        </p:nvSpPr>
        <p:spPr>
          <a:xfrm>
            <a:off x="4899762" y="2849024"/>
            <a:ext cx="263169" cy="1871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80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C6117-F676-4AF0-A324-BDCD5BA1A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données des capteurs sont puissantes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F2F27-0969-4A21-A811-25446C166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/>
              <a:t>Les données des capteurs peuvent vous aider à mieux programmer et aussi à débugger votre code</a:t>
            </a:r>
          </a:p>
          <a:p>
            <a:pPr algn="just"/>
            <a:r>
              <a:rPr lang="fr-FR" dirty="0"/>
              <a:t>Vous utiliserez souvent cette fonction au fil de nos leçons. </a:t>
            </a:r>
          </a:p>
          <a:p>
            <a:pPr algn="just"/>
            <a:r>
              <a:rPr lang="fr-FR" dirty="0"/>
              <a:t>À mesure que vous relèverez chaque défi, pensez à la façon dont la connaissance des données des capteurs pourrait vous aider</a:t>
            </a:r>
          </a:p>
          <a:p>
            <a:pPr algn="just"/>
            <a:r>
              <a:rPr lang="fr-FR" dirty="0"/>
              <a:t>La page suivante contient de nombreux exemples auxquels vous devrez réfléchir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876EAC-3634-457E-96E9-ECA62430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SPIKE Prime Lessons (primelessons.org) CC-BY-NC-SA.  (Last edit: 1/9/2020)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28B9EE-F074-4024-B91D-6214524EF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48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923AC-A350-47DC-9916-6FC2E81F5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Quand les données des capteurs peuvent-elles aider 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EF7A7-922F-41CF-93A1-B4E48E4F4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b="1" dirty="0">
                <a:solidFill>
                  <a:schemeClr val="tx1"/>
                </a:solidFill>
              </a:rPr>
              <a:t>Réduire les suppositions et les contrôles </a:t>
            </a:r>
            <a:r>
              <a:rPr lang="fr-FR" dirty="0">
                <a:solidFill>
                  <a:schemeClr val="tx1"/>
                </a:solidFill>
              </a:rPr>
              <a:t>: Je veux que mon robot tourne d'un certain degré, mais je ne sais pas combien tourner sans deviner.</a:t>
            </a:r>
          </a:p>
          <a:p>
            <a:pPr algn="just"/>
            <a:r>
              <a:rPr lang="fr-FR" b="1" dirty="0">
                <a:solidFill>
                  <a:schemeClr val="tx1"/>
                </a:solidFill>
              </a:rPr>
              <a:t>Débugger</a:t>
            </a:r>
            <a:r>
              <a:rPr lang="fr-FR" dirty="0">
                <a:solidFill>
                  <a:schemeClr val="tx1"/>
                </a:solidFill>
              </a:rPr>
              <a:t>: Le robot ne suit pas la ligne verte comme je l'ai programmé. Pourquoi ? De quelle couleur le robot pense-t-il que la ligne verte est ? </a:t>
            </a:r>
          </a:p>
          <a:p>
            <a:pPr algn="just"/>
            <a:r>
              <a:rPr lang="fr-FR" b="1" dirty="0">
                <a:solidFill>
                  <a:schemeClr val="tx1"/>
                </a:solidFill>
              </a:rPr>
              <a:t>Vérifier les constructions </a:t>
            </a:r>
            <a:r>
              <a:rPr lang="fr-FR" dirty="0">
                <a:solidFill>
                  <a:schemeClr val="tx1"/>
                </a:solidFill>
              </a:rPr>
              <a:t>: J'ai construit mon robot avec le capteur de force un peu à l'intérieur du robot. Je ne suis pas sûr que le capteur de force soit suffisamment enfoncé. Comment puis-je m'assurer que le capteur est bien enfoncé ? </a:t>
            </a:r>
          </a:p>
          <a:p>
            <a:pPr algn="just"/>
            <a:r>
              <a:rPr lang="fr-FR" b="1" dirty="0">
                <a:solidFill>
                  <a:schemeClr val="tx1"/>
                </a:solidFill>
              </a:rPr>
              <a:t>Tester les capteurs </a:t>
            </a:r>
            <a:r>
              <a:rPr lang="fr-FR" dirty="0">
                <a:solidFill>
                  <a:schemeClr val="tx1"/>
                </a:solidFill>
              </a:rPr>
              <a:t>: J'ai dit à mon robot de s'arrêter lorsque le capteur de distance est à 20 cm. Mais il semble s'arrêter plus tôt. Le capteur fonctionne-t-il correctement ? Comment puis-je voir ce que le capteur de distance voit 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7F1548-C974-4564-822C-83EB3BEFB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SPIKE Prime Lessons (primelessons.org) CC-BY-NC-SA.  (Last edit: 1/9/2020)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C71AB-3FA1-4A14-87B5-DAD907549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6801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Spike Prime Lesson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D500"/>
      </a:accent1>
      <a:accent2>
        <a:srgbClr val="961BDB"/>
      </a:accent2>
      <a:accent3>
        <a:srgbClr val="FF0000"/>
      </a:accent3>
      <a:accent4>
        <a:srgbClr val="65D7FF"/>
      </a:accent4>
      <a:accent5>
        <a:srgbClr val="5B9BD5"/>
      </a:accent5>
      <a:accent6>
        <a:srgbClr val="70AD47"/>
      </a:accent6>
      <a:hlink>
        <a:srgbClr val="961BDB"/>
      </a:hlink>
      <a:folHlink>
        <a:srgbClr val="65D7FF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ike Prime Template.potx" id="{C1D969FE-89B1-4BE4-BDFA-C32471023150}" vid="{4149DA99-3325-4DAE-8A1C-4D0296C099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1146</TotalTime>
  <Words>717</Words>
  <Application>Microsoft Office PowerPoint</Application>
  <PresentationFormat>Affichage à l'écran (4:3)</PresentationFormat>
  <Paragraphs>56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Arial</vt:lpstr>
      <vt:lpstr>Calibri</vt:lpstr>
      <vt:lpstr>Gill Sans MT</vt:lpstr>
      <vt:lpstr>Helvetica Neue</vt:lpstr>
      <vt:lpstr>Wingdings</vt:lpstr>
      <vt:lpstr>Wingdings 2</vt:lpstr>
      <vt:lpstr>Dividend</vt:lpstr>
      <vt:lpstr>Visualisation des valeurs d’un capteur</vt:lpstr>
      <vt:lpstr>Objectifs de la leçon</vt:lpstr>
      <vt:lpstr>Pourquoi avez-vous besoin des données des capteurs ?</vt:lpstr>
      <vt:lpstr>Vous devez être connecté au hub</vt:lpstr>
      <vt:lpstr>Valeurs des capteurs sur la page du projet</vt:lpstr>
      <vt:lpstr>Valeurs des capteurs sur le tableau de bord</vt:lpstr>
      <vt:lpstr>Plus de données sur les capteurs sur le tableau de bord</vt:lpstr>
      <vt:lpstr>Les données des capteurs sont puissantes</vt:lpstr>
      <vt:lpstr>Quand les données des capteurs peuvent-elles aider ?</vt:lpstr>
      <vt:lpstr>générique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PROGRAMMING LESSON</dc:title>
  <dc:creator>Srinivasan Seshan</dc:creator>
  <cp:lastModifiedBy>Sofia BEN SOUDA</cp:lastModifiedBy>
  <cp:revision>123</cp:revision>
  <dcterms:created xsi:type="dcterms:W3CDTF">2016-07-04T02:35:12Z</dcterms:created>
  <dcterms:modified xsi:type="dcterms:W3CDTF">2020-07-19T14:46:24Z</dcterms:modified>
</cp:coreProperties>
</file>