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19"/>
  </p:notesMasterIdLst>
  <p:handoutMasterIdLst>
    <p:handoutMasterId r:id="rId20"/>
  </p:handoutMasterIdLst>
  <p:sldIdLst>
    <p:sldId id="275" r:id="rId2"/>
    <p:sldId id="257" r:id="rId3"/>
    <p:sldId id="276" r:id="rId4"/>
    <p:sldId id="277" r:id="rId5"/>
    <p:sldId id="278" r:id="rId6"/>
    <p:sldId id="279" r:id="rId7"/>
    <p:sldId id="280" r:id="rId8"/>
    <p:sldId id="272" r:id="rId9"/>
    <p:sldId id="285" r:id="rId10"/>
    <p:sldId id="282" r:id="rId11"/>
    <p:sldId id="273" r:id="rId12"/>
    <p:sldId id="283" r:id="rId13"/>
    <p:sldId id="266" r:id="rId14"/>
    <p:sldId id="284" r:id="rId15"/>
    <p:sldId id="274" r:id="rId16"/>
    <p:sldId id="271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13"/>
  </p:normalViewPr>
  <p:slideViewPr>
    <p:cSldViewPr snapToGrid="0" snapToObjects="1">
      <p:cViewPr varScale="1">
        <p:scale>
          <a:sx n="83" d="100"/>
          <a:sy n="83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LESSONS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 userDrawn="1"/>
        </p:nvSpPr>
        <p:spPr>
          <a:xfrm>
            <a:off x="6058605" y="737053"/>
            <a:ext cx="29112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By the Creators of EV3Lessons</a:t>
            </a:r>
          </a:p>
          <a:p>
            <a:endParaRPr lang="en-US" dirty="0"/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4583" t="2888" r="29917" b="4667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692F0F6-55AF-4824-99CB-E83F101B1EC4}"/>
              </a:ext>
            </a:extLst>
          </p:cNvPr>
          <p:cNvGrpSpPr/>
          <p:nvPr userDrawn="1"/>
        </p:nvGrpSpPr>
        <p:grpSpPr>
          <a:xfrm>
            <a:off x="191917" y="5040728"/>
            <a:ext cx="4773538" cy="1188622"/>
            <a:chOff x="131592" y="5034964"/>
            <a:chExt cx="4773538" cy="1188622"/>
          </a:xfrm>
        </p:grpSpPr>
        <p:pic>
          <p:nvPicPr>
            <p:cNvPr id="13" name="Picture 12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5D287EC6-F8B0-448E-8D55-DF322AE18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4" name="Picture 13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91372CAA-8BA2-4843-A4AF-2048CC06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5" name="Picture 14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CA9216A7-E69F-420F-8299-1B49C99B4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6" name="Picture 15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A73BEF5F-3C41-4C38-9C7F-2522CAC6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5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au</a:t>
            </a:r>
            <a:br>
              <a:rPr lang="en-US" dirty="0"/>
            </a:br>
            <a:r>
              <a:rPr lang="en-US" dirty="0"/>
              <a:t>HUB &amp; au </a:t>
            </a:r>
            <a:r>
              <a:rPr lang="en-US" dirty="0" err="1"/>
              <a:t>logiciel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E1C8-66CE-494F-8271-949BFEC9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Essentiels du canevas de programmation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F6612-B6F1-43D2-87F1-6ED4A9C9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3299C-D44E-4E58-9917-ED53DEDCC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8"/>
          <a:stretch/>
        </p:blipFill>
        <p:spPr>
          <a:xfrm>
            <a:off x="1504029" y="1487680"/>
            <a:ext cx="5977486" cy="4396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46A6B2-C7D0-426C-B999-D44B6A0B9912}"/>
              </a:ext>
            </a:extLst>
          </p:cNvPr>
          <p:cNvSpPr txBox="1"/>
          <p:nvPr/>
        </p:nvSpPr>
        <p:spPr>
          <a:xfrm>
            <a:off x="3255198" y="2310879"/>
            <a:ext cx="1268937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Projet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ouvert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924BB8-6207-44A5-8337-EEAE26BDAC88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120987" y="1709248"/>
            <a:ext cx="383042" cy="102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6CFE40-FA59-4206-BEE1-06B7F815F117}"/>
              </a:ext>
            </a:extLst>
          </p:cNvPr>
          <p:cNvSpPr txBox="1"/>
          <p:nvPr/>
        </p:nvSpPr>
        <p:spPr>
          <a:xfrm>
            <a:off x="5366737" y="1853495"/>
            <a:ext cx="1525993" cy="13849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Propriétés du projet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Renommage du projet ou déplacement du fichier vers un nouvel emplacement (i.e. enregistrer sous)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A083E-BF8E-4B89-8841-28691722838E}"/>
              </a:ext>
            </a:extLst>
          </p:cNvPr>
          <p:cNvSpPr txBox="1"/>
          <p:nvPr/>
        </p:nvSpPr>
        <p:spPr>
          <a:xfrm>
            <a:off x="323538" y="1488477"/>
            <a:ext cx="797449" cy="646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Retour à la page d'accueil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DCF1B-0F66-4A0F-8473-8434C07B6EB9}"/>
              </a:ext>
            </a:extLst>
          </p:cNvPr>
          <p:cNvSpPr txBox="1"/>
          <p:nvPr/>
        </p:nvSpPr>
        <p:spPr>
          <a:xfrm>
            <a:off x="5366681" y="1497738"/>
            <a:ext cx="1525993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Nouveau </a:t>
            </a:r>
            <a:r>
              <a:rPr lang="en-US" sz="1200" dirty="0" err="1">
                <a:solidFill>
                  <a:schemeClr val="tx1"/>
                </a:solidFill>
              </a:rPr>
              <a:t>projet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Elbow Connector 51">
            <a:extLst>
              <a:ext uri="{FF2B5EF4-FFF2-40B4-BE49-F238E27FC236}">
                <a16:creationId xmlns:a16="http://schemas.microsoft.com/office/drawing/2014/main" id="{148ACA4C-7F1A-4E8F-90CD-D5C9C4859F9C}"/>
              </a:ext>
            </a:extLst>
          </p:cNvPr>
          <p:cNvCxnSpPr>
            <a:cxnSpLocks/>
            <a:stCxn id="9" idx="1"/>
            <a:endCxn id="45" idx="2"/>
          </p:cNvCxnSpPr>
          <p:nvPr/>
        </p:nvCxnSpPr>
        <p:spPr>
          <a:xfrm rot="10800000">
            <a:off x="3568999" y="1718215"/>
            <a:ext cx="1797739" cy="827779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58D9BDC-4A10-4DB1-AE95-2C492F0A1477}"/>
              </a:ext>
            </a:extLst>
          </p:cNvPr>
          <p:cNvSpPr/>
          <p:nvPr/>
        </p:nvSpPr>
        <p:spPr>
          <a:xfrm>
            <a:off x="1479983" y="5649903"/>
            <a:ext cx="368583" cy="26824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7F404-6602-43F2-926D-13CF81EB7BF0}"/>
              </a:ext>
            </a:extLst>
          </p:cNvPr>
          <p:cNvSpPr txBox="1"/>
          <p:nvPr/>
        </p:nvSpPr>
        <p:spPr>
          <a:xfrm>
            <a:off x="321242" y="5645527"/>
            <a:ext cx="889562" cy="276999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Extensions</a:t>
            </a:r>
            <a:endParaRPr lang="en-US" sz="14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3C7127-1D07-444E-96DC-B044C0294BC2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1210804" y="5782633"/>
            <a:ext cx="254720" cy="13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9669F6A-88B1-4AFA-9E8B-A651F251FBD7}"/>
              </a:ext>
            </a:extLst>
          </p:cNvPr>
          <p:cNvSpPr/>
          <p:nvPr/>
        </p:nvSpPr>
        <p:spPr>
          <a:xfrm>
            <a:off x="1511171" y="1599390"/>
            <a:ext cx="337395" cy="26824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5653D5-5723-49B0-9AF0-BF0195C2560E}"/>
              </a:ext>
            </a:extLst>
          </p:cNvPr>
          <p:cNvSpPr/>
          <p:nvPr/>
        </p:nvSpPr>
        <p:spPr>
          <a:xfrm>
            <a:off x="2889468" y="1550734"/>
            <a:ext cx="520905" cy="1685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D40676-E55E-437A-9A4F-3291867EF186}"/>
              </a:ext>
            </a:extLst>
          </p:cNvPr>
          <p:cNvSpPr/>
          <p:nvPr/>
        </p:nvSpPr>
        <p:spPr>
          <a:xfrm>
            <a:off x="3490556" y="1549638"/>
            <a:ext cx="156883" cy="1685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C227A2-7ECD-40FD-8163-75B49B913738}"/>
              </a:ext>
            </a:extLst>
          </p:cNvPr>
          <p:cNvSpPr/>
          <p:nvPr/>
        </p:nvSpPr>
        <p:spPr>
          <a:xfrm>
            <a:off x="7306884" y="1544621"/>
            <a:ext cx="156883" cy="1685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63DF35A-DE9C-439E-B74E-37906B4993E3}"/>
              </a:ext>
            </a:extLst>
          </p:cNvPr>
          <p:cNvCxnSpPr>
            <a:cxnSpLocks/>
          </p:cNvCxnSpPr>
          <p:nvPr/>
        </p:nvCxnSpPr>
        <p:spPr>
          <a:xfrm>
            <a:off x="6931364" y="1632913"/>
            <a:ext cx="306426" cy="3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1">
            <a:extLst>
              <a:ext uri="{FF2B5EF4-FFF2-40B4-BE49-F238E27FC236}">
                <a16:creationId xmlns:a16="http://schemas.microsoft.com/office/drawing/2014/main" id="{B55F208A-302E-4367-BC27-9EC9D865DF83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>
            <a:off x="3154736" y="1728749"/>
            <a:ext cx="100463" cy="72063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850E646-DD7D-4B3E-AD32-869214A83A04}"/>
              </a:ext>
            </a:extLst>
          </p:cNvPr>
          <p:cNvSpPr txBox="1"/>
          <p:nvPr/>
        </p:nvSpPr>
        <p:spPr>
          <a:xfrm>
            <a:off x="4086556" y="3587917"/>
            <a:ext cx="1630753" cy="646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Canevas</a:t>
            </a:r>
            <a:r>
              <a:rPr lang="en-US" dirty="0"/>
              <a:t> de </a:t>
            </a:r>
            <a:r>
              <a:rPr lang="en-US" dirty="0" err="1"/>
              <a:t>programmation</a:t>
            </a:r>
            <a:endParaRPr lang="en-US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08523197-9103-42D8-830F-8E9AFA0E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2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8B97-F9E1-4BDD-B776-F9B8996E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:  </a:t>
            </a:r>
            <a:r>
              <a:rPr lang="en-US" dirty="0" err="1"/>
              <a:t>AJOUT</a:t>
            </a:r>
            <a:r>
              <a:rPr lang="en-US" dirty="0"/>
              <a:t> DE BLOCS </a:t>
            </a:r>
            <a:r>
              <a:rPr lang="en-US" dirty="0" err="1"/>
              <a:t>SUPPLÉMENTAIRES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643D5-8083-4598-BD25-FF55B7B9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5" y="1246295"/>
            <a:ext cx="7758640" cy="1815874"/>
          </a:xfrm>
        </p:spPr>
        <p:txBody>
          <a:bodyPr>
            <a:normAutofit/>
          </a:bodyPr>
          <a:lstStyle/>
          <a:p>
            <a:pPr algn="just"/>
            <a:r>
              <a:rPr lang="fr-FR" sz="1600" dirty="0"/>
              <a:t>Lorsque vous ouvrez le logiciel, tous les blocs disponibles ne sont pas activés.</a:t>
            </a:r>
          </a:p>
          <a:p>
            <a:pPr algn="just"/>
            <a:r>
              <a:rPr lang="fr-FR" sz="1600" dirty="0"/>
              <a:t>Cliquez sur l'icône "Extensions" au bas du panneau de la palette de blocs</a:t>
            </a:r>
          </a:p>
          <a:p>
            <a:pPr algn="just"/>
            <a:r>
              <a:rPr lang="fr-FR" sz="1600" dirty="0"/>
              <a:t>Dans nos leçons, nous utiliserons souvent "More Motors" et "More Mouvement".</a:t>
            </a:r>
          </a:p>
          <a:p>
            <a:pPr algn="just"/>
            <a:r>
              <a:rPr lang="fr-FR" sz="1600" dirty="0"/>
              <a:t>Ces blocs apparaîtront sous forme d'onglets séparés dans la palette de programmation une fois téléchargés.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26522-4FF8-4E98-B6C8-8C2C5A25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0164460-B0B5-43C6-9238-9BEBFA2B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83" y="1244742"/>
            <a:ext cx="577824" cy="15683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1849D4-61C4-4275-9248-89FA33AB2167}"/>
              </a:ext>
            </a:extLst>
          </p:cNvPr>
          <p:cNvSpPr/>
          <p:nvPr/>
        </p:nvSpPr>
        <p:spPr>
          <a:xfrm>
            <a:off x="341303" y="2450395"/>
            <a:ext cx="368583" cy="32920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68BFB3-81FE-4BBD-ADA3-A16D06BA4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36" y="3150552"/>
            <a:ext cx="1680748" cy="288277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F81A4F-B549-40C2-8CBA-266E9E5C9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595" y="3150552"/>
            <a:ext cx="1809459" cy="2871893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BCF16FD-088A-4F24-B071-00F565E1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490202-52F8-4203-8B77-8DAB5AC27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31" y="3150552"/>
            <a:ext cx="4004772" cy="308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6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E2DD1-4409-4F35-9E4F-6685629D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7925F-2DE8-4ABA-ADFD-9B6FEBBF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Canevas</a:t>
            </a:r>
            <a:r>
              <a:rPr lang="en-US" dirty="0"/>
              <a:t> de </a:t>
            </a:r>
            <a:r>
              <a:rPr lang="en-US" dirty="0" err="1"/>
              <a:t>programmation</a:t>
            </a:r>
            <a:endParaRPr lang="en-US" dirty="0"/>
          </a:p>
        </p:txBody>
      </p:sp>
      <p:pic>
        <p:nvPicPr>
          <p:cNvPr id="26" name="Content Placeholder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6FDED9-BDEE-40DB-9743-FA594481A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4" y="1177604"/>
            <a:ext cx="5826106" cy="50412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F16DD9-A616-41E4-82C9-E73E48206243}"/>
              </a:ext>
            </a:extLst>
          </p:cNvPr>
          <p:cNvSpPr txBox="1"/>
          <p:nvPr/>
        </p:nvSpPr>
        <p:spPr>
          <a:xfrm>
            <a:off x="157334" y="1140006"/>
            <a:ext cx="1530110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Palette de blocs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2ACD9-B0F3-4B32-BB55-019CE25CECB3}"/>
              </a:ext>
            </a:extLst>
          </p:cNvPr>
          <p:cNvSpPr txBox="1"/>
          <p:nvPr/>
        </p:nvSpPr>
        <p:spPr>
          <a:xfrm>
            <a:off x="4355045" y="4487933"/>
            <a:ext cx="1501141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Download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043B9-94D1-4359-9283-FAEE964DE11C}"/>
              </a:ext>
            </a:extLst>
          </p:cNvPr>
          <p:cNvSpPr/>
          <p:nvPr/>
        </p:nvSpPr>
        <p:spPr>
          <a:xfrm>
            <a:off x="1742975" y="1374148"/>
            <a:ext cx="380931" cy="445014"/>
          </a:xfrm>
          <a:prstGeom prst="rect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F7785C-6EA1-49F2-8B65-0D8BBC2C32FC}"/>
              </a:ext>
            </a:extLst>
          </p:cNvPr>
          <p:cNvCxnSpPr>
            <a:cxnSpLocks/>
          </p:cNvCxnSpPr>
          <p:nvPr/>
        </p:nvCxnSpPr>
        <p:spPr>
          <a:xfrm>
            <a:off x="2123906" y="1411820"/>
            <a:ext cx="1059390" cy="57797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2705BF-6A65-4DEB-B1DD-0406EBDE6949}"/>
              </a:ext>
            </a:extLst>
          </p:cNvPr>
          <p:cNvCxnSpPr>
            <a:cxnSpLocks/>
          </p:cNvCxnSpPr>
          <p:nvPr/>
        </p:nvCxnSpPr>
        <p:spPr>
          <a:xfrm>
            <a:off x="2123906" y="1856760"/>
            <a:ext cx="1062287" cy="151495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175B5BA-5CD4-4495-876D-CE19E0AD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193" y="1989798"/>
            <a:ext cx="1744422" cy="135490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BD116D-3C17-4D8F-96FE-9BC340C909B8}"/>
              </a:ext>
            </a:extLst>
          </p:cNvPr>
          <p:cNvSpPr/>
          <p:nvPr/>
        </p:nvSpPr>
        <p:spPr>
          <a:xfrm>
            <a:off x="4357634" y="4777630"/>
            <a:ext cx="1501140" cy="992518"/>
          </a:xfrm>
          <a:prstGeom prst="rect">
            <a:avLst/>
          </a:prstGeom>
          <a:noFill/>
          <a:ln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0C2887-9BB2-40E9-ACBF-F6886FCEB7E4}"/>
              </a:ext>
            </a:extLst>
          </p:cNvPr>
          <p:cNvSpPr/>
          <p:nvPr/>
        </p:nvSpPr>
        <p:spPr>
          <a:xfrm>
            <a:off x="4971125" y="5829300"/>
            <a:ext cx="330411" cy="388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1CEE04-371E-49D0-97B4-7E6E1060FAEA}"/>
              </a:ext>
            </a:extLst>
          </p:cNvPr>
          <p:cNvSpPr/>
          <p:nvPr/>
        </p:nvSpPr>
        <p:spPr>
          <a:xfrm>
            <a:off x="139900" y="1140006"/>
            <a:ext cx="1547543" cy="46892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63EDE-EE21-448E-A01D-625CAF340FE0}"/>
              </a:ext>
            </a:extLst>
          </p:cNvPr>
          <p:cNvSpPr txBox="1"/>
          <p:nvPr/>
        </p:nvSpPr>
        <p:spPr>
          <a:xfrm>
            <a:off x="3183296" y="1685785"/>
            <a:ext cx="1746865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Tableau de bord du Hub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1C3BD63-CC50-42E6-8E7A-A7F124AD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40C6B4F6-2952-4A39-A68B-764BE53BAF00}"/>
              </a:ext>
            </a:extLst>
          </p:cNvPr>
          <p:cNvSpPr txBox="1">
            <a:spLocks/>
          </p:cNvSpPr>
          <p:nvPr/>
        </p:nvSpPr>
        <p:spPr>
          <a:xfrm>
            <a:off x="6014372" y="1234758"/>
            <a:ext cx="2970136" cy="3909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/>
              <a:t>Le canevas de programmation principal est l'endroit où vous allez créer chaque programme (appelé "Project")</a:t>
            </a:r>
          </a:p>
          <a:p>
            <a:pPr algn="just"/>
            <a:r>
              <a:rPr lang="fr-FR" dirty="0"/>
              <a:t>Tous les blocs de programmation se trouvent sur la palette de blocs à gauche</a:t>
            </a:r>
          </a:p>
          <a:p>
            <a:pPr algn="just"/>
            <a:r>
              <a:rPr lang="fr-FR" dirty="0"/>
              <a:t>L'icône de connexion vous permet d'accéder au tableau de bord du Hub</a:t>
            </a:r>
          </a:p>
          <a:p>
            <a:pPr algn="just"/>
            <a:r>
              <a:rPr lang="fr-FR" dirty="0"/>
              <a:t>L'icône de téléchargement et d'exécution vous permet de choisir le mode de téléchargement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4E7AAA-918F-4251-9BF1-E6FEEC4D6922}"/>
              </a:ext>
            </a:extLst>
          </p:cNvPr>
          <p:cNvSpPr txBox="1"/>
          <p:nvPr/>
        </p:nvSpPr>
        <p:spPr>
          <a:xfrm>
            <a:off x="6014372" y="5887580"/>
            <a:ext cx="1208464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Arrêtez</a:t>
            </a:r>
            <a:r>
              <a:rPr lang="en-US" sz="1200" dirty="0"/>
              <a:t> et </a:t>
            </a:r>
            <a:r>
              <a:rPr lang="en-US" sz="1200" dirty="0" err="1"/>
              <a:t>jouez</a:t>
            </a:r>
            <a:endParaRPr lang="en-US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16387-5C75-44BF-AC57-CFBDB656838D}"/>
              </a:ext>
            </a:extLst>
          </p:cNvPr>
          <p:cNvSpPr/>
          <p:nvPr/>
        </p:nvSpPr>
        <p:spPr>
          <a:xfrm>
            <a:off x="5301536" y="5829300"/>
            <a:ext cx="657304" cy="388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12C217-2EF7-4AC0-8C94-744BC01F8DA2}"/>
              </a:ext>
            </a:extLst>
          </p:cNvPr>
          <p:cNvSpPr/>
          <p:nvPr/>
        </p:nvSpPr>
        <p:spPr>
          <a:xfrm>
            <a:off x="5516142" y="5440680"/>
            <a:ext cx="330411" cy="329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1FFC2F-049E-4E06-A8BE-A3B7B2D56C8B}"/>
              </a:ext>
            </a:extLst>
          </p:cNvPr>
          <p:cNvSpPr txBox="1"/>
          <p:nvPr/>
        </p:nvSpPr>
        <p:spPr>
          <a:xfrm>
            <a:off x="6014372" y="5466914"/>
            <a:ext cx="1208464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Téléchargement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377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APERÇU DE LA PALETTE DE BLOCS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317" y="1195148"/>
            <a:ext cx="8450423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0095F4"/>
                </a:solidFill>
                <a:latin typeface="+mj-lt"/>
              </a:rPr>
              <a:t>Motors </a:t>
            </a:r>
            <a:r>
              <a:rPr lang="mr-IN" sz="1400" b="1" dirty="0">
                <a:solidFill>
                  <a:srgbClr val="0095F4"/>
                </a:solidFill>
                <a:latin typeface="+mj-lt"/>
              </a:rPr>
              <a:t>–</a:t>
            </a:r>
            <a:r>
              <a:rPr lang="en-US" sz="1400" b="1" dirty="0">
                <a:solidFill>
                  <a:srgbClr val="0095F4"/>
                </a:solidFill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Contrôler</a:t>
            </a:r>
            <a:r>
              <a:rPr lang="en-US" sz="1400" dirty="0">
                <a:latin typeface="+mj-lt"/>
              </a:rPr>
              <a:t> un </a:t>
            </a:r>
            <a:r>
              <a:rPr lang="en-US" sz="1400" dirty="0" err="1">
                <a:latin typeface="+mj-lt"/>
              </a:rPr>
              <a:t>moteur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individuel</a:t>
            </a:r>
            <a:endParaRPr lang="en-US" sz="1400" dirty="0"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F15FCF"/>
                </a:solidFill>
                <a:latin typeface="+mj-lt"/>
              </a:rPr>
              <a:t>Movement </a:t>
            </a:r>
            <a:r>
              <a:rPr lang="mr-IN" sz="1400" b="1" dirty="0">
                <a:solidFill>
                  <a:srgbClr val="F15FCF"/>
                </a:solidFill>
                <a:latin typeface="+mj-lt"/>
              </a:rPr>
              <a:t>–</a:t>
            </a:r>
            <a:r>
              <a:rPr lang="en-US" sz="1400" b="1" dirty="0">
                <a:solidFill>
                  <a:srgbClr val="F15FCF"/>
                </a:solidFill>
                <a:latin typeface="+mj-lt"/>
              </a:rPr>
              <a:t> </a:t>
            </a:r>
            <a:r>
              <a:rPr lang="fr-FR" sz="1400" dirty="0">
                <a:latin typeface="+mj-lt"/>
              </a:rPr>
              <a:t>Contrôler deux moteurs à la fois grâce à la synchronisation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955BF3"/>
                </a:solidFill>
                <a:latin typeface="+mj-lt"/>
              </a:rPr>
              <a:t>Light – </a:t>
            </a:r>
            <a:r>
              <a:rPr lang="en-US" sz="1400" dirty="0">
                <a:latin typeface="+mj-lt"/>
              </a:rPr>
              <a:t>Programmer la </a:t>
            </a:r>
            <a:r>
              <a:rPr lang="en-US" sz="1400" dirty="0" err="1">
                <a:latin typeface="+mj-lt"/>
              </a:rPr>
              <a:t>matrice</a:t>
            </a:r>
            <a:r>
              <a:rPr lang="en-US" sz="1400" dirty="0">
                <a:latin typeface="+mj-lt"/>
              </a:rPr>
              <a:t> 5X5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C16EE8"/>
                </a:solidFill>
                <a:latin typeface="+mj-lt"/>
              </a:rPr>
              <a:t>Sound </a:t>
            </a:r>
            <a:r>
              <a:rPr lang="mr-IN" sz="1400" b="1" dirty="0">
                <a:solidFill>
                  <a:srgbClr val="C16EE8"/>
                </a:solidFill>
                <a:latin typeface="+mj-lt"/>
              </a:rPr>
              <a:t>–</a:t>
            </a:r>
            <a:r>
              <a:rPr lang="en-US" sz="1400" b="1" dirty="0">
                <a:solidFill>
                  <a:srgbClr val="C16EE8"/>
                </a:solidFill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Jouer</a:t>
            </a:r>
            <a:r>
              <a:rPr lang="en-US" sz="1400" dirty="0">
                <a:latin typeface="+mj-lt"/>
              </a:rPr>
              <a:t> un son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F5C800"/>
                </a:solidFill>
                <a:latin typeface="+mj-lt"/>
              </a:rPr>
              <a:t>Events </a:t>
            </a:r>
            <a:r>
              <a:rPr lang="mr-IN" sz="1400" b="1" dirty="0">
                <a:solidFill>
                  <a:srgbClr val="F5C800"/>
                </a:solidFill>
                <a:latin typeface="+mj-lt"/>
              </a:rPr>
              <a:t>–</a:t>
            </a:r>
            <a:r>
              <a:rPr lang="en-US" sz="1400" b="1" dirty="0">
                <a:solidFill>
                  <a:srgbClr val="F5C800"/>
                </a:solidFill>
                <a:latin typeface="+mj-lt"/>
              </a:rPr>
              <a:t> </a:t>
            </a:r>
            <a:r>
              <a:rPr lang="fr-FR" sz="1400" dirty="0">
                <a:latin typeface="+mj-lt"/>
              </a:rPr>
              <a:t>Exécuter des actions basées sur des événements (par exemple, un capteur ou une minuterie)</a:t>
            </a: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FFB31D"/>
                </a:solidFill>
                <a:latin typeface="+mj-lt"/>
              </a:rPr>
              <a:t>Control </a:t>
            </a:r>
            <a:r>
              <a:rPr lang="mr-IN" sz="1400" b="1" dirty="0">
                <a:solidFill>
                  <a:srgbClr val="FFB31D"/>
                </a:solidFill>
                <a:latin typeface="+mj-lt"/>
              </a:rPr>
              <a:t>–</a:t>
            </a:r>
            <a:r>
              <a:rPr lang="en-US" sz="1400" b="1" dirty="0">
                <a:solidFill>
                  <a:srgbClr val="FFB31D"/>
                </a:solidFill>
                <a:latin typeface="+mj-lt"/>
              </a:rPr>
              <a:t> </a:t>
            </a:r>
            <a:r>
              <a:rPr lang="fr-FR" sz="1400" dirty="0">
                <a:latin typeface="+mj-lt"/>
              </a:rPr>
              <a:t>Boucles, déclarations "si/sinon", etc.</a:t>
            </a: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1BCFE9"/>
                </a:solidFill>
                <a:latin typeface="+mj-lt"/>
              </a:rPr>
              <a:t>Sensors </a:t>
            </a:r>
            <a:r>
              <a:rPr lang="mr-IN" sz="1400" b="1" dirty="0">
                <a:solidFill>
                  <a:srgbClr val="1BCFE9"/>
                </a:solidFill>
                <a:latin typeface="+mj-lt"/>
              </a:rPr>
              <a:t>–</a:t>
            </a:r>
            <a:r>
              <a:rPr lang="en-US" sz="1400" b="1" dirty="0">
                <a:solidFill>
                  <a:srgbClr val="1BCFE9"/>
                </a:solidFill>
                <a:latin typeface="+mj-lt"/>
              </a:rPr>
              <a:t> </a:t>
            </a:r>
            <a:r>
              <a:rPr lang="fr-FR" sz="1400" dirty="0">
                <a:latin typeface="+mj-lt"/>
              </a:rPr>
              <a:t>Lire une valeur de capteur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02B64E"/>
                </a:solidFill>
                <a:latin typeface="+mj-lt"/>
              </a:rPr>
              <a:t>Operators </a:t>
            </a:r>
            <a:r>
              <a:rPr lang="mr-IN" sz="1400" b="1" dirty="0">
                <a:solidFill>
                  <a:srgbClr val="02B64E"/>
                </a:solidFill>
                <a:latin typeface="+mj-lt"/>
              </a:rPr>
              <a:t>–</a:t>
            </a:r>
            <a:r>
              <a:rPr lang="en-US" sz="1400" b="1" dirty="0">
                <a:solidFill>
                  <a:srgbClr val="02B64E"/>
                </a:solidFill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Mathématiques</a:t>
            </a:r>
            <a:r>
              <a:rPr lang="en-US" sz="1400" dirty="0">
                <a:latin typeface="+mj-lt"/>
              </a:rPr>
              <a:t> et </a:t>
            </a:r>
            <a:r>
              <a:rPr lang="en-US" sz="1400" dirty="0" err="1">
                <a:latin typeface="+mj-lt"/>
              </a:rPr>
              <a:t>logique</a:t>
            </a:r>
            <a:endParaRPr lang="en-US" sz="1400" dirty="0"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FF9732"/>
                </a:solidFill>
                <a:latin typeface="+mj-lt"/>
              </a:rPr>
              <a:t>Variables </a:t>
            </a:r>
            <a:r>
              <a:rPr lang="mr-IN" sz="1400" b="1" dirty="0">
                <a:solidFill>
                  <a:srgbClr val="FF9732"/>
                </a:solidFill>
                <a:latin typeface="+mj-lt"/>
              </a:rPr>
              <a:t>–</a:t>
            </a:r>
            <a:r>
              <a:rPr lang="en-US" sz="1400" b="1" dirty="0">
                <a:solidFill>
                  <a:srgbClr val="FF9732"/>
                </a:solidFill>
                <a:latin typeface="+mj-lt"/>
              </a:rPr>
              <a:t> </a:t>
            </a:r>
            <a:r>
              <a:rPr lang="fr-FR" sz="1400" dirty="0">
                <a:latin typeface="+mj-lt"/>
              </a:rPr>
              <a:t>Stocker les données dans une variable ou une liste</a:t>
            </a:r>
            <a:endParaRPr lang="en-US" sz="1400" dirty="0"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F55455"/>
                </a:solidFill>
                <a:latin typeface="+mj-lt"/>
              </a:rPr>
              <a:t>My Blocks </a:t>
            </a:r>
            <a:r>
              <a:rPr lang="mr-IN" sz="1400" b="1" dirty="0">
                <a:solidFill>
                  <a:srgbClr val="F55455"/>
                </a:solidFill>
                <a:latin typeface="+mj-lt"/>
              </a:rPr>
              <a:t>–</a:t>
            </a:r>
            <a:r>
              <a:rPr lang="en-US" sz="1400" b="1" dirty="0">
                <a:solidFill>
                  <a:srgbClr val="F55455"/>
                </a:solidFill>
                <a:latin typeface="+mj-lt"/>
              </a:rPr>
              <a:t> </a:t>
            </a:r>
            <a:r>
              <a:rPr lang="en-US" sz="1400" dirty="0">
                <a:latin typeface="+mj-lt"/>
              </a:rPr>
              <a:t>Blocs </a:t>
            </a:r>
            <a:r>
              <a:rPr lang="en-US" sz="1400" dirty="0" err="1">
                <a:latin typeface="+mj-lt"/>
              </a:rPr>
              <a:t>définis</a:t>
            </a:r>
            <a:r>
              <a:rPr lang="en-US" sz="1400" dirty="0">
                <a:latin typeface="+mj-lt"/>
              </a:rPr>
              <a:t> sur </a:t>
            </a:r>
            <a:r>
              <a:rPr lang="en-US" sz="1400" dirty="0" err="1">
                <a:latin typeface="+mj-lt"/>
              </a:rPr>
              <a:t>mesure</a:t>
            </a:r>
            <a:endParaRPr lang="en-US" sz="1400" dirty="0"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FE59D0"/>
                </a:solidFill>
                <a:latin typeface="+mj-lt"/>
              </a:rPr>
              <a:t>More Movement – </a:t>
            </a:r>
            <a:r>
              <a:rPr lang="en-US" sz="1400" dirty="0">
                <a:latin typeface="+mj-lt"/>
              </a:rPr>
              <a:t>Blocs de </a:t>
            </a:r>
            <a:r>
              <a:rPr lang="en-US" sz="1400" dirty="0" err="1">
                <a:latin typeface="+mj-lt"/>
              </a:rPr>
              <a:t>mouvement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supplémentaires</a:t>
            </a:r>
            <a:endParaRPr lang="en-US" sz="1400" dirty="0"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0290F8"/>
                </a:solidFill>
                <a:latin typeface="+mj-lt"/>
              </a:rPr>
              <a:t>More Motors – </a:t>
            </a:r>
            <a:r>
              <a:rPr lang="en-US" sz="1400" dirty="0">
                <a:latin typeface="+mj-lt"/>
              </a:rPr>
              <a:t>Blocs </a:t>
            </a:r>
            <a:r>
              <a:rPr lang="en-US" sz="1400" dirty="0" err="1">
                <a:latin typeface="+mj-lt"/>
              </a:rPr>
              <a:t>moteurs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supplémentaires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13B09B"/>
                </a:solidFill>
                <a:latin typeface="+mj-lt"/>
              </a:rPr>
              <a:t>Weather – </a:t>
            </a:r>
            <a:r>
              <a:rPr lang="fr-FR" sz="1400" dirty="0">
                <a:latin typeface="+mj-lt"/>
              </a:rPr>
              <a:t>Accéder aux informations et prévisions météorologiques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0EAE9F"/>
                </a:solidFill>
                <a:latin typeface="+mj-lt"/>
              </a:rPr>
              <a:t>Music – </a:t>
            </a:r>
            <a:r>
              <a:rPr lang="fr-FR" sz="1400" dirty="0">
                <a:latin typeface="+mj-lt"/>
              </a:rPr>
              <a:t>Jouer des notes de musique et choisir un instrument</a:t>
            </a:r>
            <a:endParaRPr lang="en-US" sz="14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US" sz="1400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4072B-C6E5-4C1E-885E-2B8AC4C0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7E3A3-58D3-4B9D-A102-64EBF2028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9" b="9502"/>
          <a:stretch/>
        </p:blipFill>
        <p:spPr>
          <a:xfrm>
            <a:off x="175260" y="1195148"/>
            <a:ext cx="343057" cy="4725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9A228-4895-4822-9660-89C490CF8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60" b="488"/>
          <a:stretch/>
        </p:blipFill>
        <p:spPr>
          <a:xfrm>
            <a:off x="5010203" y="4560836"/>
            <a:ext cx="634340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453B94-9DCF-43B4-9378-2FEE8EDC1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60" b="488"/>
          <a:stretch/>
        </p:blipFill>
        <p:spPr>
          <a:xfrm>
            <a:off x="4382382" y="4892865"/>
            <a:ext cx="634340" cy="36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8E8BB-93C6-446B-BB4C-175DDB182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60" b="488"/>
          <a:stretch/>
        </p:blipFill>
        <p:spPr>
          <a:xfrm>
            <a:off x="5800434" y="5231097"/>
            <a:ext cx="634340" cy="365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DC032E-1C90-4212-B7DB-C43CC3390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60" b="488"/>
          <a:stretch/>
        </p:blipFill>
        <p:spPr>
          <a:xfrm>
            <a:off x="5284155" y="5572216"/>
            <a:ext cx="63434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E428-A34B-44C1-AD8A-DA686761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de bord du 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B8D2-BA30-49BD-B4DA-E139B2B0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3944472" cy="5177211"/>
          </a:xfrm>
        </p:spPr>
        <p:txBody>
          <a:bodyPr>
            <a:noAutofit/>
          </a:bodyPr>
          <a:lstStyle/>
          <a:p>
            <a:pPr algn="just"/>
            <a:r>
              <a:rPr lang="fr-FR" sz="1600" dirty="0"/>
              <a:t>Vous devez connecter votre Hub pour accéder à cette section</a:t>
            </a:r>
          </a:p>
          <a:p>
            <a:pPr algn="just"/>
            <a:r>
              <a:rPr lang="fr-FR" sz="1600" dirty="0"/>
              <a:t>Cette section est très utile pour :</a:t>
            </a:r>
          </a:p>
          <a:p>
            <a:pPr marL="720725" lvl="1" indent="-396875" algn="just">
              <a:buFont typeface="Wingdings" panose="05000000000000000000" pitchFamily="2" charset="2"/>
              <a:buChar char="q"/>
            </a:pPr>
            <a:r>
              <a:rPr lang="fr-FR" sz="1400" dirty="0"/>
              <a:t>Vérification du niveau de la batterie</a:t>
            </a:r>
          </a:p>
          <a:p>
            <a:pPr marL="720725" lvl="1" indent="-396875" algn="just">
              <a:buFont typeface="Wingdings" panose="05000000000000000000" pitchFamily="2" charset="2"/>
              <a:buChar char="q"/>
            </a:pPr>
            <a:r>
              <a:rPr lang="fr-FR" sz="1400" dirty="0"/>
              <a:t>Version du système d'exploitation du hub</a:t>
            </a:r>
          </a:p>
          <a:p>
            <a:pPr marL="720725" lvl="1" indent="-396875" algn="just">
              <a:buFont typeface="Wingdings" panose="05000000000000000000" pitchFamily="2" charset="2"/>
              <a:buChar char="q"/>
            </a:pPr>
            <a:r>
              <a:rPr lang="fr-FR" sz="1400" dirty="0"/>
              <a:t>Valeurs des capteurs gyroscopiques</a:t>
            </a:r>
          </a:p>
          <a:p>
            <a:pPr marL="720725" lvl="1" indent="-396875" algn="just">
              <a:buFont typeface="Wingdings" panose="05000000000000000000" pitchFamily="2" charset="2"/>
              <a:buChar char="q"/>
            </a:pPr>
            <a:r>
              <a:rPr lang="fr-FR" sz="1400" dirty="0"/>
              <a:t>Vu sur les moteurs et les capteurs qui sont connectés</a:t>
            </a:r>
          </a:p>
          <a:p>
            <a:pPr marL="720725" lvl="1" indent="-396875" algn="just">
              <a:buFont typeface="Wingdings" panose="05000000000000000000" pitchFamily="2" charset="2"/>
              <a:buChar char="q"/>
            </a:pPr>
            <a:r>
              <a:rPr lang="fr-FR" sz="1400" dirty="0"/>
              <a:t>Obtention des valeurs en temps réel des moteurs et des capteurs</a:t>
            </a:r>
            <a:endParaRPr lang="en-US" sz="1400" dirty="0"/>
          </a:p>
          <a:p>
            <a:pPr algn="just"/>
            <a:r>
              <a:rPr lang="fr-FR" sz="1600" dirty="0"/>
              <a:t>Vous pouvez également renommer votre Hub dans ce panneau en cliquant sur les trois points (...)</a:t>
            </a:r>
          </a:p>
          <a:p>
            <a:pPr algn="just"/>
            <a:r>
              <a:rPr lang="fr-FR" sz="1600" dirty="0"/>
              <a:t>La section "Manage Programs" contient une liste de tous les programmes du Hub (20 au maximum). Utilisez cette section pour modifier l'ordre des programmes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1FDE9-2913-4DA4-BF4B-E018E639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D9D58-FF47-471D-A89A-6A6F1408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138" y="1228155"/>
            <a:ext cx="3490866" cy="27113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E5F645-480D-42A8-9EC8-71B887C21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24" y="4275095"/>
            <a:ext cx="4221480" cy="1196340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51AFF349-54E3-4736-8E90-86DDBF221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212" y="353056"/>
            <a:ext cx="629712" cy="64796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19473B-3381-410B-9EAB-34042C60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5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4A9D7-4E9F-472C-95EA-91C2B8CD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sz="900" dirty="0"/>
              <a:t>Copyright © 2020 SPIKE Prime Lessons (primelessons.org) CC-BY-NC-SA.  (Last edit: 1/9/2020)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EBAC3-6959-4251-9B4B-72854BE0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>
            <a:normAutofit fontScale="90000"/>
          </a:bodyPr>
          <a:lstStyle/>
          <a:p>
            <a:r>
              <a:rPr lang="fr-FR" dirty="0"/>
              <a:t>Mode téléchargement VS mode transmission en continu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1D918-8D6F-4598-AE09-C01B52B97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85" t="69665" r="1367" b="9477"/>
          <a:stretch/>
        </p:blipFill>
        <p:spPr>
          <a:xfrm>
            <a:off x="237913" y="1377633"/>
            <a:ext cx="3441098" cy="2278380"/>
          </a:xfrm>
          <a:prstGeom prst="rect">
            <a:avLst/>
          </a:prstGeom>
          <a:ln w="38100">
            <a:solidFill>
              <a:srgbClr val="FFD5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1DDC58-F2EE-4021-A157-7BC00FA71B0F}"/>
              </a:ext>
            </a:extLst>
          </p:cNvPr>
          <p:cNvSpPr txBox="1"/>
          <p:nvPr/>
        </p:nvSpPr>
        <p:spPr>
          <a:xfrm>
            <a:off x="3790527" y="1235287"/>
            <a:ext cx="5184140" cy="353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 algn="just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</a:rPr>
              <a:t>Download :  </a:t>
            </a:r>
            <a:r>
              <a:rPr lang="fr-FR" dirty="0">
                <a:solidFill>
                  <a:schemeClr val="tx2"/>
                </a:solidFill>
              </a:rPr>
              <a:t>Le programme fonctionne sur le hub et peut être exécuté à tout moment avec ou sans votre PC</a:t>
            </a:r>
            <a:endParaRPr lang="en-US" dirty="0">
              <a:solidFill>
                <a:schemeClr val="tx2"/>
              </a:solidFill>
            </a:endParaRPr>
          </a:p>
          <a:p>
            <a:pPr marL="306000" indent="-306000" algn="just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</a:rPr>
              <a:t>Streaming:  </a:t>
            </a:r>
            <a:r>
              <a:rPr lang="fr-FR" dirty="0">
                <a:solidFill>
                  <a:schemeClr val="tx2"/>
                </a:solidFill>
              </a:rPr>
              <a:t>Le programme fonctionne sur votre PC et contrôle les moteurs du robot</a:t>
            </a:r>
            <a:endParaRPr lang="en-US" dirty="0">
              <a:solidFill>
                <a:schemeClr val="tx2"/>
              </a:solidFill>
            </a:endParaRPr>
          </a:p>
          <a:p>
            <a:pPr marL="720725" lvl="2" indent="-360363" algn="just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tx2"/>
                </a:solidFill>
              </a:rPr>
              <a:t>Cela a tendance à ralentir le temps de réponse du robot, mais cela vous permet d'utiliser les fonctions de l'IOT (Internet des objets), telles que les relevés météorologiques</a:t>
            </a:r>
          </a:p>
          <a:p>
            <a:pPr marL="306000" indent="-306000" algn="just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</a:rPr>
              <a:t>Note : </a:t>
            </a:r>
            <a:r>
              <a:rPr lang="fr-FR" dirty="0">
                <a:solidFill>
                  <a:schemeClr val="tx2"/>
                </a:solidFill>
              </a:rPr>
              <a:t>Les équipes de la </a:t>
            </a:r>
            <a:r>
              <a:rPr lang="fr-FR" dirty="0" err="1">
                <a:solidFill>
                  <a:schemeClr val="tx2"/>
                </a:solidFill>
              </a:rPr>
              <a:t>FLL</a:t>
            </a:r>
            <a:r>
              <a:rPr lang="fr-FR" dirty="0">
                <a:solidFill>
                  <a:schemeClr val="tx2"/>
                </a:solidFill>
              </a:rPr>
              <a:t> doivent utiliser le mode téléchargement en compétition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CC88A3-09F9-4E1F-89DD-765EDF34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7D28C5-E7CA-493B-858B-7A19FE33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73" y="3998955"/>
            <a:ext cx="3186256" cy="2229746"/>
          </a:xfrm>
          <a:prstGeom prst="rect">
            <a:avLst/>
          </a:prstGeom>
          <a:ln>
            <a:solidFill>
              <a:srgbClr val="FFD5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99B84-BCC1-4BA3-B95D-5928C7004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0"/>
          <a:stretch/>
        </p:blipFill>
        <p:spPr>
          <a:xfrm>
            <a:off x="159493" y="1177853"/>
            <a:ext cx="3520970" cy="252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Connexion</a:t>
            </a:r>
            <a:r>
              <a:rPr lang="en-US" dirty="0"/>
              <a:t> à la </a:t>
            </a:r>
            <a:r>
              <a:rPr lang="en-US" dirty="0" err="1"/>
              <a:t>brique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42080" y="1242219"/>
            <a:ext cx="5042427" cy="2756736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Le logiciel se connectera automatiquement à la brique si vous utilisez une clé USB</a:t>
            </a:r>
          </a:p>
          <a:p>
            <a:pPr algn="just"/>
            <a:r>
              <a:rPr lang="fr-FR" dirty="0"/>
              <a:t>Pour vous connecter via Bluetooth, cliquez sur l'icône de connexion dans le logiciel</a:t>
            </a:r>
          </a:p>
          <a:p>
            <a:pPr algn="just"/>
            <a:r>
              <a:rPr lang="fr-FR" dirty="0"/>
              <a:t>Activez Bluetooth en appuyant sur le bouton Bluetooth de la brique</a:t>
            </a:r>
          </a:p>
          <a:p>
            <a:pPr algn="just"/>
            <a:r>
              <a:rPr lang="fr-FR" dirty="0"/>
              <a:t>Votre brique apparaîtra dans la liste en bas. Cliquez sur « </a:t>
            </a:r>
            <a:r>
              <a:rPr lang="fr-FR" dirty="0" err="1"/>
              <a:t>Connect</a:t>
            </a:r>
            <a:r>
              <a:rPr lang="fr-FR" dirty="0"/>
              <a:t> » sur votre hub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45462" y="1374409"/>
            <a:ext cx="325641" cy="312615"/>
          </a:xfrm>
          <a:prstGeom prst="rect">
            <a:avLst/>
          </a:prstGeom>
          <a:noFill/>
          <a:ln w="5715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571103" y="1374409"/>
            <a:ext cx="2545726" cy="2624546"/>
          </a:xfrm>
          <a:prstGeom prst="line">
            <a:avLst/>
          </a:prstGeom>
          <a:ln>
            <a:solidFill>
              <a:srgbClr val="FFD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930573" y="1687024"/>
            <a:ext cx="314889" cy="2333565"/>
          </a:xfrm>
          <a:prstGeom prst="line">
            <a:avLst/>
          </a:prstGeom>
          <a:ln>
            <a:solidFill>
              <a:srgbClr val="FFD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BC181B5-2EA1-4C01-B42F-745681F8FFEE}"/>
              </a:ext>
            </a:extLst>
          </p:cNvPr>
          <p:cNvSpPr/>
          <p:nvPr/>
        </p:nvSpPr>
        <p:spPr>
          <a:xfrm>
            <a:off x="2248160" y="5903537"/>
            <a:ext cx="551081" cy="325164"/>
          </a:xfrm>
          <a:prstGeom prst="rect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18FC27-407A-4F8C-85FE-2F82CAB1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générique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fr-FR" sz="1600" dirty="0"/>
              <a:t>Cette leçon a été créée par Sanjay </a:t>
            </a:r>
            <a:r>
              <a:rPr lang="fr-FR" sz="1600" dirty="0" err="1"/>
              <a:t>Seshan</a:t>
            </a:r>
            <a:r>
              <a:rPr lang="fr-FR" sz="1600" dirty="0"/>
              <a:t> et </a:t>
            </a:r>
            <a:r>
              <a:rPr lang="fr-FR" sz="1600" dirty="0" err="1"/>
              <a:t>Arvind</a:t>
            </a:r>
            <a:r>
              <a:rPr lang="fr-FR" sz="1600" dirty="0"/>
              <a:t> </a:t>
            </a:r>
            <a:r>
              <a:rPr lang="fr-FR" sz="1600" dirty="0" err="1"/>
              <a:t>Seshan</a:t>
            </a:r>
            <a:r>
              <a:rPr lang="fr-FR" sz="1600" dirty="0"/>
              <a:t> pour « SPIKE Prime </a:t>
            </a:r>
            <a:r>
              <a:rPr lang="fr-FR" sz="1600" dirty="0" err="1"/>
              <a:t>Lessons</a:t>
            </a:r>
            <a:r>
              <a:rPr lang="fr-FR" sz="1600" dirty="0"/>
              <a:t> »</a:t>
            </a:r>
          </a:p>
          <a:p>
            <a:r>
              <a:rPr lang="fr-FR" sz="1600" dirty="0"/>
              <a:t>D'autres leçons sont disponibles à l'adresse suivante </a:t>
            </a:r>
            <a:r>
              <a:rPr lang="en-US" sz="1600" dirty="0">
                <a:hlinkClick r:id="rId2"/>
              </a:rPr>
              <a:t>www.primelessons.org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" y="5862802"/>
            <a:ext cx="8831580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1200" dirty="0">
                <a:solidFill>
                  <a:srgbClr val="4374B7"/>
                </a:solidFill>
                <a:latin typeface="Helvetica Neue"/>
              </a:rPr>
              <a:t>                         </a:t>
            </a:r>
            <a:br>
              <a:rPr lang="en-US" altLang="en-US" sz="1050" dirty="0"/>
            </a:br>
            <a:r>
              <a:rPr lang="fr-FR" altLang="en-US" sz="1200" dirty="0">
                <a:solidFill>
                  <a:srgbClr val="000000"/>
                </a:solidFill>
                <a:latin typeface="Helvetica Neue"/>
              </a:rPr>
              <a:t>Ce travail est autorisé dans le cadre d</a:t>
            </a:r>
            <a:r>
              <a:rPr lang="fr-FR" altLang="en-US" sz="1200" dirty="0">
                <a:solidFill>
                  <a:srgbClr val="000000"/>
                </a:solidFill>
                <a:latin typeface="Helvetica Neue"/>
                <a:hlinkClick r:id="rId3"/>
              </a:rPr>
              <a:t>’</a:t>
            </a:r>
            <a:r>
              <a:rPr lang="fr-FR" altLang="en-US" sz="1200" dirty="0">
                <a:solidFill>
                  <a:srgbClr val="000000"/>
                </a:solidFill>
                <a:latin typeface="Helvetica Neue"/>
              </a:rPr>
              <a:t>une </a:t>
            </a:r>
            <a:r>
              <a:rPr lang="en-US" altLang="en-US" sz="1200" dirty="0">
                <a:solidFill>
                  <a:srgbClr val="4374B7"/>
                </a:solidFill>
                <a:latin typeface="Helvetica Neue"/>
                <a:hlinkClick r:id="rId3"/>
              </a:rPr>
              <a:t>Creative Commons Attribution-</a:t>
            </a:r>
            <a:r>
              <a:rPr lang="en-US" altLang="en-US" sz="1200" dirty="0" err="1">
                <a:solidFill>
                  <a:srgbClr val="4374B7"/>
                </a:solidFill>
                <a:latin typeface="Helvetica Neue"/>
                <a:hlinkClick r:id="rId3"/>
              </a:rPr>
              <a:t>NonCommercial</a:t>
            </a:r>
            <a:r>
              <a:rPr lang="en-US" altLang="en-US" sz="1200" dirty="0">
                <a:solidFill>
                  <a:srgbClr val="4374B7"/>
                </a:solidFill>
                <a:latin typeface="Helvetica Neue"/>
                <a:hlinkClick r:id="rId3"/>
              </a:rPr>
              <a:t>-</a:t>
            </a:r>
            <a:r>
              <a:rPr lang="en-US" altLang="en-US" sz="1200" dirty="0" err="1">
                <a:solidFill>
                  <a:srgbClr val="4374B7"/>
                </a:solidFill>
                <a:latin typeface="Helvetica Neue"/>
                <a:hlinkClick r:id="rId3"/>
              </a:rPr>
              <a:t>ShareAlike</a:t>
            </a:r>
            <a:r>
              <a:rPr lang="en-US" altLang="en-US" sz="1200" dirty="0">
                <a:solidFill>
                  <a:srgbClr val="4374B7"/>
                </a:solidFill>
                <a:latin typeface="Helvetica Neue"/>
                <a:hlinkClick r:id="rId3"/>
              </a:rPr>
              <a:t> 4.0 International License</a:t>
            </a:r>
            <a:r>
              <a:rPr lang="en-US" altLang="en-US" sz="12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050" dirty="0"/>
              <a:t> </a:t>
            </a:r>
            <a:endParaRPr lang="en-US" altLang="en-US" sz="1200" dirty="0">
              <a:solidFill>
                <a:srgbClr val="4374B7"/>
              </a:solidFill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Objectifs</a:t>
            </a:r>
            <a:r>
              <a:rPr lang="en-US" dirty="0"/>
              <a:t> de la </a:t>
            </a:r>
            <a:r>
              <a:rPr lang="en-US" dirty="0" err="1"/>
              <a:t>leçon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pPr algn="just"/>
            <a:r>
              <a:rPr lang="fr-FR" dirty="0"/>
              <a:t>Découvrez le fonctionnement du SPIKE Prime Hub</a:t>
            </a:r>
          </a:p>
          <a:p>
            <a:pPr algn="just"/>
            <a:r>
              <a:rPr lang="fr-FR" dirty="0"/>
              <a:t>Découvrez les principaux composants du logiciel SPIKE Prime</a:t>
            </a:r>
          </a:p>
          <a:p>
            <a:pPr algn="just"/>
            <a:r>
              <a:rPr lang="fr-FR" dirty="0"/>
              <a:t>Apprenez à connecter votre Hub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</a:p>
        </p:txBody>
      </p:sp>
      <p:pic>
        <p:nvPicPr>
          <p:cNvPr id="6" name="Picture 5" descr="A close up of a box&#10;&#10;Description automatically generated">
            <a:extLst>
              <a:ext uri="{FF2B5EF4-FFF2-40B4-BE49-F238E27FC236}">
                <a16:creationId xmlns:a16="http://schemas.microsoft.com/office/drawing/2014/main" id="{FEE34A32-27D6-4080-BD6B-C5454C87D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9" r="12411"/>
          <a:stretch/>
        </p:blipFill>
        <p:spPr>
          <a:xfrm>
            <a:off x="3934047" y="1917370"/>
            <a:ext cx="4401879" cy="434911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able, white, sitting, phone&#10;&#10;Description automatically generated">
            <a:extLst>
              <a:ext uri="{FF2B5EF4-FFF2-40B4-BE49-F238E27FC236}">
                <a16:creationId xmlns:a16="http://schemas.microsoft.com/office/drawing/2014/main" id="{6F4A1649-7C80-4B1E-9F27-D081E3EAD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5" r="30665" b="7070"/>
          <a:stretch/>
        </p:blipFill>
        <p:spPr>
          <a:xfrm>
            <a:off x="5127416" y="1045681"/>
            <a:ext cx="3194760" cy="4962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C1777-BCE1-486D-B560-B0FD7C44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Boutons du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6FA2-631E-48F9-A6EB-1F02ED6D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616937" cy="5082601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fr-FR" dirty="0"/>
              <a:t>Mettez le Hub en mode de couplage Bluetooth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/>
              <a:t>Bouton de gauche pour la navigation dans le menu d'accueil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/>
              <a:t>Sélectionnez le programme ou quittez le programme en cours d'exécution. Maintenez la touche enfoncée pendant 5 secondes pour éteindre l'appareil. Allumez le Hub.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/>
              <a:t>Bouton de droite pour la navigation dans le programme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73FD9-1368-44E9-BD49-E5B17133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DC838-9671-4D0F-945E-321D53EE2879}"/>
              </a:ext>
            </a:extLst>
          </p:cNvPr>
          <p:cNvSpPr txBox="1"/>
          <p:nvPr/>
        </p:nvSpPr>
        <p:spPr>
          <a:xfrm>
            <a:off x="6889326" y="1746198"/>
            <a:ext cx="2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8FD10-DB25-4271-97FA-40A889486316}"/>
              </a:ext>
            </a:extLst>
          </p:cNvPr>
          <p:cNvSpPr txBox="1"/>
          <p:nvPr/>
        </p:nvSpPr>
        <p:spPr>
          <a:xfrm>
            <a:off x="5681047" y="4496798"/>
            <a:ext cx="2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ABBBE-776C-4E98-9713-10DC2F32E575}"/>
              </a:ext>
            </a:extLst>
          </p:cNvPr>
          <p:cNvSpPr txBox="1"/>
          <p:nvPr/>
        </p:nvSpPr>
        <p:spPr>
          <a:xfrm>
            <a:off x="6508997" y="4288889"/>
            <a:ext cx="2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9B965-DB0F-4CBC-916E-DC22CA9F9F73}"/>
              </a:ext>
            </a:extLst>
          </p:cNvPr>
          <p:cNvSpPr txBox="1"/>
          <p:nvPr/>
        </p:nvSpPr>
        <p:spPr>
          <a:xfrm>
            <a:off x="7300806" y="4561330"/>
            <a:ext cx="2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A3A62AB-539C-487E-B402-67368E04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0488D779-0750-4293-A78A-D4176F36C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22" y="1195092"/>
            <a:ext cx="4187389" cy="50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C1777-BCE1-486D-B560-B0FD7C44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Ecran</a:t>
            </a:r>
            <a:r>
              <a:rPr lang="en-US" dirty="0"/>
              <a:t> du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6FA2-631E-48F9-A6EB-1F02ED6D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534534" cy="508260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La matrice de pixels LED 5x5 peut être utilisée pour réaliser des conceptions, mais aussi pour choisir des programmes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Les motifs à l'écran représentent différents programmes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Utilisez les flèches et le bouton central pour naviguer/lancer les programmes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Vous pouvez avoir un maximum de 20 programmes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73FD9-1368-44E9-BD49-E5B17133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57F71-F991-434F-AE0B-B89C1325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7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1777-BCE1-486D-B560-B0FD7C44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Ports, </a:t>
            </a:r>
            <a:r>
              <a:rPr lang="en-US" dirty="0" err="1"/>
              <a:t>moteurs</a:t>
            </a:r>
            <a:r>
              <a:rPr lang="en-US" dirty="0"/>
              <a:t> et </a:t>
            </a:r>
            <a:r>
              <a:rPr lang="en-US" dirty="0" err="1"/>
              <a:t>capteurs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6FA2-631E-48F9-A6EB-1F02ED6D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242167"/>
            <a:ext cx="8675597" cy="1599807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Le hub dispose de 6 ports intégrés (A-F)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Tout port peut être utilisé pour n'importe quel moteur ou capteur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L'ensemble de base SPIKE PRIME comprend 1 grand moteur et 2 moteurs moyens, 1 capteur de force, 1 capteur de distance, 1 capteur de couleur et un </a:t>
            </a:r>
            <a:r>
              <a:rPr lang="fr-FR" dirty="0" err="1"/>
              <a:t>IMU</a:t>
            </a:r>
            <a:r>
              <a:rPr lang="fr-FR" dirty="0"/>
              <a:t> 6 axes intégré (accéléromètre 3 axes + gyroscope 3 axes)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73FD9-1368-44E9-BD49-E5B17133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pic>
        <p:nvPicPr>
          <p:cNvPr id="12" name="Picture 11" descr="A wedding cake&#10;&#10;Description automatically generated">
            <a:extLst>
              <a:ext uri="{FF2B5EF4-FFF2-40B4-BE49-F238E27FC236}">
                <a16:creationId xmlns:a16="http://schemas.microsoft.com/office/drawing/2014/main" id="{5DAF6454-B865-4E4A-A449-76D9C2190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8" y="2546941"/>
            <a:ext cx="5547360" cy="4160520"/>
          </a:xfrm>
          <a:prstGeom prst="rect">
            <a:avLst/>
          </a:prstGeom>
        </p:spPr>
      </p:pic>
      <p:pic>
        <p:nvPicPr>
          <p:cNvPr id="14" name="Picture 13" descr="A picture containing table, white, sitting, phone&#10;&#10;Description automatically generated">
            <a:extLst>
              <a:ext uri="{FF2B5EF4-FFF2-40B4-BE49-F238E27FC236}">
                <a16:creationId xmlns:a16="http://schemas.microsoft.com/office/drawing/2014/main" id="{C96DC630-2992-4C16-A21F-6ACBAD4F8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65" r="30665" b="7070"/>
          <a:stretch/>
        </p:blipFill>
        <p:spPr>
          <a:xfrm>
            <a:off x="6199148" y="2717119"/>
            <a:ext cx="2167612" cy="336703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256EEB-9930-4CE6-9F2C-0F8B5F9D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0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E3C6-D37F-47FF-AA5E-032BB19E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Pour commencer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A813E-5663-4E99-A0F2-6C2AF1CE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A509F-8B8C-463E-AEA7-A7CC9881C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4" t="8578" r="7594" b="2448"/>
          <a:stretch/>
        </p:blipFill>
        <p:spPr>
          <a:xfrm>
            <a:off x="4955279" y="1854040"/>
            <a:ext cx="3083821" cy="2384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6ACA5-4108-4FCB-89A4-CA6C35B5B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4" t="8577" r="7439" b="2449"/>
          <a:stretch/>
        </p:blipFill>
        <p:spPr>
          <a:xfrm>
            <a:off x="746760" y="1854039"/>
            <a:ext cx="3025140" cy="2384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35309F-C679-4AAA-B806-21511FD6B489}"/>
              </a:ext>
            </a:extLst>
          </p:cNvPr>
          <p:cNvSpPr txBox="1"/>
          <p:nvPr/>
        </p:nvSpPr>
        <p:spPr>
          <a:xfrm>
            <a:off x="746760" y="4540238"/>
            <a:ext cx="729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Suivez les étapes à l'écran, puis cliquez sur "START" pour accéder à l'environnement de programmation</a:t>
            </a:r>
            <a:endParaRPr lang="en-US" dirty="0"/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id="{1382DE09-E332-46AA-A2F8-D3D3DEBE21C0}"/>
              </a:ext>
            </a:extLst>
          </p:cNvPr>
          <p:cNvSpPr/>
          <p:nvPr/>
        </p:nvSpPr>
        <p:spPr>
          <a:xfrm>
            <a:off x="4155179" y="2419432"/>
            <a:ext cx="416821" cy="7880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85D965-5060-48CF-9430-3CB20D5EA78B}"/>
              </a:ext>
            </a:extLst>
          </p:cNvPr>
          <p:cNvSpPr/>
          <p:nvPr/>
        </p:nvSpPr>
        <p:spPr>
          <a:xfrm>
            <a:off x="3279334" y="2813458"/>
            <a:ext cx="377743" cy="403795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D7784D-EAFD-430E-BC76-6BE5657874D7}"/>
              </a:ext>
            </a:extLst>
          </p:cNvPr>
          <p:cNvSpPr/>
          <p:nvPr/>
        </p:nvSpPr>
        <p:spPr>
          <a:xfrm>
            <a:off x="6743716" y="3622249"/>
            <a:ext cx="941755" cy="403795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CB8BCE-9AB8-4DC3-AE6C-6F7ABC1D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E3C6-D37F-47FF-AA5E-032BB19E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</a:t>
            </a:r>
            <a:r>
              <a:rPr lang="en-US" dirty="0" err="1"/>
              <a:t>D'ACCUEIL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A813E-5663-4E99-A0F2-6C2AF1CE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8A0F75-9ECB-4387-8525-75C5E105A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6" t="11379" r="11056" b="6389"/>
          <a:stretch/>
        </p:blipFill>
        <p:spPr>
          <a:xfrm>
            <a:off x="1327574" y="2353812"/>
            <a:ext cx="4788747" cy="3738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1F25F4-6DB3-4BFE-A46B-134EC186DEBA}"/>
              </a:ext>
            </a:extLst>
          </p:cNvPr>
          <p:cNvSpPr txBox="1"/>
          <p:nvPr/>
        </p:nvSpPr>
        <p:spPr>
          <a:xfrm>
            <a:off x="241005" y="4357883"/>
            <a:ext cx="1018837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Création</a:t>
            </a:r>
            <a:r>
              <a:rPr lang="en-US" sz="1200" dirty="0"/>
              <a:t> de nouveau </a:t>
            </a:r>
            <a:r>
              <a:rPr lang="en-US" sz="1200" dirty="0" err="1"/>
              <a:t>projet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848FE-BC61-4EAB-A5B3-01403DFE5404}"/>
              </a:ext>
            </a:extLst>
          </p:cNvPr>
          <p:cNvSpPr txBox="1"/>
          <p:nvPr/>
        </p:nvSpPr>
        <p:spPr>
          <a:xfrm>
            <a:off x="7062195" y="2389782"/>
            <a:ext cx="1432262" cy="461665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Ouverture</a:t>
            </a:r>
            <a:r>
              <a:rPr lang="en-US" sz="1200" dirty="0"/>
              <a:t> de </a:t>
            </a:r>
            <a:r>
              <a:rPr lang="en-US" sz="1200" dirty="0" err="1"/>
              <a:t>projets</a:t>
            </a:r>
            <a:r>
              <a:rPr lang="en-US" sz="1200" dirty="0"/>
              <a:t> </a:t>
            </a:r>
            <a:r>
              <a:rPr lang="en-US" sz="1200" dirty="0" err="1"/>
              <a:t>sauvegardés</a:t>
            </a:r>
            <a:endParaRPr lang="en-US" sz="1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308A13-E063-426B-9CCB-CD2E8A81B6BB}"/>
              </a:ext>
            </a:extLst>
          </p:cNvPr>
          <p:cNvCxnSpPr>
            <a:cxnSpLocks/>
          </p:cNvCxnSpPr>
          <p:nvPr/>
        </p:nvCxnSpPr>
        <p:spPr>
          <a:xfrm flipV="1">
            <a:off x="1259842" y="4595194"/>
            <a:ext cx="291253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AF1472-35E6-4E7F-BF83-7E7EC1D9EBFE}"/>
              </a:ext>
            </a:extLst>
          </p:cNvPr>
          <p:cNvCxnSpPr>
            <a:cxnSpLocks/>
          </p:cNvCxnSpPr>
          <p:nvPr/>
        </p:nvCxnSpPr>
        <p:spPr>
          <a:xfrm flipH="1">
            <a:off x="4960833" y="2528282"/>
            <a:ext cx="20666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F9CC096-F86C-4EA9-B860-1C4C4A1E5F60}"/>
              </a:ext>
            </a:extLst>
          </p:cNvPr>
          <p:cNvSpPr txBox="1"/>
          <p:nvPr/>
        </p:nvSpPr>
        <p:spPr>
          <a:xfrm>
            <a:off x="2871746" y="1425459"/>
            <a:ext cx="961813" cy="461665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Ajout</a:t>
            </a:r>
            <a:r>
              <a:rPr lang="en-US" sz="1200" dirty="0"/>
              <a:t> de cursus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5C18-D8A4-4B81-ACF3-0495D9906B03}"/>
              </a:ext>
            </a:extLst>
          </p:cNvPr>
          <p:cNvSpPr txBox="1"/>
          <p:nvPr/>
        </p:nvSpPr>
        <p:spPr>
          <a:xfrm>
            <a:off x="3931847" y="1419271"/>
            <a:ext cx="1129680" cy="461665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Instructions de construction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21A8DB-C374-4F43-B599-757040688CC2}"/>
              </a:ext>
            </a:extLst>
          </p:cNvPr>
          <p:cNvCxnSpPr>
            <a:cxnSpLocks/>
          </p:cNvCxnSpPr>
          <p:nvPr/>
        </p:nvCxnSpPr>
        <p:spPr>
          <a:xfrm>
            <a:off x="3670999" y="1887124"/>
            <a:ext cx="0" cy="585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0EB773-627F-4673-8782-2FFFB6A0E219}"/>
              </a:ext>
            </a:extLst>
          </p:cNvPr>
          <p:cNvCxnSpPr>
            <a:cxnSpLocks/>
          </p:cNvCxnSpPr>
          <p:nvPr/>
        </p:nvCxnSpPr>
        <p:spPr>
          <a:xfrm>
            <a:off x="4107879" y="1880936"/>
            <a:ext cx="0" cy="585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08AAAE2-119C-42A1-BF92-AB9F6F1A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8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BC6C9-2212-48E1-89C5-2DD7A18E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0" y="2533015"/>
            <a:ext cx="3227692" cy="2522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8B1E8D-AD3D-482B-8113-768BD88E5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26" t="9635" r="9599" b="6064"/>
          <a:stretch/>
        </p:blipFill>
        <p:spPr>
          <a:xfrm>
            <a:off x="392200" y="2469480"/>
            <a:ext cx="3393962" cy="26395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en-US" dirty="0" err="1"/>
              <a:t>Accès</a:t>
            </a:r>
            <a:r>
              <a:rPr lang="en-US" dirty="0"/>
              <a:t> au MENU </a:t>
            </a:r>
            <a:r>
              <a:rPr lang="en-US" dirty="0" err="1"/>
              <a:t>D'AIDE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30301" y="2486496"/>
            <a:ext cx="355861" cy="326438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9350" y="3614790"/>
            <a:ext cx="748277" cy="1117830"/>
          </a:xfrm>
          <a:prstGeom prst="rect">
            <a:avLst/>
          </a:prstGeom>
          <a:noFill/>
          <a:ln w="5715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558663-AD63-4EE8-B4FC-D21C980C7975}"/>
              </a:ext>
            </a:extLst>
          </p:cNvPr>
          <p:cNvSpPr txBox="1">
            <a:spLocks/>
          </p:cNvSpPr>
          <p:nvPr/>
        </p:nvSpPr>
        <p:spPr>
          <a:xfrm>
            <a:off x="155088" y="1140007"/>
            <a:ext cx="8851752" cy="987932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fr-FR" dirty="0"/>
              <a:t>Cliquez sur l'icône "Setting" de l'écran d'accueil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dirty="0"/>
              <a:t>Naviguez vers "Help" dans la colonne de gauche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C94414-E602-4C2B-8F20-18A7FCDF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0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49D1-D8CE-4104-8CD2-A3E38BA3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Ajout</a:t>
            </a:r>
            <a:r>
              <a:rPr lang="en-US" dirty="0"/>
              <a:t> de cursus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5634FE-E111-4AEE-9D31-956A2451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367" y="2685332"/>
            <a:ext cx="4539579" cy="3281128"/>
          </a:xfrm>
          <a:ln w="28575">
            <a:solidFill>
              <a:srgbClr val="FFD50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71F5C-18E0-4D39-B373-8D21EE5D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8F8952-321D-420D-BAAE-6D7047634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2685332"/>
            <a:ext cx="4213245" cy="3265888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4BAC5777-B605-4515-B3BC-5D1C170E3356}"/>
              </a:ext>
            </a:extLst>
          </p:cNvPr>
          <p:cNvSpPr txBox="1">
            <a:spLocks/>
          </p:cNvSpPr>
          <p:nvPr/>
        </p:nvSpPr>
        <p:spPr>
          <a:xfrm>
            <a:off x="175260" y="1234758"/>
            <a:ext cx="8809247" cy="1691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plans de leçons se trouvent dans la section "</a:t>
            </a:r>
            <a:r>
              <a:rPr lang="fr-FR" dirty="0" err="1"/>
              <a:t>Units</a:t>
            </a:r>
            <a:r>
              <a:rPr lang="fr-FR" dirty="0"/>
              <a:t>" du menu d'accueil. </a:t>
            </a:r>
          </a:p>
          <a:p>
            <a:r>
              <a:rPr lang="fr-FR" dirty="0"/>
              <a:t>Sélectionnez l'unité que vous souhaitez ajouter et cliquez sur Télécharger</a:t>
            </a:r>
          </a:p>
          <a:p>
            <a:r>
              <a:rPr lang="fr-FR" dirty="0"/>
              <a:t>Le cursus de la </a:t>
            </a:r>
            <a:r>
              <a:rPr lang="fr-FR" dirty="0" err="1"/>
              <a:t>FLL</a:t>
            </a:r>
            <a:r>
              <a:rPr lang="fr-FR" dirty="0"/>
              <a:t> s'appelle "</a:t>
            </a:r>
            <a:r>
              <a:rPr lang="fr-FR" dirty="0" err="1"/>
              <a:t>Competition</a:t>
            </a:r>
            <a:r>
              <a:rPr lang="fr-FR" dirty="0"/>
              <a:t> </a:t>
            </a:r>
            <a:r>
              <a:rPr lang="fr-FR" dirty="0" err="1"/>
              <a:t>Ready</a:t>
            </a:r>
            <a:r>
              <a:rPr lang="fr-FR" dirty="0"/>
              <a:t>"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85C14F-E41E-41AE-B56D-77FC7917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122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1263</Words>
  <Application>Microsoft Office PowerPoint</Application>
  <PresentationFormat>Affichage à l'écran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 MT</vt:lpstr>
      <vt:lpstr>Helvetica Neue</vt:lpstr>
      <vt:lpstr>Wingdings</vt:lpstr>
      <vt:lpstr>Wingdings 2</vt:lpstr>
      <vt:lpstr>Dividend</vt:lpstr>
      <vt:lpstr>Introduction au HUB &amp; au logiciel</vt:lpstr>
      <vt:lpstr>Objectifs de la leçon</vt:lpstr>
      <vt:lpstr>Boutons du Hub</vt:lpstr>
      <vt:lpstr>Ecran du Hub</vt:lpstr>
      <vt:lpstr>Ports, moteurs et capteurs</vt:lpstr>
      <vt:lpstr>Pour commencer</vt:lpstr>
      <vt:lpstr>MENU D'ACCUEIL</vt:lpstr>
      <vt:lpstr>Accès au MENU D'AIDE</vt:lpstr>
      <vt:lpstr>Ajout de cursus</vt:lpstr>
      <vt:lpstr>Essentiels du canevas de programmation</vt:lpstr>
      <vt:lpstr>EXTENSIONS :  AJOUT DE BLOCS SUPPLÉMENTAIRES</vt:lpstr>
      <vt:lpstr>Canevas de programmation</vt:lpstr>
      <vt:lpstr>APERÇU DE LA PALETTE DE BLOCS</vt:lpstr>
      <vt:lpstr>Tableau de bord du HUB</vt:lpstr>
      <vt:lpstr>Mode téléchargement VS mode transmission en continu</vt:lpstr>
      <vt:lpstr>Connexion à la brique</vt:lpstr>
      <vt:lpstr>générique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Sofia BEN SOUDA</cp:lastModifiedBy>
  <cp:revision>116</cp:revision>
  <dcterms:created xsi:type="dcterms:W3CDTF">2016-07-04T02:35:12Z</dcterms:created>
  <dcterms:modified xsi:type="dcterms:W3CDTF">2020-07-19T14:14:22Z</dcterms:modified>
</cp:coreProperties>
</file>