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3"/>
  </p:notesMasterIdLst>
  <p:handoutMasterIdLst>
    <p:handoutMasterId r:id="rId14"/>
  </p:handoutMasterIdLst>
  <p:sldIdLst>
    <p:sldId id="275" r:id="rId2"/>
    <p:sldId id="293" r:id="rId3"/>
    <p:sldId id="286" r:id="rId4"/>
    <p:sldId id="291" r:id="rId5"/>
    <p:sldId id="287" r:id="rId6"/>
    <p:sldId id="288" r:id="rId7"/>
    <p:sldId id="289" r:id="rId8"/>
    <p:sldId id="290" r:id="rId9"/>
    <p:sldId id="285" r:id="rId10"/>
    <p:sldId id="294"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Seshan" initials="SS" lastIdx="1" clrIdx="0">
    <p:extLst>
      <p:ext uri="{19B8F6BF-5375-455C-9EA6-DF929625EA0E}">
        <p15:presenceInfo xmlns:p15="http://schemas.microsoft.com/office/powerpoint/2012/main" userId="76a5d516ed5965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32"/>
    <a:srgbClr val="FFD500"/>
    <a:srgbClr val="1BCFE9"/>
    <a:srgbClr val="0EAE9F"/>
    <a:srgbClr val="13B09B"/>
    <a:srgbClr val="0290F8"/>
    <a:srgbClr val="FE59D0"/>
    <a:srgbClr val="F55455"/>
    <a:srgbClr val="02B64E"/>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13"/>
  </p:normalViewPr>
  <p:slideViewPr>
    <p:cSldViewPr snapToGrid="0" snapToObjects="1">
      <p:cViewPr varScale="1">
        <p:scale>
          <a:sx n="83" d="100"/>
          <a:sy n="83" d="100"/>
        </p:scale>
        <p:origin x="145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7/19/2020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‹N°›</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7/19/2020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‹N°›</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203290"/>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300865"/>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3800535"/>
            <a:ext cx="5741894"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SPIKE PRIME LESSONS</a:t>
            </a:r>
          </a:p>
        </p:txBody>
      </p:sp>
      <p:pic>
        <p:nvPicPr>
          <p:cNvPr id="9" name="Picture 8" descr="A picture containing drawing&#10;&#10;Description automatically generated">
            <a:extLst>
              <a:ext uri="{FF2B5EF4-FFF2-40B4-BE49-F238E27FC236}">
                <a16:creationId xmlns:a16="http://schemas.microsoft.com/office/drawing/2014/main" id="{26780A6E-BC42-443E-B6EE-CF18D754C376}"/>
              </a:ext>
            </a:extLst>
          </p:cNvPr>
          <p:cNvPicPr>
            <a:picLocks noChangeAspect="1"/>
          </p:cNvPicPr>
          <p:nvPr userDrawn="1"/>
        </p:nvPicPr>
        <p:blipFill rotWithShape="1">
          <a:blip r:embed="rId2">
            <a:clrChange>
              <a:clrFrom>
                <a:srgbClr val="000000"/>
              </a:clrFrom>
              <a:clrTo>
                <a:srgbClr val="000000">
                  <a:alpha val="0"/>
                </a:srgbClr>
              </a:clrTo>
            </a:clrChange>
          </a:blip>
          <a:srcRect b="32885"/>
          <a:stretch/>
        </p:blipFill>
        <p:spPr>
          <a:xfrm>
            <a:off x="179837" y="1052244"/>
            <a:ext cx="1668346" cy="1119706"/>
          </a:xfrm>
          <a:prstGeom prst="rect">
            <a:avLst/>
          </a:prstGeom>
        </p:spPr>
      </p:pic>
      <p:sp>
        <p:nvSpPr>
          <p:cNvPr id="11" name="TextBox 10">
            <a:extLst>
              <a:ext uri="{FF2B5EF4-FFF2-40B4-BE49-F238E27FC236}">
                <a16:creationId xmlns:a16="http://schemas.microsoft.com/office/drawing/2014/main" id="{8613C618-BE4E-4AD7-9CD9-0AB9F17BD5D4}"/>
              </a:ext>
            </a:extLst>
          </p:cNvPr>
          <p:cNvSpPr txBox="1"/>
          <p:nvPr userDrawn="1"/>
        </p:nvSpPr>
        <p:spPr>
          <a:xfrm>
            <a:off x="6058605" y="737053"/>
            <a:ext cx="2911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By the Creators of EV3Lessons</a:t>
            </a:r>
          </a:p>
        </p:txBody>
      </p:sp>
      <p:pic>
        <p:nvPicPr>
          <p:cNvPr id="12" name="Picture 11" descr="A picture containing sitting, game, remote, video&#10;&#10;Description automatically generated">
            <a:extLst>
              <a:ext uri="{FF2B5EF4-FFF2-40B4-BE49-F238E27FC236}">
                <a16:creationId xmlns:a16="http://schemas.microsoft.com/office/drawing/2014/main" id="{19D0660C-C674-40CA-9A39-C1E73533C99D}"/>
              </a:ext>
            </a:extLst>
          </p:cNvPr>
          <p:cNvPicPr>
            <a:picLocks noChangeAspect="1"/>
          </p:cNvPicPr>
          <p:nvPr userDrawn="1"/>
        </p:nvPicPr>
        <p:blipFill rotWithShape="1">
          <a:blip r:embed="rId3">
            <a:alphaModFix/>
          </a:blip>
          <a:srcRect l="24583" t="2888" r="29917" b="4667"/>
          <a:stretch/>
        </p:blipFill>
        <p:spPr>
          <a:xfrm>
            <a:off x="6058605" y="1349909"/>
            <a:ext cx="2672408" cy="4072241"/>
          </a:xfrm>
          <a:prstGeom prst="rect">
            <a:avLst/>
          </a:prstGeom>
        </p:spPr>
      </p:pic>
      <p:grpSp>
        <p:nvGrpSpPr>
          <p:cNvPr id="10" name="Group 9">
            <a:extLst>
              <a:ext uri="{FF2B5EF4-FFF2-40B4-BE49-F238E27FC236}">
                <a16:creationId xmlns:a16="http://schemas.microsoft.com/office/drawing/2014/main" id="{AAF6539C-1352-4786-AE30-F36163AC4D4E}"/>
              </a:ext>
            </a:extLst>
          </p:cNvPr>
          <p:cNvGrpSpPr/>
          <p:nvPr userDrawn="1"/>
        </p:nvGrpSpPr>
        <p:grpSpPr>
          <a:xfrm>
            <a:off x="191917" y="5040728"/>
            <a:ext cx="4773538" cy="1188622"/>
            <a:chOff x="131592" y="5034964"/>
            <a:chExt cx="4773538" cy="1188622"/>
          </a:xfrm>
        </p:grpSpPr>
        <p:pic>
          <p:nvPicPr>
            <p:cNvPr id="13" name="Picture 12" descr="A picture containing drawing, window&#10;&#10;Description automatically generated">
              <a:extLst>
                <a:ext uri="{FF2B5EF4-FFF2-40B4-BE49-F238E27FC236}">
                  <a16:creationId xmlns:a16="http://schemas.microsoft.com/office/drawing/2014/main" id="{0A69E640-A6FB-4C5C-B92E-8FE9D03040DD}"/>
                </a:ext>
              </a:extLst>
            </p:cNvPr>
            <p:cNvPicPr>
              <a:picLocks noChangeAspect="1"/>
            </p:cNvPicPr>
            <p:nvPr/>
          </p:nvPicPr>
          <p:blipFill>
            <a:blip r:embed="rId4"/>
            <a:stretch>
              <a:fillRect/>
            </a:stretch>
          </p:blipFill>
          <p:spPr>
            <a:xfrm>
              <a:off x="1326564" y="5034964"/>
              <a:ext cx="1188622" cy="1188622"/>
            </a:xfrm>
            <a:prstGeom prst="rect">
              <a:avLst/>
            </a:prstGeom>
          </p:spPr>
        </p:pic>
        <p:pic>
          <p:nvPicPr>
            <p:cNvPr id="14" name="Picture 13" descr="A picture containing building, drawing&#10;&#10;Description automatically generated">
              <a:extLst>
                <a:ext uri="{FF2B5EF4-FFF2-40B4-BE49-F238E27FC236}">
                  <a16:creationId xmlns:a16="http://schemas.microsoft.com/office/drawing/2014/main" id="{56E2FA8D-92F1-425E-9A0F-E044F4FD9967}"/>
                </a:ext>
              </a:extLst>
            </p:cNvPr>
            <p:cNvPicPr>
              <a:picLocks noChangeAspect="1"/>
            </p:cNvPicPr>
            <p:nvPr/>
          </p:nvPicPr>
          <p:blipFill>
            <a:blip r:embed="rId5"/>
            <a:stretch>
              <a:fillRect/>
            </a:stretch>
          </p:blipFill>
          <p:spPr>
            <a:xfrm>
              <a:off x="131592" y="5034964"/>
              <a:ext cx="1188622" cy="1188622"/>
            </a:xfrm>
            <a:prstGeom prst="rect">
              <a:avLst/>
            </a:prstGeom>
          </p:spPr>
        </p:pic>
        <p:pic>
          <p:nvPicPr>
            <p:cNvPr id="15" name="Picture 14" descr="A picture containing drawing, holding&#10;&#10;Description automatically generated">
              <a:extLst>
                <a:ext uri="{FF2B5EF4-FFF2-40B4-BE49-F238E27FC236}">
                  <a16:creationId xmlns:a16="http://schemas.microsoft.com/office/drawing/2014/main" id="{039500CB-9743-47D0-A01F-E94D228576AD}"/>
                </a:ext>
              </a:extLst>
            </p:cNvPr>
            <p:cNvPicPr>
              <a:picLocks noChangeAspect="1"/>
            </p:cNvPicPr>
            <p:nvPr/>
          </p:nvPicPr>
          <p:blipFill>
            <a:blip r:embed="rId6"/>
            <a:stretch>
              <a:fillRect/>
            </a:stretch>
          </p:blipFill>
          <p:spPr>
            <a:xfrm>
              <a:off x="3716508" y="5034964"/>
              <a:ext cx="1188622" cy="1188622"/>
            </a:xfrm>
            <a:prstGeom prst="rect">
              <a:avLst/>
            </a:prstGeom>
          </p:spPr>
        </p:pic>
        <p:pic>
          <p:nvPicPr>
            <p:cNvPr id="16" name="Picture 15" descr="A picture containing drawing, building, purple, window&#10;&#10;Description automatically generated">
              <a:extLst>
                <a:ext uri="{FF2B5EF4-FFF2-40B4-BE49-F238E27FC236}">
                  <a16:creationId xmlns:a16="http://schemas.microsoft.com/office/drawing/2014/main" id="{9A98C301-94BA-4E6C-ADB3-60943B87E600}"/>
                </a:ext>
              </a:extLst>
            </p:cNvPr>
            <p:cNvPicPr>
              <a:picLocks noChangeAspect="1"/>
            </p:cNvPicPr>
            <p:nvPr/>
          </p:nvPicPr>
          <p:blipFill>
            <a:blip r:embed="rId7"/>
            <a:stretch>
              <a:fillRect/>
            </a:stretch>
          </p:blipFill>
          <p:spPr>
            <a:xfrm>
              <a:off x="2521536" y="5034964"/>
              <a:ext cx="1188622" cy="1188622"/>
            </a:xfrm>
            <a:prstGeom prst="rect">
              <a:avLst/>
            </a:prstGeom>
          </p:spPr>
        </p:pic>
      </p:grpSp>
    </p:spTree>
    <p:extLst>
      <p:ext uri="{BB962C8B-B14F-4D97-AF65-F5344CB8AC3E}">
        <p14:creationId xmlns:p14="http://schemas.microsoft.com/office/powerpoint/2010/main" val="24625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1/20/2020)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Tree>
    <p:extLst>
      <p:ext uri="{BB962C8B-B14F-4D97-AF65-F5344CB8AC3E}">
        <p14:creationId xmlns:p14="http://schemas.microsoft.com/office/powerpoint/2010/main" val="38304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SPIKE Prime Lessons (primelessons.org) CC-BY-NC-SA.  (Last edit: 1/20/2020)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Tree>
    <p:extLst>
      <p:ext uri="{BB962C8B-B14F-4D97-AF65-F5344CB8AC3E}">
        <p14:creationId xmlns:p14="http://schemas.microsoft.com/office/powerpoint/2010/main" val="10373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SPIKE Prime Lessons (primelessons.org) CC-BY-NC-SA.  (Last edit: 1/20/2020)</a:t>
            </a:r>
            <a:endParaRPr lang="en-US" dirty="0"/>
          </a:p>
        </p:txBody>
      </p:sp>
      <p:sp>
        <p:nvSpPr>
          <p:cNvPr id="6" name="Slide Number Placeholder 5"/>
          <p:cNvSpPr>
            <a:spLocks noGrp="1"/>
          </p:cNvSpPr>
          <p:nvPr>
            <p:ph type="sldNum" sz="quarter" idx="12"/>
          </p:nvPr>
        </p:nvSpPr>
        <p:spPr>
          <a:xfrm>
            <a:off x="8236372" y="6325466"/>
            <a:ext cx="770468" cy="365125"/>
          </a:xfrm>
          <a:prstGeom prst="rect">
            <a:avLst/>
          </a:prstGeom>
        </p:spPr>
        <p:txBody>
          <a:bodyPr/>
          <a:lstStyle/>
          <a:p>
            <a:fld id="{BBD74847-7BE4-4E4D-8159-51DF7B93C616}" type="slidenum">
              <a:rPr lang="en-US" smtClean="0"/>
              <a:t>‹N°›</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003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1/20/2020)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0926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1/20/2020)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1/20/2020)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1/20/2020)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‹N°›</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1/20/2020)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1/20/2020)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‹N°›</a:t>
            </a:fld>
            <a:endParaRPr lang="en-US"/>
          </a:p>
        </p:txBody>
      </p:sp>
    </p:spTree>
    <p:extLst>
      <p:ext uri="{BB962C8B-B14F-4D97-AF65-F5344CB8AC3E}">
        <p14:creationId xmlns:p14="http://schemas.microsoft.com/office/powerpoint/2010/main" val="40199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1/20/2020)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‹N°›</a:t>
            </a:fld>
            <a:endParaRPr lang="en-US"/>
          </a:p>
        </p:txBody>
      </p:sp>
    </p:spTree>
    <p:extLst>
      <p:ext uri="{BB962C8B-B14F-4D97-AF65-F5344CB8AC3E}">
        <p14:creationId xmlns:p14="http://schemas.microsoft.com/office/powerpoint/2010/main" val="274969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rgbClr val="65D7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961BDB"/>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4870585" cy="365125"/>
          </a:xfrm>
          <a:prstGeom prst="rect">
            <a:avLst/>
          </a:prstGeom>
        </p:spPr>
        <p:txBody>
          <a:bodyPr/>
          <a:lstStyle>
            <a:lvl1pPr>
              <a:defRPr sz="1400"/>
            </a:lvl1pPr>
          </a:lstStyle>
          <a:p>
            <a:r>
              <a:rPr lang="en-US"/>
              <a:t>Copyright © 2020 SPIKE Prime Lessons (primelessons.org) CC-BY-NC-SA.  (Last edit: 1/20/2020)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‹N°›</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9115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www-live-s.legocdn.com/sc/media/files/support/spike-prime/le_spike_prime_set_element_overview_classroom_poster_18x24inch-a7ecd36fbf6d15fd4c7617f4cb882531.pdf" TargetMode="External"/><Relationship Id="rId2" Type="http://schemas.openxmlformats.org/officeDocument/2006/relationships/hyperlink" Target="https://www.lego.com/en-us/service/replacementparts" TargetMode="External"/><Relationship Id="rId1" Type="http://schemas.openxmlformats.org/officeDocument/2006/relationships/slideLayout" Target="../slideLayouts/slideLayout2.xml"/><Relationship Id="rId4" Type="http://schemas.openxmlformats.org/officeDocument/2006/relationships/hyperlink" Target="https://le-www-live-s.legocdn.com/sc/media/files/support/spike-prime/le_spike_prime_expansion_set_element_overview_classroom_poster_18x24inch-1ffffebb088c5875820d767462b0a1d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normAutofit fontScale="90000"/>
          </a:bodyPr>
          <a:lstStyle/>
          <a:p>
            <a:r>
              <a:rPr lang="fr-FR" dirty="0"/>
              <a:t>Installation de logiciel et de microprogramme</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7388-74A9-4935-86E0-9BBF25ED6DED}"/>
              </a:ext>
            </a:extLst>
          </p:cNvPr>
          <p:cNvSpPr>
            <a:spLocks noGrp="1"/>
          </p:cNvSpPr>
          <p:nvPr>
            <p:ph type="title"/>
          </p:nvPr>
        </p:nvSpPr>
        <p:spPr/>
        <p:txBody>
          <a:bodyPr/>
          <a:lstStyle/>
          <a:p>
            <a:r>
              <a:rPr lang="fr-FR" dirty="0"/>
              <a:t>Où puis-je acheter ces pièces ?</a:t>
            </a:r>
            <a:endParaRPr lang="en-US" dirty="0"/>
          </a:p>
        </p:txBody>
      </p:sp>
      <p:sp>
        <p:nvSpPr>
          <p:cNvPr id="3" name="Content Placeholder 2">
            <a:extLst>
              <a:ext uri="{FF2B5EF4-FFF2-40B4-BE49-F238E27FC236}">
                <a16:creationId xmlns:a16="http://schemas.microsoft.com/office/drawing/2014/main" id="{55984D87-85D6-425E-B18C-0C66877DFBB3}"/>
              </a:ext>
            </a:extLst>
          </p:cNvPr>
          <p:cNvSpPr>
            <a:spLocks noGrp="1"/>
          </p:cNvSpPr>
          <p:nvPr>
            <p:ph idx="1"/>
          </p:nvPr>
        </p:nvSpPr>
        <p:spPr/>
        <p:txBody>
          <a:bodyPr/>
          <a:lstStyle/>
          <a:p>
            <a:pPr algn="just"/>
            <a:r>
              <a:rPr lang="en-US" dirty="0" err="1"/>
              <a:t>Remplacement</a:t>
            </a:r>
            <a:r>
              <a:rPr lang="en-US" dirty="0"/>
              <a:t> des </a:t>
            </a:r>
            <a:r>
              <a:rPr lang="en-US" dirty="0" err="1"/>
              <a:t>pièces</a:t>
            </a:r>
            <a:r>
              <a:rPr lang="en-US" dirty="0"/>
              <a:t> LEGO : </a:t>
            </a:r>
            <a:r>
              <a:rPr lang="es-419" dirty="0">
                <a:hlinkClick r:id="rId2"/>
              </a:rPr>
              <a:t>https://www.lego.com/en-us/service/replacementparts</a:t>
            </a:r>
            <a:endParaRPr lang="es-419" dirty="0"/>
          </a:p>
          <a:p>
            <a:pPr algn="just"/>
            <a:r>
              <a:rPr lang="es-419" dirty="0"/>
              <a:t>Kit </a:t>
            </a:r>
            <a:r>
              <a:rPr lang="es-419" dirty="0" err="1"/>
              <a:t>SPIKE</a:t>
            </a:r>
            <a:r>
              <a:rPr lang="es-419" dirty="0"/>
              <a:t> Prime - 45678</a:t>
            </a:r>
          </a:p>
          <a:p>
            <a:pPr marL="720725" lvl="1" indent="-396875" algn="just">
              <a:buFont typeface="Wingdings" panose="05000000000000000000" pitchFamily="2" charset="2"/>
              <a:buChar char="q"/>
            </a:pPr>
            <a:r>
              <a:rPr lang="en-US" dirty="0" err="1"/>
              <a:t>Inventaire</a:t>
            </a:r>
            <a:r>
              <a:rPr lang="en-US" dirty="0"/>
              <a:t> : </a:t>
            </a:r>
            <a:r>
              <a:rPr lang="es-419" dirty="0">
                <a:hlinkClick r:id="rId3"/>
              </a:rPr>
              <a:t>https://le-www-live-s.legocdn.com/sc/media/files/support/spike-prime/le_spike_prime_set_element_overview_classroom_poster_18x24inch-a7ecd36fbf6d15fd4c7617f4cb882531.pdf</a:t>
            </a:r>
            <a:endParaRPr lang="es-419" dirty="0"/>
          </a:p>
          <a:p>
            <a:pPr algn="just"/>
            <a:r>
              <a:rPr lang="en-US" dirty="0"/>
              <a:t>Expansion de SPIKE Prime - 45680</a:t>
            </a:r>
          </a:p>
          <a:p>
            <a:pPr marL="720725" lvl="1" indent="-396875" algn="just">
              <a:buFont typeface="Wingdings" panose="05000000000000000000" pitchFamily="2" charset="2"/>
              <a:buChar char="q"/>
            </a:pPr>
            <a:r>
              <a:rPr lang="en-US" dirty="0" err="1"/>
              <a:t>Inventaire</a:t>
            </a:r>
            <a:r>
              <a:rPr lang="en-US" dirty="0"/>
              <a:t> :</a:t>
            </a:r>
            <a:r>
              <a:rPr lang="es-419" dirty="0"/>
              <a:t> </a:t>
            </a:r>
            <a:r>
              <a:rPr lang="es-419" dirty="0">
                <a:hlinkClick r:id="rId4"/>
              </a:rPr>
              <a:t>https://le-www-live-s.legocdn.com/sc/media/files/support/spike-prime/le_spike_prime_expansion_set_element_overview_classroom_poster_18x24inch-1ffffebb088c5875820d767462b0a1d3.pdf</a:t>
            </a:r>
            <a:endParaRPr lang="en-US" dirty="0"/>
          </a:p>
        </p:txBody>
      </p:sp>
      <p:sp>
        <p:nvSpPr>
          <p:cNvPr id="4" name="Footer Placeholder 3">
            <a:extLst>
              <a:ext uri="{FF2B5EF4-FFF2-40B4-BE49-F238E27FC236}">
                <a16:creationId xmlns:a16="http://schemas.microsoft.com/office/drawing/2014/main" id="{52D51E65-EDB1-4148-A5E8-BE2DAD61550F}"/>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720F675D-FACA-4FB3-80A3-8FF9D5B21E58}"/>
              </a:ext>
            </a:extLst>
          </p:cNvPr>
          <p:cNvSpPr>
            <a:spLocks noGrp="1"/>
          </p:cNvSpPr>
          <p:nvPr>
            <p:ph type="sldNum" sz="quarter" idx="12"/>
          </p:nvPr>
        </p:nvSpPr>
        <p:spPr/>
        <p:txBody>
          <a:bodyPr/>
          <a:lstStyle/>
          <a:p>
            <a:fld id="{BBD74847-7BE4-4E4D-8159-51DF7B93C616}" type="slidenum">
              <a:rPr lang="en-US" smtClean="0"/>
              <a:t>10</a:t>
            </a:fld>
            <a:endParaRPr lang="en-US"/>
          </a:p>
        </p:txBody>
      </p:sp>
    </p:spTree>
    <p:extLst>
      <p:ext uri="{BB962C8B-B14F-4D97-AF65-F5344CB8AC3E}">
        <p14:creationId xmlns:p14="http://schemas.microsoft.com/office/powerpoint/2010/main" val="395773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générique</a:t>
            </a:r>
            <a:endParaRPr lang="en-US" dirty="0"/>
          </a:p>
        </p:txBody>
      </p:sp>
      <p:sp>
        <p:nvSpPr>
          <p:cNvPr id="3" name="Content Placeholder 2"/>
          <p:cNvSpPr>
            <a:spLocks noGrp="1"/>
          </p:cNvSpPr>
          <p:nvPr>
            <p:ph idx="1"/>
          </p:nvPr>
        </p:nvSpPr>
        <p:spPr>
          <a:xfrm>
            <a:off x="457200" y="1317983"/>
            <a:ext cx="8245474" cy="1145345"/>
          </a:xfrm>
        </p:spPr>
        <p:txBody>
          <a:bodyPr>
            <a:normAutofit/>
          </a:bodyPr>
          <a:lstStyle/>
          <a:p>
            <a:r>
              <a:rPr lang="fr-FR" sz="1600" dirty="0"/>
              <a:t>Cette leçon a été créée par Sanjay </a:t>
            </a:r>
            <a:r>
              <a:rPr lang="fr-FR" sz="1600" dirty="0" err="1"/>
              <a:t>Seshan</a:t>
            </a:r>
            <a:r>
              <a:rPr lang="fr-FR" sz="1600" dirty="0"/>
              <a:t> et </a:t>
            </a:r>
            <a:r>
              <a:rPr lang="fr-FR" sz="1600" dirty="0" err="1"/>
              <a:t>Arvind</a:t>
            </a:r>
            <a:r>
              <a:rPr lang="fr-FR" sz="1600" dirty="0"/>
              <a:t> </a:t>
            </a:r>
            <a:r>
              <a:rPr lang="fr-FR" sz="1600" dirty="0" err="1"/>
              <a:t>Seshan</a:t>
            </a:r>
            <a:r>
              <a:rPr lang="fr-FR" sz="1600" dirty="0"/>
              <a:t> pour « SPIKE Prime </a:t>
            </a:r>
            <a:r>
              <a:rPr lang="fr-FR" sz="1600" dirty="0" err="1"/>
              <a:t>Lessons</a:t>
            </a:r>
            <a:r>
              <a:rPr lang="fr-FR" sz="1600" dirty="0"/>
              <a:t> »</a:t>
            </a:r>
          </a:p>
          <a:p>
            <a:r>
              <a:rPr lang="fr-FR" sz="1600" dirty="0"/>
              <a:t>D'autres leçons sont disponibles à l'adresse suivante </a:t>
            </a:r>
            <a:r>
              <a:rPr lang="en-US" sz="1600" dirty="0">
                <a:hlinkClick r:id="rId2"/>
              </a:rPr>
              <a:t>www.primelessons.org</a:t>
            </a:r>
            <a:endParaRPr lang="en-US" sz="1600" dirty="0"/>
          </a:p>
        </p:txBody>
      </p:sp>
      <p:sp>
        <p:nvSpPr>
          <p:cNvPr id="4" name="Footer Placeholder 3"/>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Rectangle 4"/>
          <p:cNvSpPr>
            <a:spLocks noChangeArrowheads="1"/>
          </p:cNvSpPr>
          <p:nvPr/>
        </p:nvSpPr>
        <p:spPr bwMode="auto">
          <a:xfrm>
            <a:off x="175260" y="5862802"/>
            <a:ext cx="8831580"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200" dirty="0">
                <a:solidFill>
                  <a:srgbClr val="4374B7"/>
                </a:solidFill>
                <a:latin typeface="Helvetica Neue"/>
              </a:rPr>
              <a:t>                         </a:t>
            </a:r>
            <a:br>
              <a:rPr lang="en-US" altLang="en-US" sz="1050" dirty="0"/>
            </a:br>
            <a:r>
              <a:rPr lang="fr-FR" altLang="en-US" sz="1200" dirty="0">
                <a:solidFill>
                  <a:srgbClr val="000000"/>
                </a:solidFill>
                <a:latin typeface="Helvetica Neue"/>
              </a:rPr>
              <a:t>Ce travail est autorisé dans le cadre d</a:t>
            </a:r>
            <a:r>
              <a:rPr lang="fr-FR" altLang="en-US" sz="1200" dirty="0">
                <a:solidFill>
                  <a:srgbClr val="000000"/>
                </a:solidFill>
                <a:latin typeface="Helvetica Neue"/>
                <a:hlinkClick r:id="rId3"/>
              </a:rPr>
              <a:t>’</a:t>
            </a:r>
            <a:r>
              <a:rPr lang="fr-FR" altLang="en-US" sz="1200" dirty="0">
                <a:solidFill>
                  <a:srgbClr val="000000"/>
                </a:solidFill>
                <a:latin typeface="Helvetica Neue"/>
              </a:rPr>
              <a:t>une </a:t>
            </a:r>
            <a:r>
              <a:rPr lang="en-US" altLang="en-US" sz="1200" dirty="0">
                <a:solidFill>
                  <a:srgbClr val="4374B7"/>
                </a:solidFill>
                <a:latin typeface="Helvetica Neue"/>
                <a:hlinkClick r:id="rId3"/>
              </a:rPr>
              <a:t>Creative Commons Attribution-</a:t>
            </a:r>
            <a:r>
              <a:rPr lang="en-US" altLang="en-US" sz="1200" dirty="0" err="1">
                <a:solidFill>
                  <a:srgbClr val="4374B7"/>
                </a:solidFill>
                <a:latin typeface="Helvetica Neue"/>
                <a:hlinkClick r:id="rId3"/>
              </a:rPr>
              <a:t>NonCommercial</a:t>
            </a:r>
            <a:r>
              <a:rPr lang="en-US" altLang="en-US" sz="1200" dirty="0">
                <a:solidFill>
                  <a:srgbClr val="4374B7"/>
                </a:solidFill>
                <a:latin typeface="Helvetica Neue"/>
                <a:hlinkClick r:id="rId3"/>
              </a:rPr>
              <a:t>-</a:t>
            </a:r>
            <a:r>
              <a:rPr lang="en-US" altLang="en-US" sz="1200" dirty="0" err="1">
                <a:solidFill>
                  <a:srgbClr val="4374B7"/>
                </a:solidFill>
                <a:latin typeface="Helvetica Neue"/>
                <a:hlinkClick r:id="rId3"/>
              </a:rPr>
              <a:t>ShareAlike</a:t>
            </a:r>
            <a:r>
              <a:rPr lang="en-US" altLang="en-US" sz="1200" dirty="0">
                <a:solidFill>
                  <a:srgbClr val="4374B7"/>
                </a:solidFill>
                <a:latin typeface="Helvetica Neue"/>
                <a:hlinkClick r:id="rId3"/>
              </a:rPr>
              <a:t> 4.0 International License</a:t>
            </a:r>
            <a:r>
              <a:rPr lang="en-US" altLang="en-US" sz="1200" dirty="0">
                <a:solidFill>
                  <a:srgbClr val="000000"/>
                </a:solidFill>
                <a:latin typeface="Helvetica Neue"/>
              </a:rPr>
              <a:t>.</a:t>
            </a:r>
            <a:r>
              <a:rPr lang="en-US" altLang="en-US" sz="1050" dirty="0"/>
              <a:t> </a:t>
            </a:r>
            <a:endParaRPr lang="en-US" altLang="en-US" sz="1200" dirty="0">
              <a:solidFill>
                <a:srgbClr val="4374B7"/>
              </a:solidFill>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11</a:t>
            </a:fld>
            <a:endParaRPr lang="en-US"/>
          </a:p>
        </p:txBody>
      </p:sp>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5A2B-92C0-4082-B59B-C6E2DBF0784C}"/>
              </a:ext>
            </a:extLst>
          </p:cNvPr>
          <p:cNvSpPr>
            <a:spLocks noGrp="1"/>
          </p:cNvSpPr>
          <p:nvPr>
            <p:ph type="title"/>
          </p:nvPr>
        </p:nvSpPr>
        <p:spPr/>
        <p:txBody>
          <a:bodyPr/>
          <a:lstStyle/>
          <a:p>
            <a:r>
              <a:rPr lang="en-US" dirty="0" err="1"/>
              <a:t>Facteurs</a:t>
            </a:r>
            <a:r>
              <a:rPr lang="en-US" dirty="0"/>
              <a:t> de </a:t>
            </a:r>
            <a:r>
              <a:rPr lang="en-US" dirty="0" err="1"/>
              <a:t>forme</a:t>
            </a:r>
            <a:r>
              <a:rPr lang="en-US" dirty="0"/>
              <a:t> </a:t>
            </a:r>
            <a:r>
              <a:rPr lang="en-US" dirty="0" err="1"/>
              <a:t>carrés</a:t>
            </a:r>
            <a:endParaRPr lang="en-US" dirty="0"/>
          </a:p>
        </p:txBody>
      </p:sp>
      <p:sp>
        <p:nvSpPr>
          <p:cNvPr id="3" name="Content Placeholder 2">
            <a:extLst>
              <a:ext uri="{FF2B5EF4-FFF2-40B4-BE49-F238E27FC236}">
                <a16:creationId xmlns:a16="http://schemas.microsoft.com/office/drawing/2014/main" id="{779FFB47-1B77-4415-9FEF-1275B8DE59D0}"/>
              </a:ext>
            </a:extLst>
          </p:cNvPr>
          <p:cNvSpPr>
            <a:spLocks noGrp="1"/>
          </p:cNvSpPr>
          <p:nvPr>
            <p:ph idx="1"/>
          </p:nvPr>
        </p:nvSpPr>
        <p:spPr>
          <a:xfrm>
            <a:off x="155088" y="1140006"/>
            <a:ext cx="8851752" cy="5082601"/>
          </a:xfrm>
        </p:spPr>
        <p:txBody>
          <a:bodyPr/>
          <a:lstStyle/>
          <a:p>
            <a:pPr algn="just"/>
            <a:r>
              <a:rPr lang="fr-FR" dirty="0"/>
              <a:t>Le Hub, les moteurs et les capteurs sont tous des carrés avec des trous d'épingles techniques sur tous les côtés. Cela les rend faciles à construire avec.</a:t>
            </a:r>
          </a:p>
        </p:txBody>
      </p:sp>
      <p:sp>
        <p:nvSpPr>
          <p:cNvPr id="4" name="Footer Placeholder 3">
            <a:extLst>
              <a:ext uri="{FF2B5EF4-FFF2-40B4-BE49-F238E27FC236}">
                <a16:creationId xmlns:a16="http://schemas.microsoft.com/office/drawing/2014/main" id="{879B8BBD-ADCA-478E-B5AE-DCC71CC23752}"/>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92BEF9B5-9C42-4EA6-84D7-7AD9F08E5A0B}"/>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12" name="Picture 11" descr="A close up of a toy&#10;&#10;Description automatically generated">
            <a:extLst>
              <a:ext uri="{FF2B5EF4-FFF2-40B4-BE49-F238E27FC236}">
                <a16:creationId xmlns:a16="http://schemas.microsoft.com/office/drawing/2014/main" id="{B2620AB9-7965-47C7-A5C7-8FE5388EB288}"/>
              </a:ext>
            </a:extLst>
          </p:cNvPr>
          <p:cNvPicPr>
            <a:picLocks noChangeAspect="1"/>
          </p:cNvPicPr>
          <p:nvPr/>
        </p:nvPicPr>
        <p:blipFill>
          <a:blip r:embed="rId2"/>
          <a:stretch>
            <a:fillRect/>
          </a:stretch>
        </p:blipFill>
        <p:spPr>
          <a:xfrm>
            <a:off x="1306406" y="2210666"/>
            <a:ext cx="7315200" cy="4114800"/>
          </a:xfrm>
          <a:prstGeom prst="rect">
            <a:avLst/>
          </a:prstGeom>
        </p:spPr>
      </p:pic>
    </p:spTree>
    <p:extLst>
      <p:ext uri="{BB962C8B-B14F-4D97-AF65-F5344CB8AC3E}">
        <p14:creationId xmlns:p14="http://schemas.microsoft.com/office/powerpoint/2010/main" val="41289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E89A440-28C1-4610-97D8-FDD60794C649}"/>
              </a:ext>
            </a:extLst>
          </p:cNvPr>
          <p:cNvSpPr/>
          <p:nvPr/>
        </p:nvSpPr>
        <p:spPr>
          <a:xfrm>
            <a:off x="5004315" y="1914373"/>
            <a:ext cx="3232057" cy="3232057"/>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53138-1CE2-4008-9BB2-50CB7CD2C2E2}"/>
              </a:ext>
            </a:extLst>
          </p:cNvPr>
          <p:cNvSpPr>
            <a:spLocks noGrp="1"/>
          </p:cNvSpPr>
          <p:nvPr>
            <p:ph type="title"/>
          </p:nvPr>
        </p:nvSpPr>
        <p:spPr/>
        <p:txBody>
          <a:bodyPr/>
          <a:lstStyle/>
          <a:p>
            <a:r>
              <a:rPr lang="fr-FR" dirty="0"/>
              <a:t>CADRES TECHNIQUES (39794 et 39790)</a:t>
            </a:r>
            <a:endParaRPr lang="en-US" dirty="0"/>
          </a:p>
        </p:txBody>
      </p:sp>
      <p:pic>
        <p:nvPicPr>
          <p:cNvPr id="7" name="Content Placeholder 6" descr="A picture containing clock&#10;&#10;Description automatically generated">
            <a:extLst>
              <a:ext uri="{FF2B5EF4-FFF2-40B4-BE49-F238E27FC236}">
                <a16:creationId xmlns:a16="http://schemas.microsoft.com/office/drawing/2014/main" id="{7D3BA56A-DBDA-4999-8802-374BF0E253AA}"/>
              </a:ext>
            </a:extLst>
          </p:cNvPr>
          <p:cNvPicPr>
            <a:picLocks noGrp="1" noChangeAspect="1"/>
          </p:cNvPicPr>
          <p:nvPr>
            <p:ph idx="1"/>
          </p:nvPr>
        </p:nvPicPr>
        <p:blipFill rotWithShape="1">
          <a:blip r:embed="rId2"/>
          <a:srcRect l="23007" t="58003" r="59533" b="3558"/>
          <a:stretch/>
        </p:blipFill>
        <p:spPr>
          <a:xfrm>
            <a:off x="5959340" y="2494352"/>
            <a:ext cx="1673243" cy="2072098"/>
          </a:xfrm>
        </p:spPr>
      </p:pic>
      <p:sp>
        <p:nvSpPr>
          <p:cNvPr id="4" name="Footer Placeholder 3">
            <a:extLst>
              <a:ext uri="{FF2B5EF4-FFF2-40B4-BE49-F238E27FC236}">
                <a16:creationId xmlns:a16="http://schemas.microsoft.com/office/drawing/2014/main" id="{3387EE3E-CF34-495C-B46B-8C44EA8DF09D}"/>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B35AA23D-827F-4F55-90FC-B313CF8CDB4C}"/>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8" name="Content Placeholder 6" descr="A picture containing clock&#10;&#10;Description automatically generated">
            <a:extLst>
              <a:ext uri="{FF2B5EF4-FFF2-40B4-BE49-F238E27FC236}">
                <a16:creationId xmlns:a16="http://schemas.microsoft.com/office/drawing/2014/main" id="{3D4D947A-5BC1-408A-AC39-BF63EEB0EF4E}"/>
              </a:ext>
            </a:extLst>
          </p:cNvPr>
          <p:cNvPicPr>
            <a:picLocks noChangeAspect="1"/>
          </p:cNvPicPr>
          <p:nvPr/>
        </p:nvPicPr>
        <p:blipFill rotWithShape="1">
          <a:blip r:embed="rId2"/>
          <a:srcRect l="40568" t="7653" r="47859" b="63473"/>
          <a:stretch/>
        </p:blipFill>
        <p:spPr>
          <a:xfrm>
            <a:off x="5550120" y="2838546"/>
            <a:ext cx="1115066" cy="1565004"/>
          </a:xfrm>
          <a:prstGeom prst="rect">
            <a:avLst/>
          </a:prstGeom>
        </p:spPr>
      </p:pic>
      <p:sp>
        <p:nvSpPr>
          <p:cNvPr id="9" name="Content Placeholder 2">
            <a:extLst>
              <a:ext uri="{FF2B5EF4-FFF2-40B4-BE49-F238E27FC236}">
                <a16:creationId xmlns:a16="http://schemas.microsoft.com/office/drawing/2014/main" id="{795F65BE-C4D9-4FBE-86A8-E917097881CA}"/>
              </a:ext>
            </a:extLst>
          </p:cNvPr>
          <p:cNvSpPr txBox="1">
            <a:spLocks/>
          </p:cNvSpPr>
          <p:nvPr/>
        </p:nvSpPr>
        <p:spPr>
          <a:xfrm>
            <a:off x="155088" y="1140006"/>
            <a:ext cx="4479665"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Les grands cadres techniques permettent une construction plus rapide et plus solide</a:t>
            </a:r>
          </a:p>
          <a:p>
            <a:pPr algn="just"/>
            <a:r>
              <a:rPr lang="fr-FR" dirty="0"/>
              <a:t>Le cadre magenta est de 11 X 7, le cadre azur est de 15 X 11</a:t>
            </a:r>
          </a:p>
        </p:txBody>
      </p:sp>
      <p:pic>
        <p:nvPicPr>
          <p:cNvPr id="12" name="Picture 11" descr="A picture containing table, sitting, cake, remote&#10;&#10;Description automatically generated">
            <a:extLst>
              <a:ext uri="{FF2B5EF4-FFF2-40B4-BE49-F238E27FC236}">
                <a16:creationId xmlns:a16="http://schemas.microsoft.com/office/drawing/2014/main" id="{F94A601A-4917-4B4C-B15A-6346983573D9}"/>
              </a:ext>
            </a:extLst>
          </p:cNvPr>
          <p:cNvPicPr>
            <a:picLocks noChangeAspect="1"/>
          </p:cNvPicPr>
          <p:nvPr/>
        </p:nvPicPr>
        <p:blipFill>
          <a:blip r:embed="rId3"/>
          <a:stretch>
            <a:fillRect/>
          </a:stretch>
        </p:blipFill>
        <p:spPr>
          <a:xfrm>
            <a:off x="-118982" y="2464001"/>
            <a:ext cx="5952565" cy="3348318"/>
          </a:xfrm>
          <a:prstGeom prst="rect">
            <a:avLst/>
          </a:prstGeom>
        </p:spPr>
      </p:pic>
    </p:spTree>
    <p:extLst>
      <p:ext uri="{BB962C8B-B14F-4D97-AF65-F5344CB8AC3E}">
        <p14:creationId xmlns:p14="http://schemas.microsoft.com/office/powerpoint/2010/main" val="318366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ACF0EBAA-213E-4796-BE02-9630B24EC14C}"/>
              </a:ext>
            </a:extLst>
          </p:cNvPr>
          <p:cNvSpPr/>
          <p:nvPr/>
        </p:nvSpPr>
        <p:spPr>
          <a:xfrm>
            <a:off x="317965" y="1812971"/>
            <a:ext cx="3232057" cy="3232057"/>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B5A9B-DBD6-4218-8E3C-2AA8BFFE1D0A}"/>
              </a:ext>
            </a:extLst>
          </p:cNvPr>
          <p:cNvSpPr>
            <a:spLocks noGrp="1"/>
          </p:cNvSpPr>
          <p:nvPr>
            <p:ph type="title"/>
          </p:nvPr>
        </p:nvSpPr>
        <p:spPr/>
        <p:txBody>
          <a:bodyPr/>
          <a:lstStyle/>
          <a:p>
            <a:r>
              <a:rPr lang="en-US" dirty="0"/>
              <a:t>Biscuit (</a:t>
            </a:r>
            <a:r>
              <a:rPr lang="es-419" dirty="0"/>
              <a:t>39793)</a:t>
            </a:r>
            <a:endParaRPr lang="en-US" dirty="0"/>
          </a:p>
        </p:txBody>
      </p:sp>
      <p:sp>
        <p:nvSpPr>
          <p:cNvPr id="4" name="Footer Placeholder 3">
            <a:extLst>
              <a:ext uri="{FF2B5EF4-FFF2-40B4-BE49-F238E27FC236}">
                <a16:creationId xmlns:a16="http://schemas.microsoft.com/office/drawing/2014/main" id="{D9E282DD-385B-4720-A849-12B45D9DCC2E}"/>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2CFF12BD-AC76-4093-9455-A9219FEF0D0C}"/>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9" name="Picture 8">
            <a:extLst>
              <a:ext uri="{FF2B5EF4-FFF2-40B4-BE49-F238E27FC236}">
                <a16:creationId xmlns:a16="http://schemas.microsoft.com/office/drawing/2014/main" id="{8FF6563D-911F-49CF-962F-265B3CE6E21B}"/>
              </a:ext>
            </a:extLst>
          </p:cNvPr>
          <p:cNvPicPr>
            <a:picLocks noChangeAspect="1"/>
          </p:cNvPicPr>
          <p:nvPr/>
        </p:nvPicPr>
        <p:blipFill rotWithShape="1">
          <a:blip r:embed="rId2"/>
          <a:srcRect l="17622" t="62524" r="61691"/>
          <a:stretch/>
        </p:blipFill>
        <p:spPr>
          <a:xfrm>
            <a:off x="5871883" y="2534898"/>
            <a:ext cx="2163232" cy="2204460"/>
          </a:xfrm>
          <a:prstGeom prst="rect">
            <a:avLst/>
          </a:prstGeom>
        </p:spPr>
      </p:pic>
      <p:sp>
        <p:nvSpPr>
          <p:cNvPr id="11" name="Content Placeholder 10">
            <a:extLst>
              <a:ext uri="{FF2B5EF4-FFF2-40B4-BE49-F238E27FC236}">
                <a16:creationId xmlns:a16="http://schemas.microsoft.com/office/drawing/2014/main" id="{659C663E-8D94-4D8C-9177-EF6F2C6F0056}"/>
              </a:ext>
            </a:extLst>
          </p:cNvPr>
          <p:cNvSpPr>
            <a:spLocks noGrp="1"/>
          </p:cNvSpPr>
          <p:nvPr>
            <p:ph idx="1"/>
          </p:nvPr>
        </p:nvSpPr>
        <p:spPr>
          <a:xfrm>
            <a:off x="4410634" y="1140006"/>
            <a:ext cx="4576033" cy="5082601"/>
          </a:xfrm>
        </p:spPr>
        <p:txBody>
          <a:bodyPr/>
          <a:lstStyle/>
          <a:p>
            <a:pPr algn="just"/>
            <a:r>
              <a:rPr lang="fr-FR" dirty="0"/>
              <a:t>Cet élément technique 3X3 permet de changer de direction tout en construisant facilement</a:t>
            </a:r>
          </a:p>
        </p:txBody>
      </p:sp>
      <p:pic>
        <p:nvPicPr>
          <p:cNvPr id="15" name="Picture 14" descr="A close up of a toy&#10;&#10;Description automatically generated">
            <a:extLst>
              <a:ext uri="{FF2B5EF4-FFF2-40B4-BE49-F238E27FC236}">
                <a16:creationId xmlns:a16="http://schemas.microsoft.com/office/drawing/2014/main" id="{F9A9ADF7-9419-4F9B-AD2C-897CC28828CD}"/>
              </a:ext>
            </a:extLst>
          </p:cNvPr>
          <p:cNvPicPr>
            <a:picLocks noChangeAspect="1"/>
          </p:cNvPicPr>
          <p:nvPr/>
        </p:nvPicPr>
        <p:blipFill rotWithShape="1">
          <a:blip r:embed="rId3"/>
          <a:srcRect l="24785" t="21460" r="25170" b="9346"/>
          <a:stretch/>
        </p:blipFill>
        <p:spPr>
          <a:xfrm>
            <a:off x="603126" y="2429435"/>
            <a:ext cx="2570416" cy="1999130"/>
          </a:xfrm>
          <a:prstGeom prst="rect">
            <a:avLst/>
          </a:prstGeom>
        </p:spPr>
      </p:pic>
    </p:spTree>
    <p:extLst>
      <p:ext uri="{BB962C8B-B14F-4D97-AF65-F5344CB8AC3E}">
        <p14:creationId xmlns:p14="http://schemas.microsoft.com/office/powerpoint/2010/main" val="231838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374A079B-1D08-48A5-9611-7FDF43EB5012}"/>
              </a:ext>
            </a:extLst>
          </p:cNvPr>
          <p:cNvSpPr/>
          <p:nvPr/>
        </p:nvSpPr>
        <p:spPr>
          <a:xfrm>
            <a:off x="5290162" y="1812971"/>
            <a:ext cx="3232057" cy="3232057"/>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9E3B0-C62F-40BD-BE36-213AAEE166C9}"/>
              </a:ext>
            </a:extLst>
          </p:cNvPr>
          <p:cNvSpPr>
            <a:spLocks noGrp="1"/>
          </p:cNvSpPr>
          <p:nvPr>
            <p:ph type="title"/>
          </p:nvPr>
        </p:nvSpPr>
        <p:spPr/>
        <p:txBody>
          <a:bodyPr/>
          <a:lstStyle/>
          <a:p>
            <a:r>
              <a:rPr lang="en-US" dirty="0" err="1"/>
              <a:t>BALLE</a:t>
            </a:r>
            <a:r>
              <a:rPr lang="en-US" dirty="0"/>
              <a:t> et roulette (39370 et 52629)</a:t>
            </a:r>
          </a:p>
        </p:txBody>
      </p:sp>
      <p:sp>
        <p:nvSpPr>
          <p:cNvPr id="4" name="Footer Placeholder 3">
            <a:extLst>
              <a:ext uri="{FF2B5EF4-FFF2-40B4-BE49-F238E27FC236}">
                <a16:creationId xmlns:a16="http://schemas.microsoft.com/office/drawing/2014/main" id="{E3EB91D4-0168-43BA-BEBF-B4F8EF63E95C}"/>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23D7A206-7D2E-4B1D-9262-4FA8F2B783B8}"/>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11" name="Content Placeholder 10" descr="A picture containing clock&#10;&#10;Description automatically generated">
            <a:extLst>
              <a:ext uri="{FF2B5EF4-FFF2-40B4-BE49-F238E27FC236}">
                <a16:creationId xmlns:a16="http://schemas.microsoft.com/office/drawing/2014/main" id="{61079407-8735-4265-BAF3-58DA7749BC23}"/>
              </a:ext>
            </a:extLst>
          </p:cNvPr>
          <p:cNvPicPr>
            <a:picLocks noGrp="1" noChangeAspect="1"/>
          </p:cNvPicPr>
          <p:nvPr>
            <p:ph idx="1"/>
          </p:nvPr>
        </p:nvPicPr>
        <p:blipFill rotWithShape="1">
          <a:blip r:embed="rId2"/>
          <a:srcRect l="63714" t="13068" r="26680" b="71681"/>
          <a:stretch/>
        </p:blipFill>
        <p:spPr>
          <a:xfrm>
            <a:off x="5531025" y="2154153"/>
            <a:ext cx="2561664" cy="2287514"/>
          </a:xfrm>
        </p:spPr>
      </p:pic>
      <p:sp>
        <p:nvSpPr>
          <p:cNvPr id="12" name="Content Placeholder 2">
            <a:extLst>
              <a:ext uri="{FF2B5EF4-FFF2-40B4-BE49-F238E27FC236}">
                <a16:creationId xmlns:a16="http://schemas.microsoft.com/office/drawing/2014/main" id="{5D6F24DD-BCDE-4C4A-9EDC-A47DD1F81640}"/>
              </a:ext>
            </a:extLst>
          </p:cNvPr>
          <p:cNvSpPr txBox="1">
            <a:spLocks/>
          </p:cNvSpPr>
          <p:nvPr/>
        </p:nvSpPr>
        <p:spPr>
          <a:xfrm>
            <a:off x="155088" y="1140006"/>
            <a:ext cx="3601124" cy="5082601"/>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Balle et roulette légères</a:t>
            </a:r>
          </a:p>
          <a:p>
            <a:pPr algn="just"/>
            <a:r>
              <a:rPr lang="fr-FR" dirty="0"/>
              <a:t>La balle ne rouille pas</a:t>
            </a:r>
          </a:p>
          <a:p>
            <a:pPr algn="just"/>
            <a:r>
              <a:rPr lang="fr-FR" dirty="0"/>
              <a:t>Contrairement à la balle et à la roulette EV3, il n'y a pas de trou sur le dessus pour pousser la balle. </a:t>
            </a:r>
            <a:endParaRPr lang="en-US" dirty="0"/>
          </a:p>
          <a:p>
            <a:endParaRPr lang="en-US" dirty="0"/>
          </a:p>
          <a:p>
            <a:endParaRPr lang="en-US" dirty="0"/>
          </a:p>
          <a:p>
            <a:endParaRPr lang="en-US" dirty="0"/>
          </a:p>
          <a:p>
            <a:r>
              <a:rPr lang="fr-FR" dirty="0"/>
              <a:t>Pour retirer la balle, glissez une fine ficelle ou un morceau de fil dentaire dans l'une des fentes et faites le tour de la balle jusqu'à la fente opposée. Tirez sur les deux extrémités de la ficelle et la balle devrait sortir.</a:t>
            </a:r>
          </a:p>
        </p:txBody>
      </p:sp>
      <p:pic>
        <p:nvPicPr>
          <p:cNvPr id="17" name="Picture 16" descr="A picture containing gear, food, light&#10;&#10;Description automatically generated">
            <a:extLst>
              <a:ext uri="{FF2B5EF4-FFF2-40B4-BE49-F238E27FC236}">
                <a16:creationId xmlns:a16="http://schemas.microsoft.com/office/drawing/2014/main" id="{D92A96B1-530D-4623-B934-E9FDAC23BD10}"/>
              </a:ext>
            </a:extLst>
          </p:cNvPr>
          <p:cNvPicPr>
            <a:picLocks noChangeAspect="1"/>
          </p:cNvPicPr>
          <p:nvPr/>
        </p:nvPicPr>
        <p:blipFill rotWithShape="1">
          <a:blip r:embed="rId3"/>
          <a:srcRect l="34207" t="1184" r="27741" b="17040"/>
          <a:stretch/>
        </p:blipFill>
        <p:spPr>
          <a:xfrm>
            <a:off x="3257366" y="2527316"/>
            <a:ext cx="1274910" cy="1541187"/>
          </a:xfrm>
          <a:prstGeom prst="rect">
            <a:avLst/>
          </a:prstGeom>
        </p:spPr>
      </p:pic>
      <p:cxnSp>
        <p:nvCxnSpPr>
          <p:cNvPr id="8" name="Straight Arrow Connector 7">
            <a:extLst>
              <a:ext uri="{FF2B5EF4-FFF2-40B4-BE49-F238E27FC236}">
                <a16:creationId xmlns:a16="http://schemas.microsoft.com/office/drawing/2014/main" id="{A5FB1183-4F0D-4D5B-9F04-557C59A83BD4}"/>
              </a:ext>
            </a:extLst>
          </p:cNvPr>
          <p:cNvCxnSpPr>
            <a:cxnSpLocks/>
          </p:cNvCxnSpPr>
          <p:nvPr/>
        </p:nvCxnSpPr>
        <p:spPr>
          <a:xfrm flipV="1">
            <a:off x="2827836" y="3162982"/>
            <a:ext cx="1066985" cy="6784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ark, food, light, black&#10;&#10;Description automatically generated">
            <a:extLst>
              <a:ext uri="{FF2B5EF4-FFF2-40B4-BE49-F238E27FC236}">
                <a16:creationId xmlns:a16="http://schemas.microsoft.com/office/drawing/2014/main" id="{0419A6C7-6310-4F39-812B-7EF5FC8AA9B3}"/>
              </a:ext>
            </a:extLst>
          </p:cNvPr>
          <p:cNvPicPr>
            <a:picLocks noChangeAspect="1"/>
          </p:cNvPicPr>
          <p:nvPr/>
        </p:nvPicPr>
        <p:blipFill rotWithShape="1">
          <a:blip r:embed="rId4"/>
          <a:srcRect l="27450" t="12440" r="31177" b="31612"/>
          <a:stretch/>
        </p:blipFill>
        <p:spPr>
          <a:xfrm>
            <a:off x="3827133" y="4704937"/>
            <a:ext cx="1443118" cy="1097727"/>
          </a:xfrm>
          <a:prstGeom prst="rect">
            <a:avLst/>
          </a:prstGeom>
        </p:spPr>
      </p:pic>
      <p:cxnSp>
        <p:nvCxnSpPr>
          <p:cNvPr id="16" name="Straight Connector 15">
            <a:extLst>
              <a:ext uri="{FF2B5EF4-FFF2-40B4-BE49-F238E27FC236}">
                <a16:creationId xmlns:a16="http://schemas.microsoft.com/office/drawing/2014/main" id="{FC16E4C5-E36B-41CB-B25A-EAB0CA4A9EB7}"/>
              </a:ext>
            </a:extLst>
          </p:cNvPr>
          <p:cNvCxnSpPr/>
          <p:nvPr/>
        </p:nvCxnSpPr>
        <p:spPr>
          <a:xfrm flipH="1" flipV="1">
            <a:off x="4114800" y="4580964"/>
            <a:ext cx="242047" cy="28687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30DF08-6F3D-4A60-82CD-263C28DCD727}"/>
              </a:ext>
            </a:extLst>
          </p:cNvPr>
          <p:cNvCxnSpPr/>
          <p:nvPr/>
        </p:nvCxnSpPr>
        <p:spPr>
          <a:xfrm flipH="1" flipV="1">
            <a:off x="4785692" y="5468471"/>
            <a:ext cx="242047" cy="28687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0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22F0D79-B4FC-4444-9207-3DB6E902E378}"/>
              </a:ext>
            </a:extLst>
          </p:cNvPr>
          <p:cNvSpPr/>
          <p:nvPr/>
        </p:nvSpPr>
        <p:spPr>
          <a:xfrm>
            <a:off x="350609" y="1875724"/>
            <a:ext cx="3232057" cy="3232057"/>
          </a:xfrm>
          <a:prstGeom prst="ellipse">
            <a:avLst/>
          </a:prstGeom>
          <a:solidFill>
            <a:srgbClr val="FF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33BE9D-4859-4CA3-892A-E4A0A563289A}"/>
              </a:ext>
            </a:extLst>
          </p:cNvPr>
          <p:cNvSpPr>
            <a:spLocks noGrp="1"/>
          </p:cNvSpPr>
          <p:nvPr>
            <p:ph type="title"/>
          </p:nvPr>
        </p:nvSpPr>
        <p:spPr/>
        <p:txBody>
          <a:bodyPr/>
          <a:lstStyle/>
          <a:p>
            <a:r>
              <a:rPr lang="en-US" dirty="0" err="1"/>
              <a:t>PINCES</a:t>
            </a:r>
            <a:r>
              <a:rPr lang="en-US" dirty="0"/>
              <a:t> À FIL (49283)</a:t>
            </a:r>
          </a:p>
        </p:txBody>
      </p:sp>
      <p:sp>
        <p:nvSpPr>
          <p:cNvPr id="4" name="Footer Placeholder 3">
            <a:extLst>
              <a:ext uri="{FF2B5EF4-FFF2-40B4-BE49-F238E27FC236}">
                <a16:creationId xmlns:a16="http://schemas.microsoft.com/office/drawing/2014/main" id="{2EC388D2-A908-4ABE-84C8-493B29324D90}"/>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14BD45B4-3FF3-4E53-A29B-69E5F1D29D36}"/>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8" name="Picture 7">
            <a:extLst>
              <a:ext uri="{FF2B5EF4-FFF2-40B4-BE49-F238E27FC236}">
                <a16:creationId xmlns:a16="http://schemas.microsoft.com/office/drawing/2014/main" id="{21147603-76C7-4EF0-810E-732BDA867016}"/>
              </a:ext>
            </a:extLst>
          </p:cNvPr>
          <p:cNvPicPr>
            <a:picLocks noChangeAspect="1"/>
          </p:cNvPicPr>
          <p:nvPr/>
        </p:nvPicPr>
        <p:blipFill rotWithShape="1">
          <a:blip r:embed="rId2"/>
          <a:srcRect l="25564" t="4658" r="65122" b="69720"/>
          <a:stretch/>
        </p:blipFill>
        <p:spPr>
          <a:xfrm rot="16200000">
            <a:off x="6367229" y="4385198"/>
            <a:ext cx="851647" cy="1317812"/>
          </a:xfrm>
          <a:prstGeom prst="rect">
            <a:avLst/>
          </a:prstGeom>
        </p:spPr>
      </p:pic>
      <p:sp>
        <p:nvSpPr>
          <p:cNvPr id="10" name="Content Placeholder 9">
            <a:extLst>
              <a:ext uri="{FF2B5EF4-FFF2-40B4-BE49-F238E27FC236}">
                <a16:creationId xmlns:a16="http://schemas.microsoft.com/office/drawing/2014/main" id="{C7D7650B-6FDE-40E7-94A6-7B1A74F26D54}"/>
              </a:ext>
            </a:extLst>
          </p:cNvPr>
          <p:cNvSpPr>
            <a:spLocks noGrp="1"/>
          </p:cNvSpPr>
          <p:nvPr>
            <p:ph idx="1"/>
          </p:nvPr>
        </p:nvSpPr>
        <p:spPr>
          <a:xfrm>
            <a:off x="4343847" y="1230198"/>
            <a:ext cx="4578277" cy="5082601"/>
          </a:xfrm>
        </p:spPr>
        <p:txBody>
          <a:bodyPr/>
          <a:lstStyle/>
          <a:p>
            <a:pPr algn="just"/>
            <a:r>
              <a:rPr lang="fr-FR" dirty="0"/>
              <a:t>Ces pinces à fil facilitent la gestion des fils sur votre robot</a:t>
            </a:r>
          </a:p>
          <a:p>
            <a:pPr algn="just"/>
            <a:r>
              <a:rPr lang="fr-FR" dirty="0"/>
              <a:t>Un seul câble peut être inséré dans chaque clip</a:t>
            </a:r>
          </a:p>
          <a:p>
            <a:pPr algn="just"/>
            <a:r>
              <a:rPr lang="fr-FR" dirty="0"/>
              <a:t>Vous obtenez 12 clips dans le jeu SPIKE Prime (2 dans chaque couleur). Vous pouvez les utiliser pour identifier les différentes parties de votre robot. (par exemple, les gros moteurs peuvent être verts, les moteurs moyens peuvent être rouges, etc.)</a:t>
            </a:r>
            <a:endParaRPr lang="en-US" dirty="0"/>
          </a:p>
        </p:txBody>
      </p:sp>
      <p:pic>
        <p:nvPicPr>
          <p:cNvPr id="6" name="Picture 5" descr="A group of items on a tabletop&#10;&#10;Description automatically generated">
            <a:extLst>
              <a:ext uri="{FF2B5EF4-FFF2-40B4-BE49-F238E27FC236}">
                <a16:creationId xmlns:a16="http://schemas.microsoft.com/office/drawing/2014/main" id="{DFE6F799-D559-40F1-81DE-C987E331E0B9}"/>
              </a:ext>
            </a:extLst>
          </p:cNvPr>
          <p:cNvPicPr>
            <a:picLocks noChangeAspect="1"/>
          </p:cNvPicPr>
          <p:nvPr/>
        </p:nvPicPr>
        <p:blipFill rotWithShape="1">
          <a:blip r:embed="rId3"/>
          <a:srcRect l="14256" t="6060" r="19214" b="11084"/>
          <a:stretch/>
        </p:blipFill>
        <p:spPr>
          <a:xfrm rot="21060024">
            <a:off x="523319" y="2152577"/>
            <a:ext cx="2886634" cy="2696281"/>
          </a:xfrm>
          <a:prstGeom prst="rect">
            <a:avLst/>
          </a:prstGeom>
        </p:spPr>
      </p:pic>
    </p:spTree>
    <p:extLst>
      <p:ext uri="{BB962C8B-B14F-4D97-AF65-F5344CB8AC3E}">
        <p14:creationId xmlns:p14="http://schemas.microsoft.com/office/powerpoint/2010/main" val="18439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3D91A47-8C1D-45C5-9C56-8BFA0DACF3A5}"/>
              </a:ext>
            </a:extLst>
          </p:cNvPr>
          <p:cNvSpPr/>
          <p:nvPr/>
        </p:nvSpPr>
        <p:spPr>
          <a:xfrm>
            <a:off x="5391665" y="1894939"/>
            <a:ext cx="3232057" cy="32320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64E68-7E2C-45E2-A195-DDD45ED28DEB}"/>
              </a:ext>
            </a:extLst>
          </p:cNvPr>
          <p:cNvSpPr>
            <a:spLocks noGrp="1"/>
          </p:cNvSpPr>
          <p:nvPr>
            <p:ph type="title"/>
          </p:nvPr>
        </p:nvSpPr>
        <p:spPr/>
        <p:txBody>
          <a:bodyPr/>
          <a:lstStyle/>
          <a:p>
            <a:r>
              <a:rPr lang="en-US" dirty="0" err="1"/>
              <a:t>ROUES</a:t>
            </a:r>
            <a:r>
              <a:rPr lang="en-US" dirty="0"/>
              <a:t> (39367 et 49295)</a:t>
            </a:r>
          </a:p>
        </p:txBody>
      </p:sp>
      <p:sp>
        <p:nvSpPr>
          <p:cNvPr id="4" name="Footer Placeholder 3">
            <a:extLst>
              <a:ext uri="{FF2B5EF4-FFF2-40B4-BE49-F238E27FC236}">
                <a16:creationId xmlns:a16="http://schemas.microsoft.com/office/drawing/2014/main" id="{AF7A750F-86CD-465E-A58C-1BF70A26F2D0}"/>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D91ABBA0-287C-4FB0-A30F-513C85D3BF05}"/>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10" name="Content Placeholder 6" descr="A picture containing clock&#10;&#10;Description automatically generated">
            <a:extLst>
              <a:ext uri="{FF2B5EF4-FFF2-40B4-BE49-F238E27FC236}">
                <a16:creationId xmlns:a16="http://schemas.microsoft.com/office/drawing/2014/main" id="{9BA5D127-E093-452D-A2D5-8883D3735D75}"/>
              </a:ext>
            </a:extLst>
          </p:cNvPr>
          <p:cNvPicPr>
            <a:picLocks noChangeAspect="1"/>
          </p:cNvPicPr>
          <p:nvPr/>
        </p:nvPicPr>
        <p:blipFill rotWithShape="1">
          <a:blip r:embed="rId2"/>
          <a:srcRect l="63608" t="60890" r="18523" b="8612"/>
          <a:stretch/>
        </p:blipFill>
        <p:spPr>
          <a:xfrm>
            <a:off x="6045879" y="2131038"/>
            <a:ext cx="2577843" cy="2474866"/>
          </a:xfrm>
          <a:prstGeom prst="rect">
            <a:avLst/>
          </a:prstGeom>
        </p:spPr>
      </p:pic>
      <p:pic>
        <p:nvPicPr>
          <p:cNvPr id="7" name="Content Placeholder 6" descr="A picture containing clock&#10;&#10;Description automatically generated">
            <a:extLst>
              <a:ext uri="{FF2B5EF4-FFF2-40B4-BE49-F238E27FC236}">
                <a16:creationId xmlns:a16="http://schemas.microsoft.com/office/drawing/2014/main" id="{05B85A48-9465-4B05-9E24-754CD7A7D5F1}"/>
              </a:ext>
            </a:extLst>
          </p:cNvPr>
          <p:cNvPicPr>
            <a:picLocks noGrp="1" noChangeAspect="1"/>
          </p:cNvPicPr>
          <p:nvPr>
            <p:ph idx="1"/>
          </p:nvPr>
        </p:nvPicPr>
        <p:blipFill rotWithShape="1">
          <a:blip r:embed="rId2"/>
          <a:srcRect l="50009" t="60890" r="37593" b="8612"/>
          <a:stretch/>
        </p:blipFill>
        <p:spPr>
          <a:xfrm>
            <a:off x="5330079" y="2816516"/>
            <a:ext cx="1918400" cy="2654501"/>
          </a:xfrm>
        </p:spPr>
      </p:pic>
      <p:sp>
        <p:nvSpPr>
          <p:cNvPr id="12" name="Content Placeholder 2">
            <a:extLst>
              <a:ext uri="{FF2B5EF4-FFF2-40B4-BE49-F238E27FC236}">
                <a16:creationId xmlns:a16="http://schemas.microsoft.com/office/drawing/2014/main" id="{3C393A73-8AF1-44B7-95AB-A3B9F42D9E9D}"/>
              </a:ext>
            </a:extLst>
          </p:cNvPr>
          <p:cNvSpPr txBox="1">
            <a:spLocks/>
          </p:cNvSpPr>
          <p:nvPr/>
        </p:nvSpPr>
        <p:spPr>
          <a:xfrm>
            <a:off x="155088" y="1140006"/>
            <a:ext cx="4479665"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Le pneu en caoutchouc est moulé sur la jante. Ils ne glisseront donc pas de la jante comme le font de nombreux pneus LEGO.</a:t>
            </a:r>
          </a:p>
          <a:p>
            <a:pPr algn="just"/>
            <a:r>
              <a:rPr lang="fr-FR" dirty="0"/>
              <a:t>Le petit pneu est de 56 X14 (même taille que la roue du kit EV3 </a:t>
            </a:r>
            <a:r>
              <a:rPr lang="fr-FR" dirty="0" err="1"/>
              <a:t>Core</a:t>
            </a:r>
            <a:r>
              <a:rPr lang="fr-FR" dirty="0"/>
              <a:t>)</a:t>
            </a:r>
          </a:p>
          <a:p>
            <a:pPr algn="just"/>
            <a:r>
              <a:rPr lang="fr-FR" dirty="0"/>
              <a:t>Le grand pneu est de 88 X 14</a:t>
            </a:r>
            <a:endParaRPr lang="en-US" dirty="0"/>
          </a:p>
        </p:txBody>
      </p:sp>
    </p:spTree>
    <p:extLst>
      <p:ext uri="{BB962C8B-B14F-4D97-AF65-F5344CB8AC3E}">
        <p14:creationId xmlns:p14="http://schemas.microsoft.com/office/powerpoint/2010/main" val="338137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8C35949-99FE-4A2C-A6C0-35DD0166EA0F}"/>
              </a:ext>
            </a:extLst>
          </p:cNvPr>
          <p:cNvSpPr/>
          <p:nvPr/>
        </p:nvSpPr>
        <p:spPr>
          <a:xfrm>
            <a:off x="269927" y="1763665"/>
            <a:ext cx="3232057" cy="3232057"/>
          </a:xfrm>
          <a:prstGeom prst="ellipse">
            <a:avLst/>
          </a:prstGeom>
          <a:solidFill>
            <a:srgbClr val="1BC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B41D6-0B88-451B-91E7-E2A1AC49F322}"/>
              </a:ext>
            </a:extLst>
          </p:cNvPr>
          <p:cNvSpPr>
            <a:spLocks noGrp="1"/>
          </p:cNvSpPr>
          <p:nvPr>
            <p:ph type="title"/>
          </p:nvPr>
        </p:nvSpPr>
        <p:spPr/>
        <p:txBody>
          <a:bodyPr/>
          <a:lstStyle/>
          <a:p>
            <a:r>
              <a:rPr lang="en-US" dirty="0" err="1"/>
              <a:t>ENGRENAGE</a:t>
            </a:r>
            <a:r>
              <a:rPr lang="en-US" dirty="0"/>
              <a:t> </a:t>
            </a:r>
            <a:r>
              <a:rPr lang="en-US" dirty="0" err="1"/>
              <a:t>CONIQUE</a:t>
            </a:r>
            <a:r>
              <a:rPr lang="en-US" dirty="0"/>
              <a:t> (46372)</a:t>
            </a:r>
          </a:p>
        </p:txBody>
      </p:sp>
      <p:sp>
        <p:nvSpPr>
          <p:cNvPr id="4" name="Footer Placeholder 3">
            <a:extLst>
              <a:ext uri="{FF2B5EF4-FFF2-40B4-BE49-F238E27FC236}">
                <a16:creationId xmlns:a16="http://schemas.microsoft.com/office/drawing/2014/main" id="{410DDD23-65E4-4D73-B44C-3A4C72FB861E}"/>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C0C64547-4988-4A97-85F2-87A28D7E0705}"/>
              </a:ext>
            </a:extLst>
          </p:cNvPr>
          <p:cNvSpPr>
            <a:spLocks noGrp="1"/>
          </p:cNvSpPr>
          <p:nvPr>
            <p:ph type="sldNum" sz="quarter" idx="12"/>
          </p:nvPr>
        </p:nvSpPr>
        <p:spPr/>
        <p:txBody>
          <a:bodyPr/>
          <a:lstStyle/>
          <a:p>
            <a:fld id="{BBD74847-7BE4-4E4D-8159-51DF7B93C616}" type="slidenum">
              <a:rPr lang="en-US" smtClean="0"/>
              <a:t>8</a:t>
            </a:fld>
            <a:endParaRPr lang="en-US"/>
          </a:p>
        </p:txBody>
      </p:sp>
      <p:pic>
        <p:nvPicPr>
          <p:cNvPr id="8" name="Picture 7">
            <a:extLst>
              <a:ext uri="{FF2B5EF4-FFF2-40B4-BE49-F238E27FC236}">
                <a16:creationId xmlns:a16="http://schemas.microsoft.com/office/drawing/2014/main" id="{2C86E89B-3771-4D5F-829A-E32CE77C89BD}"/>
              </a:ext>
            </a:extLst>
          </p:cNvPr>
          <p:cNvPicPr>
            <a:picLocks noChangeAspect="1"/>
          </p:cNvPicPr>
          <p:nvPr/>
        </p:nvPicPr>
        <p:blipFill rotWithShape="1">
          <a:blip r:embed="rId2"/>
          <a:srcRect l="59583" r="16912" b="56142"/>
          <a:stretch/>
        </p:blipFill>
        <p:spPr>
          <a:xfrm>
            <a:off x="754716" y="2274272"/>
            <a:ext cx="2149337" cy="2255818"/>
          </a:xfrm>
          <a:prstGeom prst="rect">
            <a:avLst/>
          </a:prstGeom>
        </p:spPr>
      </p:pic>
      <p:sp>
        <p:nvSpPr>
          <p:cNvPr id="10" name="Content Placeholder 9">
            <a:extLst>
              <a:ext uri="{FF2B5EF4-FFF2-40B4-BE49-F238E27FC236}">
                <a16:creationId xmlns:a16="http://schemas.microsoft.com/office/drawing/2014/main" id="{923F96F2-D6CD-4A90-AA20-DD3FF53CF481}"/>
              </a:ext>
            </a:extLst>
          </p:cNvPr>
          <p:cNvSpPr>
            <a:spLocks noGrp="1"/>
          </p:cNvSpPr>
          <p:nvPr>
            <p:ph idx="1"/>
          </p:nvPr>
        </p:nvSpPr>
        <p:spPr>
          <a:xfrm>
            <a:off x="4509246" y="1140006"/>
            <a:ext cx="4477421" cy="5082601"/>
          </a:xfrm>
        </p:spPr>
        <p:txBody>
          <a:bodyPr/>
          <a:lstStyle/>
          <a:p>
            <a:pPr algn="just"/>
            <a:r>
              <a:rPr lang="fr-FR" dirty="0"/>
              <a:t>Ce nouvel engrenage de 28 dents offre plus de possibilités d'engrenage</a:t>
            </a:r>
          </a:p>
        </p:txBody>
      </p:sp>
    </p:spTree>
    <p:extLst>
      <p:ext uri="{BB962C8B-B14F-4D97-AF65-F5344CB8AC3E}">
        <p14:creationId xmlns:p14="http://schemas.microsoft.com/office/powerpoint/2010/main" val="137302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D1CC7FE-F28E-43D2-8357-4271F26AB3F7}"/>
              </a:ext>
            </a:extLst>
          </p:cNvPr>
          <p:cNvSpPr/>
          <p:nvPr/>
        </p:nvSpPr>
        <p:spPr>
          <a:xfrm>
            <a:off x="3096684" y="2990550"/>
            <a:ext cx="3232057" cy="3232057"/>
          </a:xfrm>
          <a:prstGeom prst="ellipse">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88C6049-26F7-4CD7-A692-6CDE3443866A}"/>
              </a:ext>
            </a:extLst>
          </p:cNvPr>
          <p:cNvSpPr/>
          <p:nvPr/>
        </p:nvSpPr>
        <p:spPr>
          <a:xfrm>
            <a:off x="5497125" y="1741253"/>
            <a:ext cx="3232057" cy="3232057"/>
          </a:xfrm>
          <a:prstGeom prst="ellipse">
            <a:avLst/>
          </a:prstGeom>
          <a:solidFill>
            <a:srgbClr val="1BC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66CA3-54B3-4E3F-A9F2-185664FF57C6}"/>
              </a:ext>
            </a:extLst>
          </p:cNvPr>
          <p:cNvSpPr>
            <a:spLocks noGrp="1"/>
          </p:cNvSpPr>
          <p:nvPr>
            <p:ph type="title"/>
          </p:nvPr>
        </p:nvSpPr>
        <p:spPr/>
        <p:txBody>
          <a:bodyPr/>
          <a:lstStyle/>
          <a:p>
            <a:r>
              <a:rPr lang="fr-FR" dirty="0"/>
              <a:t>Autres éléments nouveaux dans le spike prime</a:t>
            </a:r>
            <a:endParaRPr lang="en-US" dirty="0"/>
          </a:p>
        </p:txBody>
      </p:sp>
      <p:pic>
        <p:nvPicPr>
          <p:cNvPr id="7" name="Content Placeholder 6" descr="A picture containing clock&#10;&#10;Description automatically generated">
            <a:extLst>
              <a:ext uri="{FF2B5EF4-FFF2-40B4-BE49-F238E27FC236}">
                <a16:creationId xmlns:a16="http://schemas.microsoft.com/office/drawing/2014/main" id="{65307DDD-BB15-4027-9E96-214325EB36AE}"/>
              </a:ext>
            </a:extLst>
          </p:cNvPr>
          <p:cNvPicPr>
            <a:picLocks noGrp="1" noChangeAspect="1"/>
          </p:cNvPicPr>
          <p:nvPr>
            <p:ph idx="1"/>
          </p:nvPr>
        </p:nvPicPr>
        <p:blipFill rotWithShape="1">
          <a:blip r:embed="rId2"/>
          <a:srcRect l="23312" t="7989" r="60142" b="44375"/>
          <a:stretch/>
        </p:blipFill>
        <p:spPr>
          <a:xfrm>
            <a:off x="6328741" y="2086998"/>
            <a:ext cx="1568824" cy="2540566"/>
          </a:xfrm>
        </p:spPr>
      </p:pic>
      <p:sp>
        <p:nvSpPr>
          <p:cNvPr id="4" name="Footer Placeholder 3">
            <a:extLst>
              <a:ext uri="{FF2B5EF4-FFF2-40B4-BE49-F238E27FC236}">
                <a16:creationId xmlns:a16="http://schemas.microsoft.com/office/drawing/2014/main" id="{12EC20E5-487B-4856-8BD3-E4DDE2556CF3}"/>
              </a:ext>
            </a:extLst>
          </p:cNvPr>
          <p:cNvSpPr>
            <a:spLocks noGrp="1"/>
          </p:cNvSpPr>
          <p:nvPr>
            <p:ph type="ftr" sz="quarter" idx="11"/>
          </p:nvPr>
        </p:nvSpPr>
        <p:spPr/>
        <p:txBody>
          <a:bodyPr/>
          <a:lstStyle/>
          <a:p>
            <a:r>
              <a:rPr lang="en-US"/>
              <a:t>Copyright © 2020 SPIKE Prime Lessons (primelessons.org) CC-BY-NC-SA.  (Last edit: 1/20/2020)</a:t>
            </a:r>
            <a:endParaRPr lang="en-US" dirty="0"/>
          </a:p>
        </p:txBody>
      </p:sp>
      <p:sp>
        <p:nvSpPr>
          <p:cNvPr id="5" name="Slide Number Placeholder 4">
            <a:extLst>
              <a:ext uri="{FF2B5EF4-FFF2-40B4-BE49-F238E27FC236}">
                <a16:creationId xmlns:a16="http://schemas.microsoft.com/office/drawing/2014/main" id="{D725800F-A073-46E4-8B68-2A1053C1CDF1}"/>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8" name="Content Placeholder 2">
            <a:extLst>
              <a:ext uri="{FF2B5EF4-FFF2-40B4-BE49-F238E27FC236}">
                <a16:creationId xmlns:a16="http://schemas.microsoft.com/office/drawing/2014/main" id="{B28A988B-B94A-44E5-8BD6-45D82D73A597}"/>
              </a:ext>
            </a:extLst>
          </p:cNvPr>
          <p:cNvSpPr txBox="1">
            <a:spLocks/>
          </p:cNvSpPr>
          <p:nvPr/>
        </p:nvSpPr>
        <p:spPr>
          <a:xfrm>
            <a:off x="155088" y="1140006"/>
            <a:ext cx="4479665"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Plaque de base technique (39369) : La plaque de base peut être utilisée pour créer des modèles stables</a:t>
            </a:r>
          </a:p>
          <a:p>
            <a:pPr algn="just"/>
            <a:r>
              <a:rPr lang="fr-FR" dirty="0"/>
              <a:t>Brique d'intégration avec axe transversal (39789) : Permet au constructeur de combiner la brique Technique avec la brique Systèmes</a:t>
            </a:r>
          </a:p>
          <a:p>
            <a:pPr algn="just"/>
            <a:endParaRPr lang="en-US" dirty="0"/>
          </a:p>
        </p:txBody>
      </p:sp>
      <p:pic>
        <p:nvPicPr>
          <p:cNvPr id="11" name="Picture 10">
            <a:extLst>
              <a:ext uri="{FF2B5EF4-FFF2-40B4-BE49-F238E27FC236}">
                <a16:creationId xmlns:a16="http://schemas.microsoft.com/office/drawing/2014/main" id="{13C5A746-F32E-4B5D-800B-3B8C07763D5D}"/>
              </a:ext>
            </a:extLst>
          </p:cNvPr>
          <p:cNvPicPr>
            <a:picLocks noChangeAspect="1"/>
          </p:cNvPicPr>
          <p:nvPr/>
        </p:nvPicPr>
        <p:blipFill rotWithShape="1">
          <a:blip r:embed="rId3"/>
          <a:srcRect l="61024" t="71064" r="11005"/>
          <a:stretch/>
        </p:blipFill>
        <p:spPr>
          <a:xfrm>
            <a:off x="3779245" y="4136680"/>
            <a:ext cx="1687124" cy="981768"/>
          </a:xfrm>
          <a:prstGeom prst="rect">
            <a:avLst/>
          </a:prstGeom>
        </p:spPr>
      </p:pic>
    </p:spTree>
    <p:extLst>
      <p:ext uri="{BB962C8B-B14F-4D97-AF65-F5344CB8AC3E}">
        <p14:creationId xmlns:p14="http://schemas.microsoft.com/office/powerpoint/2010/main" val="1579051725"/>
      </p:ext>
    </p:extLst>
  </p:cSld>
  <p:clrMapOvr>
    <a:masterClrMapping/>
  </p:clrMapOvr>
</p:sld>
</file>

<file path=ppt/theme/theme1.xml><?xml version="1.0" encoding="utf-8"?>
<a:theme xmlns:a="http://schemas.openxmlformats.org/drawingml/2006/main" name="Dividend">
  <a:themeElements>
    <a:clrScheme name="Spike Prime Lessons">
      <a:dk1>
        <a:srgbClr val="000000"/>
      </a:dk1>
      <a:lt1>
        <a:srgbClr val="FFFFFF"/>
      </a:lt1>
      <a:dk2>
        <a:srgbClr val="000000"/>
      </a:dk2>
      <a:lt2>
        <a:srgbClr val="FFFFFF"/>
      </a:lt2>
      <a:accent1>
        <a:srgbClr val="FFD500"/>
      </a:accent1>
      <a:accent2>
        <a:srgbClr val="961BDB"/>
      </a:accent2>
      <a:accent3>
        <a:srgbClr val="FF0000"/>
      </a:accent3>
      <a:accent4>
        <a:srgbClr val="65D7FF"/>
      </a:accent4>
      <a:accent5>
        <a:srgbClr val="5B9BD5"/>
      </a:accent5>
      <a:accent6>
        <a:srgbClr val="70AD47"/>
      </a:accent6>
      <a:hlink>
        <a:srgbClr val="961BDB"/>
      </a:hlink>
      <a:folHlink>
        <a:srgbClr val="65D7F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pike Prime Template.potx" id="{C1D969FE-89B1-4BE4-BDFA-C32471023150}" vid="{4149DA99-3325-4DAE-8A1C-4D0296C09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869</TotalTime>
  <Words>767</Words>
  <Application>Microsoft Office PowerPoint</Application>
  <PresentationFormat>Affichage à l'écran (4:3)</PresentationFormat>
  <Paragraphs>60</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Gill Sans MT</vt:lpstr>
      <vt:lpstr>Helvetica Neue</vt:lpstr>
      <vt:lpstr>Wingdings</vt:lpstr>
      <vt:lpstr>Wingdings 2</vt:lpstr>
      <vt:lpstr>Dividend</vt:lpstr>
      <vt:lpstr>Installation de logiciel et de microprogramme</vt:lpstr>
      <vt:lpstr>Facteurs de forme carrés</vt:lpstr>
      <vt:lpstr>CADRES TECHNIQUES (39794 et 39790)</vt:lpstr>
      <vt:lpstr>Biscuit (39793)</vt:lpstr>
      <vt:lpstr>BALLE et roulette (39370 et 52629)</vt:lpstr>
      <vt:lpstr>PINCES À FIL (49283)</vt:lpstr>
      <vt:lpstr>ROUES (39367 et 49295)</vt:lpstr>
      <vt:lpstr>ENGRENAGE CONIQUE (46372)</vt:lpstr>
      <vt:lpstr>Autres éléments nouveaux dans le spike prime</vt:lpstr>
      <vt:lpstr>Où puis-je acheter ces pièces ?</vt:lpstr>
      <vt:lpstr>générique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Sofia BEN SOUDA</cp:lastModifiedBy>
  <cp:revision>58</cp:revision>
  <dcterms:created xsi:type="dcterms:W3CDTF">2019-12-31T03:18:51Z</dcterms:created>
  <dcterms:modified xsi:type="dcterms:W3CDTF">2020-07-19T12:35:20Z</dcterms:modified>
</cp:coreProperties>
</file>