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x="6858000" cy="9144000"/>
  <p:embeddedFontLst>
    <p:embeddedFont>
      <p:font typeface="Helvetica Neue"/>
      <p:regular r:id="rId11"/>
      <p:bold r:id="rId12"/>
      <p:italic r:id="rId13"/>
      <p:boldItalic r:id="rId14"/>
    </p:embeddedFont>
    <p:embeddedFont>
      <p:font typeface="Gill Sans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7" roundtripDataSignature="AMtx7mgSlF7ff0sBMI6FE46r9dDUNEbzE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HelveticaNeue-regular.fntdata"/><Relationship Id="rId10" Type="http://schemas.openxmlformats.org/officeDocument/2006/relationships/slide" Target="slides/slide5.xml"/><Relationship Id="rId13" Type="http://schemas.openxmlformats.org/officeDocument/2006/relationships/font" Target="fonts/HelveticaNeue-italic.fntdata"/><Relationship Id="rId12" Type="http://schemas.openxmlformats.org/officeDocument/2006/relationships/font" Target="fonts/HelveticaNeue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GillSans-regular.fntdata"/><Relationship Id="rId14" Type="http://schemas.openxmlformats.org/officeDocument/2006/relationships/font" Target="fonts/HelveticaNeue-boldItalic.fntdata"/><Relationship Id="rId17" Type="http://customschemas.google.com/relationships/presentationmetadata" Target="metadata"/><Relationship Id="rId16" Type="http://schemas.openxmlformats.org/officeDocument/2006/relationships/font" Target="fonts/Gill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7"/>
          <p:cNvSpPr txBox="1"/>
          <p:nvPr/>
        </p:nvSpPr>
        <p:spPr>
          <a:xfrm>
            <a:off x="4808377" y="357846"/>
            <a:ext cx="4161516" cy="509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2000"/>
              <a:buFont typeface="Noto Sans Symbols"/>
              <a:buNone/>
            </a:pPr>
            <a:r>
              <a:rPr lang="en-US" sz="32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PRIME LESSONS</a:t>
            </a:r>
            <a:endParaRPr/>
          </a:p>
        </p:txBody>
      </p:sp>
      <p:sp>
        <p:nvSpPr>
          <p:cNvPr id="23" name="Google Shape;23;p7"/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None/>
            </a:pPr>
            <a:r>
              <a:rPr lang="en-US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By the Makers of EV3Lessons</a:t>
            </a:r>
            <a:endParaRPr/>
          </a:p>
        </p:txBody>
      </p:sp>
      <p:pic>
        <p:nvPicPr>
          <p:cNvPr descr="A picture containing application&#10;&#10;Description automatically generated" id="24" name="Google Shape;24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12649" y="993668"/>
            <a:ext cx="1158461" cy="115846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ape, square&#10;&#10;Description automatically generated" id="25" name="Google Shape;25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99647" y="993669"/>
            <a:ext cx="1158461" cy="1158461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7"/>
          <p:cNvSpPr txBox="1"/>
          <p:nvPr/>
        </p:nvSpPr>
        <p:spPr>
          <a:xfrm>
            <a:off x="4808377" y="357846"/>
            <a:ext cx="4161516" cy="509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2000"/>
              <a:buFont typeface="Noto Sans Symbols"/>
              <a:buNone/>
            </a:pPr>
            <a:r>
              <a:rPr lang="en-US" sz="32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PRIME LESSONS</a:t>
            </a:r>
            <a:endParaRPr/>
          </a:p>
        </p:txBody>
      </p:sp>
      <p:sp>
        <p:nvSpPr>
          <p:cNvPr id="27" name="Google Shape;27;p7"/>
          <p:cNvSpPr txBox="1"/>
          <p:nvPr>
            <p:ph idx="1" type="subTitle"/>
          </p:nvPr>
        </p:nvSpPr>
        <p:spPr>
          <a:xfrm>
            <a:off x="316712" y="4176248"/>
            <a:ext cx="5741894" cy="590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320"/>
              </a:spcBef>
              <a:spcAft>
                <a:spcPts val="0"/>
              </a:spcAft>
              <a:buSzPts val="1472"/>
              <a:buNone/>
              <a:defRPr sz="1600" cap="none">
                <a:solidFill>
                  <a:srgbClr val="0EAE9F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72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8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8" name="Google Shape;28;p7"/>
          <p:cNvSpPr txBox="1"/>
          <p:nvPr>
            <p:ph type="ctrTitle"/>
          </p:nvPr>
        </p:nvSpPr>
        <p:spPr>
          <a:xfrm>
            <a:off x="242754" y="2676578"/>
            <a:ext cx="8528356" cy="15048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  <a:defRPr sz="3600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/>
        </p:nvSpPr>
        <p:spPr>
          <a:xfrm>
            <a:off x="4808377" y="357846"/>
            <a:ext cx="4161516" cy="509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2000"/>
              <a:buFont typeface="Noto Sans Symbols"/>
              <a:buNone/>
            </a:pPr>
            <a:r>
              <a:rPr lang="en-US" sz="32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PRIME LESSONS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6"/>
          <p:cNvSpPr txBox="1"/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16"/>
          <p:cNvSpPr txBox="1"/>
          <p:nvPr>
            <p:ph idx="1" type="body"/>
          </p:nvPr>
        </p:nvSpPr>
        <p:spPr>
          <a:xfrm rot="5400000">
            <a:off x="2148873" y="-946320"/>
            <a:ext cx="4823824" cy="8834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3" name="Google Shape;113;p16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14" name="Google Shape;114;p16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16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/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7"/>
          <p:cNvSpPr txBox="1"/>
          <p:nvPr>
            <p:ph type="title"/>
          </p:nvPr>
        </p:nvSpPr>
        <p:spPr>
          <a:xfrm rot="5400000">
            <a:off x="4789425" y="2515700"/>
            <a:ext cx="5183073" cy="150312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17"/>
          <p:cNvSpPr txBox="1"/>
          <p:nvPr>
            <p:ph idx="1" type="body"/>
          </p:nvPr>
        </p:nvSpPr>
        <p:spPr>
          <a:xfrm rot="5400000">
            <a:off x="950760" y="306157"/>
            <a:ext cx="5183073" cy="59222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20" name="Google Shape;120;p17"/>
          <p:cNvSpPr txBox="1"/>
          <p:nvPr>
            <p:ph idx="10" type="dt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1" name="Google Shape;121;p17"/>
          <p:cNvSpPr txBox="1"/>
          <p:nvPr>
            <p:ph idx="11" type="ftr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7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wo Content">
  <p:cSld name="1_Two Content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 txBox="1"/>
          <p:nvPr>
            <p:ph idx="1" type="body"/>
          </p:nvPr>
        </p:nvSpPr>
        <p:spPr>
          <a:xfrm>
            <a:off x="142200" y="1174924"/>
            <a:ext cx="4185204" cy="496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25" name="Google Shape;125;p18"/>
          <p:cNvSpPr txBox="1"/>
          <p:nvPr>
            <p:ph idx="2" type="body"/>
          </p:nvPr>
        </p:nvSpPr>
        <p:spPr>
          <a:xfrm>
            <a:off x="4757752" y="1177439"/>
            <a:ext cx="4226411" cy="496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26" name="Google Shape;126;p18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18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28" name="Google Shape;128;p18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9" name="Google Shape;129;p18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0" name="Google Shape;130;p18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131" name="Google Shape;131;p18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2" name="Google Shape;132;p18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mparison">
  <p:cSld name="1_Comparison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/>
          <p:nvPr>
            <p:ph idx="1" type="body"/>
          </p:nvPr>
        </p:nvSpPr>
        <p:spPr>
          <a:xfrm>
            <a:off x="887219" y="2228003"/>
            <a:ext cx="359350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135" name="Google Shape;135;p19"/>
          <p:cNvSpPr txBox="1"/>
          <p:nvPr>
            <p:ph idx="2" type="body"/>
          </p:nvPr>
        </p:nvSpPr>
        <p:spPr>
          <a:xfrm>
            <a:off x="581192" y="2926051"/>
            <a:ext cx="3899527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36" name="Google Shape;136;p19"/>
          <p:cNvSpPr txBox="1"/>
          <p:nvPr>
            <p:ph idx="3" type="body"/>
          </p:nvPr>
        </p:nvSpPr>
        <p:spPr>
          <a:xfrm>
            <a:off x="4969308" y="2228003"/>
            <a:ext cx="360163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137" name="Google Shape;137;p19"/>
          <p:cNvSpPr txBox="1"/>
          <p:nvPr>
            <p:ph idx="4" type="body"/>
          </p:nvPr>
        </p:nvSpPr>
        <p:spPr>
          <a:xfrm>
            <a:off x="4663282" y="2926051"/>
            <a:ext cx="3907662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38" name="Google Shape;138;p19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39" name="Google Shape;139;p19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19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1" name="Google Shape;141;p19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2" name="Google Shape;142;p19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19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>
  <p:cSld name="1_Title Only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0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20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47" name="Google Shape;147;p20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8" name="Google Shape;148;p20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9" name="Google Shape;149;p20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150" name="Google Shape;150;p20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1" name="Google Shape;151;p20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lank">
  <p:cSld name="1_Blank"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1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4" name="Google Shape;154;p21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21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56" name="Google Shape;156;p21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7" name="Google Shape;157;p21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21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159" name="Google Shape;159;p21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wo Content">
  <p:cSld name="2_Two Content"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2"/>
          <p:cNvSpPr txBox="1"/>
          <p:nvPr>
            <p:ph idx="1" type="body"/>
          </p:nvPr>
        </p:nvSpPr>
        <p:spPr>
          <a:xfrm>
            <a:off x="142200" y="1174924"/>
            <a:ext cx="4185204" cy="496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62" name="Google Shape;162;p22"/>
          <p:cNvSpPr txBox="1"/>
          <p:nvPr>
            <p:ph idx="2" type="body"/>
          </p:nvPr>
        </p:nvSpPr>
        <p:spPr>
          <a:xfrm>
            <a:off x="4757752" y="1177439"/>
            <a:ext cx="4226411" cy="496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63" name="Google Shape;163;p22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22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65" name="Google Shape;165;p22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6" name="Google Shape;166;p22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7" name="Google Shape;167;p22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Comparison">
  <p:cSld name="2_Comparison"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3"/>
          <p:cNvSpPr txBox="1"/>
          <p:nvPr>
            <p:ph idx="1" type="body"/>
          </p:nvPr>
        </p:nvSpPr>
        <p:spPr>
          <a:xfrm>
            <a:off x="887219" y="2228003"/>
            <a:ext cx="359350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170" name="Google Shape;170;p23"/>
          <p:cNvSpPr txBox="1"/>
          <p:nvPr>
            <p:ph idx="2" type="body"/>
          </p:nvPr>
        </p:nvSpPr>
        <p:spPr>
          <a:xfrm>
            <a:off x="581192" y="2926051"/>
            <a:ext cx="3899527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71" name="Google Shape;171;p23"/>
          <p:cNvSpPr txBox="1"/>
          <p:nvPr>
            <p:ph idx="3" type="body"/>
          </p:nvPr>
        </p:nvSpPr>
        <p:spPr>
          <a:xfrm>
            <a:off x="4969308" y="2228003"/>
            <a:ext cx="360163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172" name="Google Shape;172;p23"/>
          <p:cNvSpPr txBox="1"/>
          <p:nvPr>
            <p:ph idx="4" type="body"/>
          </p:nvPr>
        </p:nvSpPr>
        <p:spPr>
          <a:xfrm>
            <a:off x="4663282" y="2926051"/>
            <a:ext cx="3907662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73" name="Google Shape;173;p23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74" name="Google Shape;174;p23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5" name="Google Shape;175;p23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6" name="Google Shape;176;p23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7" name="Google Shape;177;p23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Only">
  <p:cSld name="2_Title Only"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4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0" name="Google Shape;180;p24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81" name="Google Shape;181;p24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2" name="Google Shape;182;p24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3" name="Google Shape;183;p24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Blank">
  <p:cSld name="2_Blank"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5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6" name="Google Shape;186;p25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7" name="Google Shape;187;p25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88" name="Google Shape;188;p25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9" name="Google Shape;189;p25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2" name="Google Shape;32;p8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6" name="Google Shape;36;p8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7" name="Google Shape;37;p8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8" name="Google Shape;38;p8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9"/>
          <p:cNvSpPr txBox="1"/>
          <p:nvPr>
            <p:ph type="title"/>
          </p:nvPr>
        </p:nvSpPr>
        <p:spPr>
          <a:xfrm>
            <a:off x="581193" y="3036573"/>
            <a:ext cx="7989751" cy="15048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b="0" sz="3600" cap="none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581193" y="4541417"/>
            <a:ext cx="7989751" cy="600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656"/>
              <a:buNone/>
              <a:defRPr sz="1800" cap="none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6" name="Google Shape;46;p9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7" name="Google Shape;47;p9"/>
          <p:cNvSpPr txBox="1"/>
          <p:nvPr/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b="0" lang="en-US" sz="2800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CLICK TO EDIT MASTER TITLE STYLE</a:t>
            </a:r>
            <a:endParaRPr b="0" sz="2800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8" name="Google Shape;48;p9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9" name="Google Shape;49;p9"/>
          <p:cNvSpPr txBox="1"/>
          <p:nvPr/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b="0" lang="en-US" sz="2800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CLICK TO EDIT MASTER TITLE STYLE</a:t>
            </a:r>
            <a:endParaRPr b="0" sz="2800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0" name="Google Shape;50;p9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1" name="Google Shape;51;p9"/>
          <p:cNvSpPr txBox="1"/>
          <p:nvPr/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b="0" lang="en-US" sz="2800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CLICK TO EDIT MASTER TITLE STYLE</a:t>
            </a:r>
            <a:endParaRPr b="0" sz="2800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142200" y="1174924"/>
            <a:ext cx="4185204" cy="496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54" name="Google Shape;54;p10"/>
          <p:cNvSpPr txBox="1"/>
          <p:nvPr>
            <p:ph idx="2" type="body"/>
          </p:nvPr>
        </p:nvSpPr>
        <p:spPr>
          <a:xfrm>
            <a:off x="4757752" y="1177439"/>
            <a:ext cx="4226411" cy="496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55" name="Google Shape;55;p10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7" name="Google Shape;57;p10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9" name="Google Shape;59;p10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60" name="Google Shape;60;p10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1" name="Google Shape;61;p10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62" name="Google Shape;62;p10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0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/>
          <p:nvPr>
            <p:ph idx="1" type="body"/>
          </p:nvPr>
        </p:nvSpPr>
        <p:spPr>
          <a:xfrm>
            <a:off x="887219" y="2228003"/>
            <a:ext cx="359350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66" name="Google Shape;66;p11"/>
          <p:cNvSpPr txBox="1"/>
          <p:nvPr>
            <p:ph idx="2" type="body"/>
          </p:nvPr>
        </p:nvSpPr>
        <p:spPr>
          <a:xfrm>
            <a:off x="581192" y="2926051"/>
            <a:ext cx="3899527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3" type="body"/>
          </p:nvPr>
        </p:nvSpPr>
        <p:spPr>
          <a:xfrm>
            <a:off x="4969308" y="2228003"/>
            <a:ext cx="360163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68" name="Google Shape;68;p11"/>
          <p:cNvSpPr txBox="1"/>
          <p:nvPr>
            <p:ph idx="4" type="body"/>
          </p:nvPr>
        </p:nvSpPr>
        <p:spPr>
          <a:xfrm>
            <a:off x="4663282" y="2926051"/>
            <a:ext cx="3907662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2" name="Google Shape;72;p11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3" name="Google Shape;73;p11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5" name="Google Shape;75;p11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9" name="Google Shape;79;p12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0" name="Google Shape;80;p12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1" name="Google Shape;81;p12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82" name="Google Shape;82;p12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3" name="Google Shape;83;p12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84" name="Google Shape;84;p12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5" name="Google Shape;85;p12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8" name="Google Shape;88;p13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3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90" name="Google Shape;90;p13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1" name="Google Shape;91;p13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3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93" name="Google Shape;93;p13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/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4"/>
          <p:cNvSpPr txBox="1"/>
          <p:nvPr>
            <p:ph type="title"/>
          </p:nvPr>
        </p:nvSpPr>
        <p:spPr>
          <a:xfrm>
            <a:off x="581352" y="5262296"/>
            <a:ext cx="3536625" cy="6895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4E4E4"/>
              </a:buClr>
              <a:buSzPts val="2000"/>
              <a:buFont typeface="Gill Sans"/>
              <a:buNone/>
              <a:defRPr b="0" sz="2000"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4"/>
          <p:cNvSpPr txBox="1"/>
          <p:nvPr>
            <p:ph idx="1" type="body"/>
          </p:nvPr>
        </p:nvSpPr>
        <p:spPr>
          <a:xfrm>
            <a:off x="446399" y="601200"/>
            <a:ext cx="8240400" cy="42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5440" lvl="0" marL="457200" algn="l">
              <a:spcBef>
                <a:spcPts val="400"/>
              </a:spcBef>
              <a:spcAft>
                <a:spcPts val="0"/>
              </a:spcAft>
              <a:buSzPts val="1840"/>
              <a:buChar char="⬛"/>
              <a:defRPr sz="2000">
                <a:solidFill>
                  <a:schemeClr val="dk2"/>
                </a:solidFill>
              </a:defRPr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 sz="1800">
                <a:solidFill>
                  <a:schemeClr val="dk2"/>
                </a:solidFill>
              </a:defRPr>
            </a:lvl2pPr>
            <a:lvl3pPr indent="-322072" lvl="2" marL="13716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 sz="1600">
                <a:solidFill>
                  <a:schemeClr val="dk2"/>
                </a:solidFill>
              </a:defRPr>
            </a:lvl3pPr>
            <a:lvl4pPr indent="-310388" lvl="3" marL="18288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4pPr>
            <a:lvl5pPr indent="-310388" lvl="4" marL="22860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5pPr>
            <a:lvl6pPr indent="-310388" lvl="5" marL="27432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6pPr>
            <a:lvl7pPr indent="-310388" lvl="6" marL="32004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7pPr>
            <a:lvl8pPr indent="-310388" lvl="7" marL="3657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8pPr>
            <a:lvl9pPr indent="-310388" lvl="8" marL="4114800" algn="l">
              <a:spcBef>
                <a:spcPts val="60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8" name="Google Shape;98;p14"/>
          <p:cNvSpPr txBox="1"/>
          <p:nvPr>
            <p:ph idx="2" type="body"/>
          </p:nvPr>
        </p:nvSpPr>
        <p:spPr>
          <a:xfrm>
            <a:off x="4305617" y="5262295"/>
            <a:ext cx="4265327" cy="6895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220"/>
              </a:spcBef>
              <a:spcAft>
                <a:spcPts val="0"/>
              </a:spcAft>
              <a:buSzPts val="1012"/>
              <a:buNone/>
              <a:defRPr sz="11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012"/>
              <a:buNone/>
              <a:defRPr sz="11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99" name="Google Shape;99;p14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0" name="Google Shape;100;p14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4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/>
          <p:nvPr>
            <p:ph type="title"/>
          </p:nvPr>
        </p:nvSpPr>
        <p:spPr>
          <a:xfrm>
            <a:off x="581192" y="4693389"/>
            <a:ext cx="7989752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ill Sans"/>
              <a:buNone/>
              <a:defRPr b="0" sz="2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5"/>
          <p:cNvSpPr/>
          <p:nvPr>
            <p:ph idx="2" type="pic"/>
          </p:nvPr>
        </p:nvSpPr>
        <p:spPr>
          <a:xfrm>
            <a:off x="448093" y="599725"/>
            <a:ext cx="8238706" cy="3557252"/>
          </a:xfrm>
          <a:prstGeom prst="rect">
            <a:avLst/>
          </a:prstGeom>
          <a:noFill/>
          <a:ln>
            <a:noFill/>
          </a:ln>
        </p:spPr>
      </p:sp>
      <p:sp>
        <p:nvSpPr>
          <p:cNvPr id="105" name="Google Shape;105;p15"/>
          <p:cNvSpPr txBox="1"/>
          <p:nvPr>
            <p:ph idx="1" type="body"/>
          </p:nvPr>
        </p:nvSpPr>
        <p:spPr>
          <a:xfrm>
            <a:off x="581192" y="5260126"/>
            <a:ext cx="7989752" cy="5986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SzPts val="1104"/>
              <a:buNone/>
              <a:defRPr sz="12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104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106" name="Google Shape;106;p15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7" name="Google Shape;107;p15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5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/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  <a:defRPr b="0" i="0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Google Shape;11;p6"/>
          <p:cNvSpPr txBox="1"/>
          <p:nvPr>
            <p:ph idx="1" type="body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⬛"/>
              <a:defRPr b="0" i="0" sz="18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22072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⬛"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10388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⬛"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98703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98704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298704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298704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298703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298703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" name="Google Shape;12;p6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" name="Google Shape;13;p6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6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6"/>
          <p:cNvSpPr txBox="1"/>
          <p:nvPr>
            <p:ph idx="11" type="ftr"/>
          </p:nvPr>
        </p:nvSpPr>
        <p:spPr>
          <a:xfrm>
            <a:off x="88409" y="6266485"/>
            <a:ext cx="759983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6" name="Google Shape;16;p6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7" name="Google Shape;17;p6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6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" name="Google Shape;19;p6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"/>
          <p:cNvSpPr txBox="1"/>
          <p:nvPr>
            <p:ph idx="1" type="subTitle"/>
          </p:nvPr>
        </p:nvSpPr>
        <p:spPr>
          <a:xfrm>
            <a:off x="316712" y="4176248"/>
            <a:ext cx="5741894" cy="590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472"/>
              <a:buNone/>
            </a:pPr>
            <a:r>
              <a:rPr lang="en-US"/>
              <a:t>BY SANJAY AND ARVIND SESHAN</a:t>
            </a:r>
            <a:endParaRPr/>
          </a:p>
        </p:txBody>
      </p:sp>
      <p:sp>
        <p:nvSpPr>
          <p:cNvPr id="195" name="Google Shape;195;p1"/>
          <p:cNvSpPr txBox="1"/>
          <p:nvPr>
            <p:ph type="ctrTitle"/>
          </p:nvPr>
        </p:nvSpPr>
        <p:spPr>
          <a:xfrm>
            <a:off x="242754" y="2676578"/>
            <a:ext cx="8528356" cy="15048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</a:pPr>
            <a:r>
              <a:rPr lang="en-US"/>
              <a:t>PLAYING SOUND</a:t>
            </a:r>
            <a:endParaRPr/>
          </a:p>
        </p:txBody>
      </p:sp>
      <p:sp>
        <p:nvSpPr>
          <p:cNvPr id="196" name="Google Shape;196;p1"/>
          <p:cNvSpPr/>
          <p:nvPr/>
        </p:nvSpPr>
        <p:spPr>
          <a:xfrm>
            <a:off x="2621721" y="5901635"/>
            <a:ext cx="3900558" cy="331304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rnd" cmpd="sng" w="222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This lesson uses SPIKE 3 software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202" name="Google Shape;202;p2"/>
          <p:cNvSpPr txBox="1"/>
          <p:nvPr>
            <p:ph idx="1" type="body"/>
          </p:nvPr>
        </p:nvSpPr>
        <p:spPr>
          <a:xfrm>
            <a:off x="155088" y="1140007"/>
            <a:ext cx="8831580" cy="2409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Learn how to use the hub sound functions to play sounds</a:t>
            </a:r>
            <a:endParaRPr/>
          </a:p>
        </p:txBody>
      </p:sp>
      <p:sp>
        <p:nvSpPr>
          <p:cNvPr id="203" name="Google Shape;203;p2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09/17/2023)</a:t>
            </a:r>
            <a:endParaRPr/>
          </a:p>
        </p:txBody>
      </p:sp>
      <p:sp>
        <p:nvSpPr>
          <p:cNvPr id="204" name="Google Shape;204;p2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SPEAKER FUNCTIONS</a:t>
            </a:r>
            <a:endParaRPr/>
          </a:p>
        </p:txBody>
      </p:sp>
      <p:sp>
        <p:nvSpPr>
          <p:cNvPr id="210" name="Google Shape;210;p3"/>
          <p:cNvSpPr txBox="1"/>
          <p:nvPr>
            <p:ph idx="1" type="body"/>
          </p:nvPr>
        </p:nvSpPr>
        <p:spPr>
          <a:xfrm>
            <a:off x="155088" y="1140006"/>
            <a:ext cx="8851752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Used to play beeps out of the Hub.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You can set the volume of beeps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rPr b="0"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sound.volume</a:t>
            </a:r>
            <a:r>
              <a:rPr b="0" lang="en-US">
                <a:solidFill>
                  <a:srgbClr val="00877B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en-US">
                <a:solidFill>
                  <a:srgbClr val="FF7D00"/>
                </a:solidFill>
                <a:latin typeface="Consolas"/>
                <a:ea typeface="Consolas"/>
                <a:cs typeface="Consolas"/>
                <a:sym typeface="Consolas"/>
              </a:rPr>
              <a:t>volume</a:t>
            </a:r>
            <a:r>
              <a:rPr b="0" lang="en-US">
                <a:solidFill>
                  <a:srgbClr val="00877B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endParaRPr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You can play a note of your choice for a particular duration. It is </a:t>
            </a:r>
            <a:r>
              <a:rPr b="1" lang="en-US"/>
              <a:t>asynchronous</a:t>
            </a:r>
            <a:r>
              <a:rPr lang="en-US"/>
              <a:t>, so use </a:t>
            </a:r>
            <a:r>
              <a:rPr b="1" lang="en-US"/>
              <a:t>await</a:t>
            </a:r>
            <a:r>
              <a:rPr lang="en-US"/>
              <a:t> if you want to wait.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rPr b="0"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b="0" lang="en-US">
                <a:solidFill>
                  <a:srgbClr val="0070C0"/>
                </a:solidFill>
                <a:latin typeface="Consolas"/>
                <a:ea typeface="Consolas"/>
                <a:cs typeface="Consolas"/>
                <a:sym typeface="Consolas"/>
              </a:rPr>
              <a:t>await</a:t>
            </a:r>
            <a:r>
              <a:rPr b="0"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sound.beep</a:t>
            </a:r>
            <a:r>
              <a:rPr b="0" lang="en-US">
                <a:solidFill>
                  <a:srgbClr val="00877B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frequency=</a:t>
            </a:r>
            <a:r>
              <a:rPr b="0" lang="en-US">
                <a:solidFill>
                  <a:srgbClr val="FF7D00"/>
                </a:solidFill>
                <a:latin typeface="Consolas"/>
                <a:ea typeface="Consolas"/>
                <a:cs typeface="Consolas"/>
                <a:sym typeface="Consolas"/>
              </a:rPr>
              <a:t>440</a:t>
            </a:r>
            <a:r>
              <a:rPr b="0"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, duration=</a:t>
            </a:r>
            <a:r>
              <a:rPr b="0" lang="en-US">
                <a:solidFill>
                  <a:srgbClr val="FF7D00"/>
                </a:solidFill>
                <a:latin typeface="Consolas"/>
                <a:ea typeface="Consolas"/>
                <a:cs typeface="Consolas"/>
                <a:sym typeface="Consolas"/>
              </a:rPr>
              <a:t>500, </a:t>
            </a:r>
            <a:r>
              <a:rPr b="0" lang="en-US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volume=</a:t>
            </a:r>
            <a:r>
              <a:rPr b="0" lang="en-US">
                <a:solidFill>
                  <a:srgbClr val="FF7D00"/>
                </a:solidFill>
                <a:latin typeface="Consolas"/>
                <a:ea typeface="Consolas"/>
                <a:cs typeface="Consolas"/>
                <a:sym typeface="Consolas"/>
              </a:rPr>
              <a:t> 100, </a:t>
            </a:r>
            <a:r>
              <a:rPr b="0" lang="en-US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…</a:t>
            </a:r>
            <a:r>
              <a:rPr b="0" lang="en-US">
                <a:solidFill>
                  <a:srgbClr val="00877B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rPr lang="en-US">
                <a:solidFill>
                  <a:srgbClr val="000000"/>
                </a:solidFill>
              </a:rPr>
              <a:t>This function has a lot of parameters. You can find details in the Knowledge Base.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You can stop all noise from the hub by calling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rPr b="0"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sound.stop</a:t>
            </a:r>
            <a:r>
              <a:rPr b="0" lang="en-US">
                <a:solidFill>
                  <a:srgbClr val="00877B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211" name="Google Shape;211;p3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09/17/2023)</a:t>
            </a:r>
            <a:endParaRPr/>
          </a:p>
        </p:txBody>
      </p:sp>
      <p:sp>
        <p:nvSpPr>
          <p:cNvPr id="212" name="Google Shape;212;p3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3" name="Google Shape;213;p3"/>
          <p:cNvSpPr txBox="1"/>
          <p:nvPr/>
        </p:nvSpPr>
        <p:spPr>
          <a:xfrm>
            <a:off x="2219080" y="2328839"/>
            <a:ext cx="83439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7D00"/>
                </a:solidFill>
                <a:latin typeface="Consolas"/>
                <a:ea typeface="Consolas"/>
                <a:cs typeface="Consolas"/>
                <a:sym typeface="Consolas"/>
              </a:rPr>
              <a:t>0-100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14" name="Google Shape;214;p3"/>
          <p:cNvSpPr txBox="1"/>
          <p:nvPr/>
        </p:nvSpPr>
        <p:spPr>
          <a:xfrm>
            <a:off x="2820881" y="3792465"/>
            <a:ext cx="175111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 u="sng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Frequency</a:t>
            </a:r>
            <a:endParaRPr/>
          </a:p>
        </p:txBody>
      </p:sp>
      <p:sp>
        <p:nvSpPr>
          <p:cNvPr id="215" name="Google Shape;215;p3"/>
          <p:cNvSpPr txBox="1"/>
          <p:nvPr/>
        </p:nvSpPr>
        <p:spPr>
          <a:xfrm>
            <a:off x="4548692" y="3792465"/>
            <a:ext cx="210402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 u="sng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Duration of beep in ms</a:t>
            </a:r>
            <a:endParaRPr b="1" sz="1400" u="sng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 u="sng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(default value: 500)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4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CHALLENGE AND SAMPLE SOLUTION</a:t>
            </a:r>
            <a:endParaRPr/>
          </a:p>
        </p:txBody>
      </p:sp>
      <p:sp>
        <p:nvSpPr>
          <p:cNvPr id="221" name="Google Shape;221;p4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Set the speaker volume to 75%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Compose a short piece of music with 4 notes 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Play it 4 times</a:t>
            </a:r>
            <a:endParaRPr/>
          </a:p>
        </p:txBody>
      </p:sp>
      <p:sp>
        <p:nvSpPr>
          <p:cNvPr id="222" name="Google Shape;222;p4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09/17/2023)</a:t>
            </a:r>
            <a:endParaRPr/>
          </a:p>
        </p:txBody>
      </p:sp>
      <p:sp>
        <p:nvSpPr>
          <p:cNvPr id="223" name="Google Shape;223;p4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4" name="Google Shape;224;p4"/>
          <p:cNvSpPr txBox="1"/>
          <p:nvPr/>
        </p:nvSpPr>
        <p:spPr>
          <a:xfrm>
            <a:off x="327991" y="2437106"/>
            <a:ext cx="7702825" cy="36933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from</a:t>
            </a: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hub </a:t>
            </a:r>
            <a:r>
              <a:rPr b="0" i="0" lang="en-US" sz="18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sound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runloop, sys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async</a:t>
            </a: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8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def</a:t>
            </a: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</a:t>
            </a:r>
            <a:r>
              <a:rPr b="0" i="0" lang="en-US" sz="18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</a:t>
            </a: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sound.volume</a:t>
            </a:r>
            <a:r>
              <a:rPr b="0" i="0" lang="en-US" sz="18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8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75</a:t>
            </a:r>
            <a:r>
              <a:rPr b="0" i="0" lang="en-US" sz="18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8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    for</a:t>
            </a: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 </a:t>
            </a:r>
            <a:r>
              <a:rPr b="0" i="0" lang="en-US" sz="18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in</a:t>
            </a: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8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range</a:t>
            </a: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8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8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0" i="0" lang="en-US" sz="18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        await</a:t>
            </a: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sound.beep</a:t>
            </a:r>
            <a:r>
              <a:rPr b="0" i="0" lang="en-US" sz="18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8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400</a:t>
            </a: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0" lang="en-US" sz="18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250</a:t>
            </a:r>
            <a:r>
              <a:rPr b="0" i="0" lang="en-US" sz="18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8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        await</a:t>
            </a: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sound.beep</a:t>
            </a:r>
            <a:r>
              <a:rPr b="0" i="0" lang="en-US" sz="18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8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600</a:t>
            </a: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0" lang="en-US" sz="18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250</a:t>
            </a:r>
            <a:r>
              <a:rPr b="0" i="0" lang="en-US" sz="18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8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        await</a:t>
            </a: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sound.beep</a:t>
            </a:r>
            <a:r>
              <a:rPr b="0" i="0" lang="en-US" sz="18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8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800</a:t>
            </a: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0" lang="en-US" sz="18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250</a:t>
            </a:r>
            <a:r>
              <a:rPr b="0" i="0" lang="en-US" sz="18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8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        await</a:t>
            </a: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sound.beep</a:t>
            </a:r>
            <a:r>
              <a:rPr b="0" i="0" lang="en-US" sz="18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8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0" lang="en-US" sz="18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250</a:t>
            </a:r>
            <a:r>
              <a:rPr b="0" i="0" lang="en-US" sz="18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8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sys.exit</a:t>
            </a:r>
            <a:r>
              <a:rPr b="0" i="0" lang="en-US" sz="18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800" u="none" strike="noStrike">
                <a:solidFill>
                  <a:srgbClr val="D8009B"/>
                </a:solidFill>
                <a:latin typeface="Arial"/>
                <a:ea typeface="Arial"/>
                <a:cs typeface="Arial"/>
                <a:sym typeface="Arial"/>
              </a:rPr>
              <a:t>"Done"</a:t>
            </a:r>
            <a:r>
              <a:rPr b="0" i="0" lang="en-US" sz="18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8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runloop.run</a:t>
            </a:r>
            <a:r>
              <a:rPr b="0" i="0" lang="en-US" sz="18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main</a:t>
            </a:r>
            <a:r>
              <a:rPr b="0" i="0" lang="en-US" sz="18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())</a:t>
            </a:r>
            <a:endParaRPr b="0" i="0" sz="18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5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CREDITS</a:t>
            </a:r>
            <a:endParaRPr/>
          </a:p>
        </p:txBody>
      </p:sp>
      <p:sp>
        <p:nvSpPr>
          <p:cNvPr id="230" name="Google Shape;230;p5"/>
          <p:cNvSpPr txBox="1"/>
          <p:nvPr>
            <p:ph idx="1" type="body"/>
          </p:nvPr>
        </p:nvSpPr>
        <p:spPr>
          <a:xfrm>
            <a:off x="457200" y="1317983"/>
            <a:ext cx="8245474" cy="11453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472"/>
              <a:buChar char="⬛"/>
            </a:pPr>
            <a:r>
              <a:rPr lang="en-US" sz="1600"/>
              <a:t>This lesson was created by Arvind and Sanjay Seshan for Prime Lessons</a:t>
            </a:r>
            <a:endParaRPr/>
          </a:p>
          <a:p>
            <a:pPr indent="-306000" lvl="0" marL="306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b="0" i="0" lang="en-US" sz="1600" u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Additional contributions by FLL Share &amp; Learn community members</a:t>
            </a:r>
            <a:endParaRPr sz="1600"/>
          </a:p>
          <a:p>
            <a:pPr indent="-306000" lvl="0" marL="306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 sz="1600"/>
              <a:t>More lessons are available at www.primelessons.org</a:t>
            </a:r>
            <a:endParaRPr/>
          </a:p>
        </p:txBody>
      </p:sp>
      <p:sp>
        <p:nvSpPr>
          <p:cNvPr id="231" name="Google Shape;231;p5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09/17/2023)</a:t>
            </a:r>
            <a:endParaRPr/>
          </a:p>
        </p:txBody>
      </p:sp>
      <p:sp>
        <p:nvSpPr>
          <p:cNvPr id="232" name="Google Shape;232;p5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3" name="Google Shape;233;p5"/>
          <p:cNvSpPr/>
          <p:nvPr/>
        </p:nvSpPr>
        <p:spPr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74B7"/>
              </a:buClr>
              <a:buSzPts val="1200"/>
              <a:buFont typeface="Helvetica Neue"/>
              <a:buNone/>
            </a:pPr>
            <a:r>
              <a:rPr b="0" i="0" lang="en-US" sz="1200" u="none" cap="none" strike="noStrike">
                <a:solidFill>
                  <a:srgbClr val="4374B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                         </a:t>
            </a:r>
            <a:br>
              <a:rPr b="0" i="0" lang="en-US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This work is licensed under a </a:t>
            </a:r>
            <a:r>
              <a:rPr b="0" i="0" lang="en-US" sz="1200" u="sng" cap="none" strike="noStrike">
                <a:solidFill>
                  <a:srgbClr val="4374B7"/>
                </a:solidFill>
                <a:latin typeface="Helvetica Neue"/>
                <a:ea typeface="Helvetica Neue"/>
                <a:cs typeface="Helvetica Neue"/>
                <a:sym typeface="Helvetica Neue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Creative Commons Attribution-NonCommercial-ShareAlike 4.0 International License</a:t>
            </a:r>
            <a:r>
              <a:rPr b="0" i="0" lang="en-US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r>
              <a:rPr b="0" i="0" lang="en-US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200" u="none" cap="none" strike="noStrike">
              <a:solidFill>
                <a:srgbClr val="4374B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descr="Creative Commons License" id="234" name="Google Shape;234;p5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02510" y="5253616"/>
            <a:ext cx="1479091" cy="521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rey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2016-07-04T02:35:12Z</dcterms:created>
  <dc:creator>Srinivasan Seshan</dc:creator>
</cp:coreProperties>
</file>