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22"/>
  </p:notesMasterIdLst>
  <p:handoutMasterIdLst>
    <p:handoutMasterId r:id="rId23"/>
  </p:handoutMasterIdLst>
  <p:sldIdLst>
    <p:sldId id="275" r:id="rId2"/>
    <p:sldId id="25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8" r:id="rId13"/>
    <p:sldId id="319" r:id="rId14"/>
    <p:sldId id="320" r:id="rId15"/>
    <p:sldId id="321" r:id="rId16"/>
    <p:sldId id="322" r:id="rId17"/>
    <p:sldId id="325" r:id="rId18"/>
    <p:sldId id="323" r:id="rId19"/>
    <p:sldId id="324" r:id="rId20"/>
    <p:sldId id="28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BF6"/>
    <a:srgbClr val="FFD500"/>
    <a:srgbClr val="0EAE9F"/>
    <a:srgbClr val="13B09B"/>
    <a:srgbClr val="0290F8"/>
    <a:srgbClr val="FE59D0"/>
    <a:srgbClr val="F55455"/>
    <a:srgbClr val="FF9732"/>
    <a:srgbClr val="02B64E"/>
    <a:srgbClr val="1BC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3"/>
  </p:normalViewPr>
  <p:slideViewPr>
    <p:cSldViewPr snapToGrid="0" snapToObjects="1">
      <p:cViewPr varScale="1">
        <p:scale>
          <a:sx n="128" d="100"/>
          <a:sy n="128" d="100"/>
        </p:scale>
        <p:origin x="148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9/8/23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9/8/23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b6f721f753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Google Shape;528;gb6f721f753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gb9be290695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5" name="Google Shape;605;gb9be290695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Google Shape;612;gb9be290695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3" name="Google Shape;613;gb9be290695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Google Shape;620;gb9be290695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1" name="Google Shape;621;gb9be290695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gb9be290695_1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9" name="Google Shape;629;gb9be290695_1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gbac3bc7d7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7" name="Google Shape;637;gbac3bc7d7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gb9be290695_1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6" name="Google Shape;646;gb9be290695_1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gb9be290695_1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4" name="Google Shape;654;gb9be290695_1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gb6f721f753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7" name="Google Shape;537;gb6f721f753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gb6f721f753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5" name="Google Shape;545;gb6f721f753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gb6f721f753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3" name="Google Shape;553;gb6f721f753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Google Shape;560;gb9be29069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1" name="Google Shape;561;gb9be29069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gb9be29069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9" name="Google Shape;569;gb9be29069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gb9be290695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7" name="Google Shape;577;gb9be290695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gb9be290695_1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5" name="Google Shape;585;gb9be290695_1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gb9be290695_1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2" name="Google Shape;592;gb9be290695_1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0CE58308-CE28-104F-BD4D-D0D6720D129F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165281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09/08/2023)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0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09/08/2023)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27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09/08/2023)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09/08/2023)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09/08/2023)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09/08/2023)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· Small circuit" type="blank">
  <p:cSld name="Blank · Small circui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80584" y="6333135"/>
            <a:ext cx="5487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99785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580550" y="274633"/>
            <a:ext cx="6014400" cy="1143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580550" y="1803400"/>
            <a:ext cx="6014400" cy="4215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⬡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∙"/>
              <a:defRPr sz="22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80584" y="6333135"/>
            <a:ext cx="5487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6514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GB"/>
              <a:t>Copyright © 2021 Prime Lessons (primelessons.org) CC-BY-NC-SA.  (Last edit: 09/08/2023)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FAA8BDE-A1E1-EB4C-B477-0E745584C3D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72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2021 Prime Lessons (primelessons.org) CC-BY-NC-SA.  (Last edit: 09/08/2023)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47556C-4AC3-284B-AD9A-8B767710BCC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654BB16-93E0-D540-81EC-C67EB55C9BD0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973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09/08/2023)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9C015AB-48B6-0841-8C2F-3B06C22FE444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042123E-1A1C-9D40-9891-C4544610AF2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6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09/08/2023)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927885-D03B-3045-BF12-C2AA4D092613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36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09/08/2023)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1C41AA-2C67-FB45-BB8C-49EE29A5CC16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D387521-6FF6-464D-B5F9-56FD64F0D6E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3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09/08/2023)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F70B37-01C6-6546-B65D-9DF0B840457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B4F345-9683-8240-8900-AF1247197D2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80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2021 Prime Lessons (primelessons.org) CC-BY-NC-SA.  (Last edit: 09/08/2023)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5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09/08/2023)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1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GB"/>
              <a:t>Copyright © 2021 Prime Lessons (primelessons.org) CC-BY-NC-SA.  (Last edit: 09/08/2023)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E41CC19-2F00-0F49-933A-F847E99CEC29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30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  <p:sldLayoutId id="2147483785" r:id="rId16"/>
    <p:sldLayoutId id="2147483786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python/ref_list_pop.asp" TargetMode="External"/><Relationship Id="rId3" Type="http://schemas.openxmlformats.org/officeDocument/2006/relationships/hyperlink" Target="https://www.w3schools.com/python/ref_list_append.asp" TargetMode="External"/><Relationship Id="rId7" Type="http://schemas.openxmlformats.org/officeDocument/2006/relationships/hyperlink" Target="https://www.w3schools.com/python/ref_list_insert.as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python/ref_list_index.asp" TargetMode="External"/><Relationship Id="rId11" Type="http://schemas.openxmlformats.org/officeDocument/2006/relationships/hyperlink" Target="https://www.w3schools.com/python/ref_list_sort.asp" TargetMode="External"/><Relationship Id="rId5" Type="http://schemas.openxmlformats.org/officeDocument/2006/relationships/hyperlink" Target="https://www.w3schools.com/python/ref_list_extend.asp" TargetMode="External"/><Relationship Id="rId10" Type="http://schemas.openxmlformats.org/officeDocument/2006/relationships/hyperlink" Target="https://www.w3schools.com/python/ref_list_reverse.asp" TargetMode="External"/><Relationship Id="rId4" Type="http://schemas.openxmlformats.org/officeDocument/2006/relationships/hyperlink" Target="https://www.w3schools.com/python/ref_list_count.asp" TargetMode="External"/><Relationship Id="rId9" Type="http://schemas.openxmlformats.org/officeDocument/2006/relationships/hyperlink" Target="https://www.w3schools.com/python/ref_list_remove.asp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" sz="3600" dirty="0"/>
              <a:t>Lists and Tuples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  <p:sp>
        <p:nvSpPr>
          <p:cNvPr id="4" name="Rectangle: Rounded Corners 4">
            <a:extLst>
              <a:ext uri="{FF2B5EF4-FFF2-40B4-BE49-F238E27FC236}">
                <a16:creationId xmlns:a16="http://schemas.microsoft.com/office/drawing/2014/main" id="{96C68CBD-E52D-D154-8FC1-D6FF6794CE3A}"/>
              </a:ext>
            </a:extLst>
          </p:cNvPr>
          <p:cNvSpPr/>
          <p:nvPr/>
        </p:nvSpPr>
        <p:spPr>
          <a:xfrm>
            <a:off x="2621721" y="5901635"/>
            <a:ext cx="3900558" cy="331304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lesson uses SPIKE 3 software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73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Challenge</a:t>
            </a:r>
          </a:p>
        </p:txBody>
      </p:sp>
      <p:sp>
        <p:nvSpPr>
          <p:cNvPr id="588" name="Google Shape;588;p73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 dirty="0"/>
              <a:t>Given a list of numbers, sum the squares of the numbers and return the answer.  Then print the answer to the light matrix</a:t>
            </a:r>
          </a:p>
          <a:p>
            <a:endParaRPr lang="en-US" dirty="0"/>
          </a:p>
          <a:p>
            <a:r>
              <a:rPr lang="en-US" dirty="0"/>
              <a:t>You will need to use 1D lists, for loops, and optionally functions</a:t>
            </a:r>
          </a:p>
        </p:txBody>
      </p:sp>
      <p:sp>
        <p:nvSpPr>
          <p:cNvPr id="589" name="Google Shape;589;p73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10</a:t>
            </a:fld>
            <a:endParaRPr lang="en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EA011AA-79F0-F71F-05AB-BC40E77EE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09/08/2023)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74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Challenge Solution</a:t>
            </a:r>
          </a:p>
        </p:txBody>
      </p:sp>
      <p:sp>
        <p:nvSpPr>
          <p:cNvPr id="596" name="Google Shape;596;p74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11</a:t>
            </a:fld>
            <a:endParaRPr lang="en"/>
          </a:p>
        </p:txBody>
      </p:sp>
      <p:sp>
        <p:nvSpPr>
          <p:cNvPr id="11" name="Google Shape;595;p74">
            <a:extLst>
              <a:ext uri="{FF2B5EF4-FFF2-40B4-BE49-F238E27FC236}">
                <a16:creationId xmlns:a16="http://schemas.microsoft.com/office/drawing/2014/main" id="{06747FC8-B930-4C88-809E-BB003D8442C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5575" y="1139825"/>
            <a:ext cx="8831263" cy="5083175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>
              <a:buNone/>
            </a:pPr>
            <a:r>
              <a:rPr lang="en-US" sz="10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hub </a:t>
            </a:r>
            <a:r>
              <a:rPr lang="en-US" sz="10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light_matrix</a:t>
            </a:r>
            <a:endParaRPr lang="en-US" sz="10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10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runloop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math, sys</a:t>
            </a:r>
          </a:p>
          <a:p>
            <a:pPr marL="0" indent="0" algn="l">
              <a:buNone/>
            </a:pPr>
            <a:b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00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 Function to stop the program using a system exception</a:t>
            </a:r>
            <a:endParaRPr lang="en-US" sz="10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10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stopAndExitProgram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algn="l">
              <a:buNone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sys.exit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b="0" i="0" u="none" strike="noStrike" dirty="0">
                <a:solidFill>
                  <a:srgbClr val="D8009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"Stopping"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0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b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sumSquares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algn="l">
              <a:buNone/>
            </a:pPr>
            <a:r>
              <a:rPr lang="en-US" sz="10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sum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000" b="0" i="0" u="none" strike="noStrike" dirty="0">
                <a:solidFill>
                  <a:srgbClr val="FF7D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sz="10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10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for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num </a:t>
            </a:r>
            <a:r>
              <a:rPr lang="en-US" sz="10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L:</a:t>
            </a:r>
          </a:p>
          <a:p>
            <a:pPr marL="0" indent="0" algn="l">
              <a:buNone/>
            </a:pPr>
            <a:r>
              <a:rPr lang="en-US" sz="10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sum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math.</a:t>
            </a:r>
            <a:r>
              <a:rPr lang="en-US" sz="1000" b="0" i="0" u="none" strike="noStrike" dirty="0" err="1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pow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num,</a:t>
            </a:r>
            <a:r>
              <a:rPr lang="en-US" sz="1000" b="0" i="0" u="none" strike="noStrike" dirty="0">
                <a:solidFill>
                  <a:srgbClr val="FF7D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0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10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return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endParaRPr lang="en-US" sz="10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b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async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pPr marL="0" indent="0" algn="l">
              <a:buNone/>
            </a:pPr>
            <a:r>
              <a:rPr lang="en-US" sz="10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sum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sumSquares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([</a:t>
            </a:r>
            <a:r>
              <a:rPr lang="en-US" sz="1000" b="0" i="0" u="none" strike="noStrike" dirty="0">
                <a:solidFill>
                  <a:srgbClr val="FF7D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000" b="0" i="0" u="none" strike="noStrike" dirty="0">
                <a:solidFill>
                  <a:srgbClr val="FF7D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000" b="0" i="0" u="none" strike="noStrike" dirty="0">
                <a:solidFill>
                  <a:srgbClr val="FF7D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endParaRPr lang="en-US" sz="10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1000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# Print the sum after converting it to an int, and then string</a:t>
            </a:r>
            <a:endParaRPr lang="en-US" sz="10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10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await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light_matrix.write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b="0" i="0" u="none" strike="noStrike" dirty="0">
                <a:solidFill>
                  <a:srgbClr val="0078C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)))</a:t>
            </a:r>
            <a:endParaRPr lang="en-US" sz="10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1000" b="0" i="0" u="none" strike="noStrike" dirty="0">
                <a:solidFill>
                  <a:srgbClr val="00963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# Stop and exit the program. You should see the Program number on your hub.</a:t>
            </a:r>
            <a:endParaRPr lang="en-US" sz="10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stopAndExitProgram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10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b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runloop.run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000" b="0" i="0" u="none" strike="noStrike" dirty="0">
                <a:solidFill>
                  <a:srgbClr val="00877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endParaRPr lang="en-US" sz="10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b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5F5F5A-79CE-D050-7841-A5F271373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09/08/2023)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p76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 dirty="0"/>
              <a:t>2d lists: Lists within Lists</a:t>
            </a:r>
          </a:p>
        </p:txBody>
      </p:sp>
      <p:sp>
        <p:nvSpPr>
          <p:cNvPr id="609" name="Google Shape;609;p76"/>
          <p:cNvSpPr txBox="1">
            <a:spLocks noGrp="1"/>
          </p:cNvSpPr>
          <p:nvPr>
            <p:ph idx="1"/>
          </p:nvPr>
        </p:nvSpPr>
        <p:spPr>
          <a:xfrm>
            <a:off x="155576" y="1139825"/>
            <a:ext cx="6361732" cy="5083175"/>
          </a:xfr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 dirty="0"/>
              <a:t>In Python,  a 2D list is just a list of lists (i.e. each element of the list is another list)</a:t>
            </a:r>
          </a:p>
          <a:p>
            <a:r>
              <a:rPr lang="en-US" dirty="0"/>
              <a:t>You can have 3D, 4D, etc.</a:t>
            </a:r>
          </a:p>
          <a:p>
            <a:r>
              <a:rPr lang="en-US" dirty="0"/>
              <a:t>2D list sometimes called a matrix</a:t>
            </a:r>
          </a:p>
          <a:p>
            <a:endParaRPr lang="en-US" dirty="0"/>
          </a:p>
        </p:txBody>
      </p:sp>
      <p:sp>
        <p:nvSpPr>
          <p:cNvPr id="607" name="Google Shape;607;p76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12</a:t>
            </a:fld>
            <a:endParaRPr lang="en"/>
          </a:p>
        </p:txBody>
      </p:sp>
      <p:sp>
        <p:nvSpPr>
          <p:cNvPr id="610" name="Google Shape;610;p76"/>
          <p:cNvSpPr txBox="1"/>
          <p:nvPr/>
        </p:nvSpPr>
        <p:spPr>
          <a:xfrm>
            <a:off x="6689875" y="2209801"/>
            <a:ext cx="2339400" cy="737223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 = [[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], 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[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]]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8A5263E-D91F-400C-B8F5-0FFB41529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09/08/2023)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77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Getting an Element</a:t>
            </a:r>
          </a:p>
        </p:txBody>
      </p:sp>
      <p:sp>
        <p:nvSpPr>
          <p:cNvPr id="617" name="Google Shape;617;p77"/>
          <p:cNvSpPr txBox="1">
            <a:spLocks noGrp="1"/>
          </p:cNvSpPr>
          <p:nvPr>
            <p:ph idx="1"/>
          </p:nvPr>
        </p:nvSpPr>
        <p:spPr>
          <a:xfrm>
            <a:off x="155576" y="1139825"/>
            <a:ext cx="6026334" cy="5083175"/>
          </a:xfr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 dirty="0"/>
              <a:t>Similar to 1D lists</a:t>
            </a:r>
          </a:p>
          <a:p>
            <a:r>
              <a:rPr lang="en-US" dirty="0"/>
              <a:t>You get an element of a list within an element of the “parent” list</a:t>
            </a:r>
          </a:p>
          <a:p>
            <a:r>
              <a:rPr lang="en-US" dirty="0"/>
              <a:t>Address an element by calling </a:t>
            </a:r>
          </a:p>
          <a:p>
            <a:pPr lvl="1"/>
            <a:r>
              <a:rPr lang="en-US" dirty="0"/>
              <a:t>L[row][column]</a:t>
            </a:r>
          </a:p>
        </p:txBody>
      </p:sp>
      <p:sp>
        <p:nvSpPr>
          <p:cNvPr id="615" name="Google Shape;615;p77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13</a:t>
            </a:fld>
            <a:endParaRPr lang="en"/>
          </a:p>
        </p:txBody>
      </p:sp>
      <p:sp>
        <p:nvSpPr>
          <p:cNvPr id="618" name="Google Shape;618;p77"/>
          <p:cNvSpPr txBox="1"/>
          <p:nvPr/>
        </p:nvSpPr>
        <p:spPr>
          <a:xfrm>
            <a:off x="6689875" y="2209801"/>
            <a:ext cx="2339400" cy="184239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 = [[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], 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[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]]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L[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][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 ==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L[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][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 ==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56F6A8D-785B-1470-235E-7D9E69544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09/08/2023)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p78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Looping on a 2d list</a:t>
            </a:r>
          </a:p>
        </p:txBody>
      </p:sp>
      <p:sp>
        <p:nvSpPr>
          <p:cNvPr id="624" name="Google Shape;624;p78"/>
          <p:cNvSpPr txBox="1">
            <a:spLocks noGrp="1"/>
          </p:cNvSpPr>
          <p:nvPr>
            <p:ph idx="1"/>
          </p:nvPr>
        </p:nvSpPr>
        <p:spPr>
          <a:xfrm>
            <a:off x="155575" y="1139825"/>
            <a:ext cx="4811841" cy="5083175"/>
          </a:xfr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 dirty="0"/>
              <a:t>Use nested loops</a:t>
            </a:r>
          </a:p>
          <a:p>
            <a:r>
              <a:rPr lang="en-US" dirty="0"/>
              <a:t>Iterate on the parent list then the child list </a:t>
            </a:r>
          </a:p>
          <a:p>
            <a:r>
              <a:rPr lang="en-US" dirty="0"/>
              <a:t>Loop over rows then columns</a:t>
            </a:r>
          </a:p>
        </p:txBody>
      </p:sp>
      <p:sp>
        <p:nvSpPr>
          <p:cNvPr id="625" name="Google Shape;625;p78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14</a:t>
            </a:fld>
            <a:endParaRPr lang="en"/>
          </a:p>
        </p:txBody>
      </p:sp>
      <p:sp>
        <p:nvSpPr>
          <p:cNvPr id="626" name="Google Shape;626;p78"/>
          <p:cNvSpPr txBox="1"/>
          <p:nvPr/>
        </p:nvSpPr>
        <p:spPr>
          <a:xfrm>
            <a:off x="5703850" y="1431900"/>
            <a:ext cx="3000000" cy="405274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 = [[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], 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[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]]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row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L: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col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row: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print(col)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Output: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5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884CFD7-26CE-08D6-2103-ED8D0A9AF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09/08/2023)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p79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Copying a 2d list</a:t>
            </a:r>
          </a:p>
        </p:txBody>
      </p:sp>
      <p:sp>
        <p:nvSpPr>
          <p:cNvPr id="632" name="Google Shape;632;p79"/>
          <p:cNvSpPr txBox="1">
            <a:spLocks noGrp="1"/>
          </p:cNvSpPr>
          <p:nvPr>
            <p:ph idx="1"/>
          </p:nvPr>
        </p:nvSpPr>
        <p:spPr>
          <a:xfrm>
            <a:off x="155575" y="1139825"/>
            <a:ext cx="8766175" cy="2800215"/>
          </a:xfr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 dirty="0"/>
              <a:t>Similar mutability issues to 1D lists but even more</a:t>
            </a:r>
          </a:p>
          <a:p>
            <a:r>
              <a:rPr lang="en-US" dirty="0"/>
              <a:t>Each “child” list has its own memory reference</a:t>
            </a:r>
          </a:p>
          <a:p>
            <a:r>
              <a:rPr lang="en-US" dirty="0"/>
              <a:t>We need to do a “</a:t>
            </a:r>
            <a:r>
              <a:rPr lang="en-US" dirty="0" err="1"/>
              <a:t>deepcopy</a:t>
            </a:r>
            <a:r>
              <a:rPr lang="en-US" dirty="0"/>
              <a:t>”</a:t>
            </a:r>
          </a:p>
          <a:p>
            <a:r>
              <a:rPr lang="en-US" dirty="0">
                <a:sym typeface="Muli"/>
              </a:rPr>
              <a:t>Unfortunately, </a:t>
            </a:r>
            <a:r>
              <a:rPr lang="en-US" dirty="0" err="1">
                <a:sym typeface="Muli"/>
              </a:rPr>
              <a:t>micropython</a:t>
            </a:r>
            <a:r>
              <a:rPr lang="en-US" dirty="0">
                <a:sym typeface="Muli"/>
              </a:rPr>
              <a:t> does not natively implement the copy library so we need to create our own </a:t>
            </a:r>
            <a:r>
              <a:rPr lang="en-US" dirty="0" err="1">
                <a:sym typeface="Muli"/>
              </a:rPr>
              <a:t>deepcopy</a:t>
            </a:r>
            <a:endParaRPr lang="en-US" dirty="0">
              <a:sym typeface="Muli"/>
            </a:endParaRPr>
          </a:p>
          <a:p>
            <a:r>
              <a:rPr lang="en-US" dirty="0">
                <a:sym typeface="Muli"/>
              </a:rPr>
              <a:t>The function below uses recursion (which will be taught in a later lesson) to create a simple copy of list elements without using the original list</a:t>
            </a:r>
          </a:p>
          <a:p>
            <a:r>
              <a:rPr lang="en-US" dirty="0">
                <a:sym typeface="Muli"/>
              </a:rPr>
              <a:t>Use this function on any list - i.e.,  </a:t>
            </a:r>
            <a:r>
              <a:rPr lang="en-US" dirty="0">
                <a:latin typeface="Consolas" panose="020B0609020204030204" pitchFamily="49" charset="0"/>
                <a:sym typeface="Muli"/>
              </a:rPr>
              <a:t>M=</a:t>
            </a:r>
            <a:r>
              <a:rPr lang="en-US" dirty="0" err="1">
                <a:latin typeface="Consolas" panose="020B0609020204030204" pitchFamily="49" charset="0"/>
                <a:sym typeface="Muli"/>
              </a:rPr>
              <a:t>deepCopy</a:t>
            </a:r>
            <a:r>
              <a:rPr lang="en-US" dirty="0">
                <a:latin typeface="Consolas" panose="020B0609020204030204" pitchFamily="49" charset="0"/>
                <a:sym typeface="Muli"/>
              </a:rPr>
              <a:t>(L)</a:t>
            </a:r>
            <a:endParaRPr lang="en-US" dirty="0">
              <a:sym typeface="Muli"/>
            </a:endParaRPr>
          </a:p>
        </p:txBody>
      </p:sp>
      <p:sp>
        <p:nvSpPr>
          <p:cNvPr id="633" name="Google Shape;633;p79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15</a:t>
            </a:fld>
            <a:endParaRPr lang="en"/>
          </a:p>
        </p:txBody>
      </p:sp>
      <p:sp>
        <p:nvSpPr>
          <p:cNvPr id="634" name="Google Shape;634;p79"/>
          <p:cNvSpPr txBox="1"/>
          <p:nvPr/>
        </p:nvSpPr>
        <p:spPr>
          <a:xfrm>
            <a:off x="656675" y="4576003"/>
            <a:ext cx="4050592" cy="104641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US" sz="1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deepCopy</a:t>
            </a:r>
            <a:r>
              <a:rPr lang="en-US" sz="1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sz="1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type</a:t>
            </a:r>
            <a:r>
              <a:rPr lang="en-US" sz="1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sz="1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lang="en-US" sz="1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lang="en-US" sz="1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sz="1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deepCopy</a:t>
            </a:r>
            <a:r>
              <a:rPr lang="en-US" sz="1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</a:t>
            </a:r>
            <a:r>
              <a:rPr lang="en-US" sz="1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e </a:t>
            </a:r>
            <a:r>
              <a:rPr lang="en-US" sz="1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L</a:t>
            </a:r>
            <a:r>
              <a:rPr lang="en-US" sz="1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]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 </a:t>
            </a:r>
            <a:r>
              <a:rPr lang="en-US" sz="1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6690B25-3960-724D-5306-DC80FA472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09/08/2023)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p80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 dirty="0"/>
              <a:t>2d List Copying Analysis</a:t>
            </a:r>
          </a:p>
        </p:txBody>
      </p:sp>
      <p:sp>
        <p:nvSpPr>
          <p:cNvPr id="640" name="Google Shape;640;p80"/>
          <p:cNvSpPr txBox="1">
            <a:spLocks noGrp="1"/>
          </p:cNvSpPr>
          <p:nvPr>
            <p:ph idx="1"/>
          </p:nvPr>
        </p:nvSpPr>
        <p:spPr>
          <a:xfrm>
            <a:off x="155575" y="1139825"/>
            <a:ext cx="5668755" cy="5083175"/>
          </a:xfrm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Let’s take a look at the memory structure of the following code: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Notice in the object diagram (right), M and L point to the same list, showing that it is really the same object</a:t>
            </a:r>
          </a:p>
          <a:p>
            <a:r>
              <a:rPr lang="en-US" dirty="0"/>
              <a:t>While N has its own list, its elements point to the same lists as L, showing that they were not copied when using the normal copy method</a:t>
            </a:r>
          </a:p>
          <a:p>
            <a:r>
              <a:rPr lang="en-US" dirty="0"/>
              <a:t>O, however, has all of its children independent of L, showing that it is copied correctly using </a:t>
            </a:r>
            <a:r>
              <a:rPr lang="en-US" dirty="0" err="1"/>
              <a:t>deepcopy</a:t>
            </a:r>
            <a:endParaRPr lang="en-US" dirty="0"/>
          </a:p>
          <a:p>
            <a:r>
              <a:rPr lang="en-US" dirty="0"/>
              <a:t>Basically, if you are working with 2D lists, use </a:t>
            </a:r>
            <a:r>
              <a:rPr lang="en-US" dirty="0" err="1"/>
              <a:t>deepcopy</a:t>
            </a:r>
            <a:r>
              <a:rPr lang="en-US" dirty="0"/>
              <a:t>.</a:t>
            </a:r>
          </a:p>
        </p:txBody>
      </p:sp>
      <p:sp>
        <p:nvSpPr>
          <p:cNvPr id="641" name="Google Shape;641;p80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16</a:t>
            </a:fld>
            <a:endParaRPr lang="en"/>
          </a:p>
        </p:txBody>
      </p:sp>
      <p:sp>
        <p:nvSpPr>
          <p:cNvPr id="643" name="Google Shape;643;p80"/>
          <p:cNvSpPr txBox="1"/>
          <p:nvPr/>
        </p:nvSpPr>
        <p:spPr>
          <a:xfrm>
            <a:off x="478021" y="1744778"/>
            <a:ext cx="3643800" cy="1690689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US" sz="105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deepCopy</a:t>
            </a:r>
            <a:r>
              <a:rPr lang="en-US" sz="105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sz="105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05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05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5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type</a:t>
            </a:r>
            <a:r>
              <a:rPr lang="en-US" sz="105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sz="105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lang="en-US" sz="105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lang="en-US" sz="105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sz="105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05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deepCopy</a:t>
            </a:r>
            <a:r>
              <a:rPr lang="en-US" sz="105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</a:t>
            </a:r>
            <a:r>
              <a:rPr lang="en-US" sz="105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05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e </a:t>
            </a:r>
            <a:r>
              <a:rPr lang="en-US" sz="105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L</a:t>
            </a:r>
            <a:r>
              <a:rPr lang="en-US" sz="105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]</a:t>
            </a:r>
            <a:endParaRPr lang="en-US" sz="105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05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 </a:t>
            </a:r>
            <a:r>
              <a:rPr lang="en-US" sz="105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L</a:t>
            </a:r>
          </a:p>
          <a:p>
            <a:pPr>
              <a:lnSpc>
                <a:spcPct val="133333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 = [ [ </a:t>
            </a:r>
            <a:r>
              <a:rPr lang="en" sz="10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0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0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] , [ </a:t>
            </a:r>
            <a:r>
              <a:rPr lang="en" sz="10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0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0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6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] ]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M = L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N = L.copy()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O = deepCopy(L)</a:t>
            </a:r>
            <a:endParaRPr sz="1100" dirty="0"/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9FEC868E-03D4-4C4A-896C-80382481A2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5765" y="1320408"/>
            <a:ext cx="2572743" cy="4810352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7D69CF3-665A-8D3F-9D38-1CD0C2928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09/08/2023)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75D64-8D5E-41A1-8387-46192B8D7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/>
              <a:t>Light matrix pixel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E69A3-786B-46FB-8637-4069DFA9C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pixel on the light matrix is represented by a </a:t>
            </a:r>
            <a:r>
              <a:rPr lang="en-US" dirty="0" err="1">
                <a:latin typeface="Consolas" panose="020B0609020204030204" pitchFamily="49" charset="0"/>
              </a:rPr>
              <a:t>x,y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/>
              <a:t>value and a brightness value</a:t>
            </a:r>
          </a:p>
          <a:p>
            <a:r>
              <a:rPr lang="en-US" dirty="0"/>
              <a:t>The method to control the matrix pixel is </a:t>
            </a:r>
            <a:r>
              <a:rPr lang="en-US" dirty="0" err="1">
                <a:latin typeface="Consolas" panose="020B0609020204030204" pitchFamily="49" charset="0"/>
              </a:rPr>
              <a:t>set_pixel</a:t>
            </a:r>
            <a:r>
              <a:rPr lang="en-US" dirty="0">
                <a:latin typeface="Consolas" panose="020B0609020204030204" pitchFamily="49" charset="0"/>
              </a:rPr>
              <a:t>(x, y, brightness)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The x value is the pixel position counting from the left (range 1-5)</a:t>
            </a:r>
          </a:p>
          <a:p>
            <a:pPr lvl="1"/>
            <a:r>
              <a:rPr lang="en-US" dirty="0"/>
              <a:t>The y value is the pixel position counting from the top (range 1-5)</a:t>
            </a:r>
          </a:p>
          <a:p>
            <a:pPr lvl="1"/>
            <a:r>
              <a:rPr lang="en-US" dirty="0"/>
              <a:t>The brightness value ranges from 0-100</a:t>
            </a:r>
          </a:p>
          <a:p>
            <a:pPr marL="0" indent="0">
              <a:buNone/>
            </a:pPr>
            <a:r>
              <a:rPr lang="en-US" dirty="0"/>
              <a:t>For example:</a:t>
            </a:r>
          </a:p>
          <a:p>
            <a:pPr marL="0" indent="0">
              <a:buNone/>
            </a:pP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light_matrix.set_pixel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7D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7D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4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7D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brightness=100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B8EF2A-B7C0-43CC-847B-180144982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09/08/2023)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F67D56-3D5B-4693-ADD1-49A126E74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25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81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Challenge</a:t>
            </a:r>
          </a:p>
        </p:txBody>
      </p:sp>
      <p:sp>
        <p:nvSpPr>
          <p:cNvPr id="649" name="Google Shape;649;p81"/>
          <p:cNvSpPr txBox="1">
            <a:spLocks noGrp="1"/>
          </p:cNvSpPr>
          <p:nvPr>
            <p:ph idx="1"/>
          </p:nvPr>
        </p:nvSpPr>
        <p:spPr>
          <a:xfrm>
            <a:off x="155575" y="1139825"/>
            <a:ext cx="8713046" cy="5083175"/>
          </a:xfrm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Given a 2D list of coordinates, in a loop, turn on, wait one second, and turn off each pixel sequentially</a:t>
            </a:r>
          </a:p>
          <a:p>
            <a:r>
              <a:rPr lang="en-US" dirty="0"/>
              <a:t>The list will look like: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sym typeface="Courier New"/>
              </a:rPr>
              <a:t>L=[[1, 1],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sym typeface="Courier New"/>
              </a:rPr>
              <a:t>   [2, 3],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sym typeface="Courier New"/>
              </a:rPr>
              <a:t>   [3, 4]]</a:t>
            </a:r>
          </a:p>
          <a:p>
            <a:r>
              <a:rPr lang="en-US" dirty="0"/>
              <a:t>Each child list is an [x, y] coordinate. Note the ranges for the hub light matrix x and y values are 0-4. If you use numbers outside this range, it will be ignored.</a:t>
            </a:r>
          </a:p>
        </p:txBody>
      </p:sp>
      <p:sp>
        <p:nvSpPr>
          <p:cNvPr id="650" name="Google Shape;650;p81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18</a:t>
            </a:fld>
            <a:endParaRPr lang="en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DA399C9-D829-1AE3-C162-703E51B07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09/08/2023)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p82"/>
          <p:cNvSpPr txBox="1"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Challenge Solution</a:t>
            </a:r>
          </a:p>
        </p:txBody>
      </p:sp>
      <p:sp>
        <p:nvSpPr>
          <p:cNvPr id="657" name="Google Shape;657;p82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  <a:solidFill>
            <a:srgbClr val="FFFFFF"/>
          </a:solidFill>
        </p:spPr>
        <p:txBody>
          <a:bodyPr spcFirstLastPara="1" vert="horz" wrap="square" lIns="0" tIns="0" rIns="0" bIns="0" rtlCol="0" anchor="t" anchorCtr="0">
            <a:normAutofit fontScale="77500" lnSpcReduction="20000"/>
          </a:bodyPr>
          <a:lstStyle/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78CC"/>
                </a:solidFill>
                <a:effectLst/>
                <a:latin typeface="Menlo" panose="020B0609030804020204" pitchFamily="49" charset="0"/>
              </a:rPr>
              <a:t>from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hub </a:t>
            </a:r>
            <a:r>
              <a:rPr lang="en-US" b="0" i="0" u="none" strike="noStrike" dirty="0">
                <a:solidFill>
                  <a:srgbClr val="0078CC"/>
                </a:solidFill>
                <a:effectLst/>
                <a:latin typeface="Menlo" panose="020B0609030804020204" pitchFamily="49" charset="0"/>
              </a:rPr>
              <a:t>import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light_matrix</a:t>
            </a:r>
            <a:endParaRPr lang="en-US" b="0" i="0" u="none" strike="noStrike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78CC"/>
                </a:solidFill>
                <a:effectLst/>
                <a:latin typeface="Menlo" panose="020B0609030804020204" pitchFamily="49" charset="0"/>
              </a:rPr>
              <a:t>import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runloop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sys</a:t>
            </a:r>
          </a:p>
          <a:p>
            <a:pPr marL="0" indent="0" algn="l">
              <a:buNone/>
            </a:pPr>
            <a:br>
              <a:rPr lang="en-US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r>
              <a:rPr lang="en-US" b="0" i="0" u="none" strike="noStrike" dirty="0">
                <a:solidFill>
                  <a:srgbClr val="00963E"/>
                </a:solidFill>
                <a:effectLst/>
                <a:latin typeface="Menlo" panose="020B0609030804020204" pitchFamily="49" charset="0"/>
              </a:rPr>
              <a:t># Function to stop the program using a system exception</a:t>
            </a:r>
            <a:endParaRPr lang="en-US" b="0" i="0" u="none" strike="noStrike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78CC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stopAndExitProgram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Menlo" panose="020B0609030804020204" pitchFamily="49" charset="0"/>
              </a:rPr>
              <a:t>()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sys.exit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b="0" i="0" u="none" strike="noStrike" dirty="0">
                <a:solidFill>
                  <a:srgbClr val="D8009B"/>
                </a:solidFill>
                <a:effectLst/>
                <a:latin typeface="Menlo" panose="020B0609030804020204" pitchFamily="49" charset="0"/>
              </a:rPr>
              <a:t>"Stopping"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Menlo" panose="020B0609030804020204" pitchFamily="49" charset="0"/>
              </a:rPr>
              <a:t>)</a:t>
            </a:r>
            <a:endParaRPr lang="en-US" b="0" i="0" u="none" strike="noStrike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 algn="l">
              <a:buNone/>
            </a:pPr>
            <a:br>
              <a:rPr lang="en-US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r>
              <a:rPr lang="en-US" b="0" i="0" u="none" strike="noStrike" dirty="0">
                <a:solidFill>
                  <a:srgbClr val="0078CC"/>
                </a:solidFill>
                <a:effectLst/>
                <a:latin typeface="Menlo" panose="020B0609030804020204" pitchFamily="49" charset="0"/>
              </a:rPr>
              <a:t>async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i="0" u="none" strike="noStrike" dirty="0">
                <a:solidFill>
                  <a:srgbClr val="0078CC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main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Menlo" panose="020B0609030804020204" pitchFamily="49" charset="0"/>
              </a:rPr>
              <a:t>()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L = 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Menlo" panose="020B0609030804020204" pitchFamily="49" charset="0"/>
              </a:rPr>
              <a:t>[[</a:t>
            </a:r>
            <a:r>
              <a:rPr lang="en-US" b="0" i="0" u="none" strike="noStrike" dirty="0">
                <a:solidFill>
                  <a:srgbClr val="FF7D00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i="0" u="none" strike="noStrike" dirty="0">
                <a:solidFill>
                  <a:srgbClr val="FF7D00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Menlo" panose="020B0609030804020204" pitchFamily="49" charset="0"/>
              </a:rPr>
              <a:t>]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877B"/>
                </a:solidFill>
                <a:effectLst/>
                <a:latin typeface="Menlo" panose="020B0609030804020204" pitchFamily="49" charset="0"/>
              </a:rPr>
              <a:t>         [</a:t>
            </a:r>
            <a:r>
              <a:rPr lang="en-US" b="0" i="0" u="none" strike="noStrike" dirty="0">
                <a:solidFill>
                  <a:srgbClr val="FF7D00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i="0" u="none" strike="noStrike" dirty="0">
                <a:solidFill>
                  <a:srgbClr val="FF7D00"/>
                </a:solidFill>
                <a:effectLst/>
                <a:latin typeface="Menlo" panose="020B0609030804020204" pitchFamily="49" charset="0"/>
              </a:rPr>
              <a:t>3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Menlo" panose="020B0609030804020204" pitchFamily="49" charset="0"/>
              </a:rPr>
              <a:t>]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</a:t>
            </a: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877B"/>
                </a:solidFill>
                <a:effectLst/>
                <a:latin typeface="Menlo" panose="020B0609030804020204" pitchFamily="49" charset="0"/>
              </a:rPr>
              <a:t>         [</a:t>
            </a:r>
            <a:r>
              <a:rPr lang="en-US" b="0" i="0" u="none" strike="noStrike" dirty="0">
                <a:solidFill>
                  <a:srgbClr val="FF7D00"/>
                </a:solidFill>
                <a:effectLst/>
                <a:latin typeface="Menlo" panose="020B0609030804020204" pitchFamily="49" charset="0"/>
              </a:rPr>
              <a:t>3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</a:t>
            </a:r>
            <a:r>
              <a:rPr lang="en-US" b="0" i="0" u="none" strike="noStrike" dirty="0">
                <a:solidFill>
                  <a:srgbClr val="FF7D00"/>
                </a:solidFill>
                <a:effectLst/>
                <a:latin typeface="Menlo" panose="020B0609030804020204" pitchFamily="49" charset="0"/>
              </a:rPr>
              <a:t>4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Menlo" panose="020B0609030804020204" pitchFamily="49" charset="0"/>
              </a:rPr>
              <a:t>]]</a:t>
            </a:r>
            <a:endParaRPr lang="en-US" b="0" i="0" u="none" strike="noStrike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78CC"/>
                </a:solidFill>
                <a:effectLst/>
                <a:latin typeface="Menlo" panose="020B0609030804020204" pitchFamily="49" charset="0"/>
              </a:rPr>
              <a:t>    for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x, y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i="0" u="none" strike="noStrike" dirty="0">
                <a:solidFill>
                  <a:srgbClr val="0078CC"/>
                </a:solidFill>
                <a:effectLst/>
                <a:latin typeface="Menlo" panose="020B0609030804020204" pitchFamily="49" charset="0"/>
              </a:rPr>
              <a:t>in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L:</a:t>
            </a: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   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light_matrix.set_pixel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x, y, </a:t>
            </a:r>
            <a:r>
              <a:rPr lang="en-US" b="0" i="0" u="none" strike="noStrike" dirty="0">
                <a:solidFill>
                  <a:srgbClr val="FF7D00"/>
                </a:solidFill>
                <a:effectLst/>
                <a:latin typeface="Menlo" panose="020B0609030804020204" pitchFamily="49" charset="0"/>
              </a:rPr>
              <a:t>100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Menlo" panose="020B0609030804020204" pitchFamily="49" charset="0"/>
              </a:rPr>
              <a:t>)</a:t>
            </a:r>
            <a:endParaRPr lang="en-US" b="0" i="0" u="none" strike="noStrike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78CC"/>
                </a:solidFill>
                <a:effectLst/>
                <a:latin typeface="Menlo" panose="020B0609030804020204" pitchFamily="49" charset="0"/>
              </a:rPr>
              <a:t>        await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runloop.sleep_ms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b="0" i="0" u="none" strike="noStrike" dirty="0">
                <a:solidFill>
                  <a:srgbClr val="FF7D00"/>
                </a:solidFill>
                <a:effectLst/>
                <a:latin typeface="Menlo" panose="020B0609030804020204" pitchFamily="49" charset="0"/>
              </a:rPr>
              <a:t>1000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Menlo" panose="020B0609030804020204" pitchFamily="49" charset="0"/>
              </a:rPr>
              <a:t>)</a:t>
            </a:r>
            <a:endParaRPr lang="en-US" b="0" i="0" u="none" strike="noStrike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   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light_matrix.set_pixel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x, y, </a:t>
            </a:r>
            <a:r>
              <a:rPr lang="en-US" b="0" i="0" u="none" strike="noStrike" dirty="0">
                <a:solidFill>
                  <a:srgbClr val="FF7D00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Menlo" panose="020B0609030804020204" pitchFamily="49" charset="0"/>
              </a:rPr>
              <a:t>)</a:t>
            </a:r>
            <a:endParaRPr lang="en-US" b="0" i="0" u="none" strike="noStrike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 algn="l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stopAndExitProgram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Menlo" panose="020B0609030804020204" pitchFamily="49" charset="0"/>
              </a:rPr>
              <a:t>()</a:t>
            </a:r>
            <a:endParaRPr lang="en-US" b="0" i="0" u="none" strike="noStrike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 algn="l">
              <a:buNone/>
            </a:pPr>
            <a:br>
              <a:rPr lang="en-US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runloop.run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main</a:t>
            </a:r>
            <a:r>
              <a:rPr lang="en-US" b="0" i="0" u="none" strike="noStrike" dirty="0">
                <a:solidFill>
                  <a:srgbClr val="00877B"/>
                </a:solidFill>
                <a:effectLst/>
                <a:latin typeface="Menlo" panose="020B0609030804020204" pitchFamily="49" charset="0"/>
              </a:rPr>
              <a:t>())</a:t>
            </a:r>
            <a:endParaRPr lang="en-US" b="0" i="0" u="none" strike="noStrike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58" name="Google Shape;658;p82"/>
          <p:cNvSpPr txBox="1"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</p:spPr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19</a:t>
            </a:fld>
            <a:endParaRPr lang="en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E1944C7-7791-AF3B-1807-A1592DB87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09/08/2023)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71792"/>
            <a:ext cx="8746864" cy="752706"/>
          </a:xfrm>
        </p:spPr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to create and use 1D lists</a:t>
            </a:r>
          </a:p>
          <a:p>
            <a:r>
              <a:rPr lang="en-US" dirty="0"/>
              <a:t>Learn to create and use tuples</a:t>
            </a:r>
          </a:p>
          <a:p>
            <a:r>
              <a:rPr lang="en-US" dirty="0"/>
              <a:t>Learn to create and use 2D lists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Copyright © 2021 Prime Lessons (</a:t>
            </a:r>
            <a:r>
              <a:rPr lang="en-GB" dirty="0" err="1"/>
              <a:t>primelessons.org</a:t>
            </a:r>
            <a:r>
              <a:rPr lang="en-GB" dirty="0"/>
              <a:t>) CC-BY-NC-SA.  (Last edit: 09/08/2023)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and Arvind Seshan for Prime Lessons</a:t>
            </a:r>
          </a:p>
          <a:p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Gill Sans" panose="020B0502020104020203" pitchFamily="34" charset="-79"/>
                <a:cs typeface="Gill Sans" panose="020B0502020104020203" pitchFamily="34" charset="-79"/>
              </a:rPr>
              <a:t>Additional contributions by FLL Share &amp; Learn community members.</a:t>
            </a:r>
            <a:endParaRPr lang="en-US" sz="1600" dirty="0"/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09/08/2023)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20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p66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 dirty="0"/>
              <a:t>Basics</a:t>
            </a:r>
          </a:p>
        </p:txBody>
      </p:sp>
      <p:sp>
        <p:nvSpPr>
          <p:cNvPr id="532" name="Google Shape;532;p66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5673771" cy="5082601"/>
          </a:xfrm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Lists and Tuples store a set of data</a:t>
            </a:r>
          </a:p>
          <a:p>
            <a:r>
              <a:rPr lang="en-US" dirty="0"/>
              <a:t>Comma separated lists</a:t>
            </a:r>
          </a:p>
          <a:p>
            <a:pPr lvl="1"/>
            <a:r>
              <a:rPr lang="en-US" dirty="0"/>
              <a:t>Lists inside brackets</a:t>
            </a:r>
          </a:p>
          <a:p>
            <a:pPr lvl="1"/>
            <a:r>
              <a:rPr lang="en-US" dirty="0"/>
              <a:t>Tuples inside parentheses</a:t>
            </a:r>
          </a:p>
          <a:p>
            <a:r>
              <a:rPr lang="en-US" dirty="0"/>
              <a:t>Each entry in a list or tuple is assigned an index, starting at 0</a:t>
            </a:r>
          </a:p>
          <a:p>
            <a:pPr lvl="1"/>
            <a:r>
              <a:rPr lang="en-US" dirty="0">
                <a:sym typeface="Courier New"/>
              </a:rPr>
              <a:t>L=[index 0, index 1, index 2…..]</a:t>
            </a:r>
          </a:p>
          <a:p>
            <a:r>
              <a:rPr lang="en-US" dirty="0"/>
              <a:t>You can read data at an index (for lists, tuples, and strings) by calling</a:t>
            </a:r>
          </a:p>
          <a:p>
            <a:pPr lvl="1"/>
            <a:r>
              <a:rPr lang="en-US" dirty="0">
                <a:sym typeface="Courier New"/>
              </a:rPr>
              <a:t>L[index]</a:t>
            </a:r>
          </a:p>
        </p:txBody>
      </p:sp>
      <p:sp>
        <p:nvSpPr>
          <p:cNvPr id="530" name="Google Shape;530;p66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3</a:t>
            </a:fld>
            <a:endParaRPr lang="en"/>
          </a:p>
        </p:txBody>
      </p:sp>
      <p:sp>
        <p:nvSpPr>
          <p:cNvPr id="533" name="Google Shape;533;p66"/>
          <p:cNvSpPr txBox="1"/>
          <p:nvPr/>
        </p:nvSpPr>
        <p:spPr>
          <a:xfrm>
            <a:off x="6029275" y="2209801"/>
            <a:ext cx="3000000" cy="294757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List:</a:t>
            </a:r>
            <a:endParaRPr sz="13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 = [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M = [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"Hello"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"bye"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N = [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"Hello"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L[0] == 1 </a:t>
            </a:r>
            <a:r>
              <a:rPr lang="en" sz="13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True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Tuple:</a:t>
            </a:r>
            <a:endParaRPr sz="13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 = (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b = 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"Hello"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"bye"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 = (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"Hello"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34" name="Google Shape;534;p66"/>
          <p:cNvSpPr txBox="1"/>
          <p:nvPr/>
        </p:nvSpPr>
        <p:spPr>
          <a:xfrm>
            <a:off x="255875" y="5291700"/>
            <a:ext cx="8324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" sz="11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Lists can also be created by using</a:t>
            </a:r>
            <a:r>
              <a:rPr lang="en" sz="11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L = [n]*x </a:t>
            </a:r>
            <a:r>
              <a:rPr lang="en" sz="11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(creates a list of n x times) → avoid when working with 2d (nested) lists due to some memory referencing nuances</a:t>
            </a:r>
            <a:endParaRPr sz="1100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2E24255-8095-E08D-636D-2348AE9D7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09/08/2023)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67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List Methods</a:t>
            </a:r>
          </a:p>
        </p:txBody>
      </p:sp>
      <p:sp>
        <p:nvSpPr>
          <p:cNvPr id="540" name="Google Shape;540;p67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/>
              <a:t>All list methods edit the original list and do not return anything (except pop() which returns the removed data)</a:t>
            </a:r>
          </a:p>
        </p:txBody>
      </p:sp>
      <p:sp>
        <p:nvSpPr>
          <p:cNvPr id="541" name="Google Shape;541;p67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4</a:t>
            </a:fld>
            <a:endParaRPr lang="en"/>
          </a:p>
        </p:txBody>
      </p:sp>
      <p:graphicFrame>
        <p:nvGraphicFramePr>
          <p:cNvPr id="542" name="Google Shape;542;p67"/>
          <p:cNvGraphicFramePr/>
          <p:nvPr/>
        </p:nvGraphicFramePr>
        <p:xfrm>
          <a:off x="411650" y="2042525"/>
          <a:ext cx="5568650" cy="3364743"/>
        </p:xfrm>
        <a:graphic>
          <a:graphicData uri="http://schemas.openxmlformats.org/drawingml/2006/table">
            <a:tbl>
              <a:tblPr>
                <a:solidFill>
                  <a:srgbClr val="FFFFFF"/>
                </a:solidFill>
              </a:tblPr>
              <a:tblGrid>
                <a:gridCol w="121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7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 b="1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Method</a:t>
                      </a:r>
                      <a:endParaRPr sz="1050" b="1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 b="1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Description</a:t>
                      </a:r>
                      <a:endParaRPr sz="1050" b="1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7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3"/>
                        </a:rPr>
                        <a:t>append(data)</a:t>
                      </a:r>
                      <a:endParaRPr sz="10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Adds an element at the end of the list</a:t>
                      </a:r>
                      <a:endParaRPr sz="10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7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4"/>
                        </a:rPr>
                        <a:t>count(data)</a:t>
                      </a:r>
                      <a:endParaRPr sz="10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Returns the number of elements with the specified value</a:t>
                      </a:r>
                      <a:endParaRPr sz="10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7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5"/>
                        </a:rPr>
                        <a:t>extend(L)</a:t>
                      </a:r>
                      <a:endParaRPr sz="10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Add the elements of a list (or any iterable), to the end of the current list</a:t>
                      </a:r>
                      <a:endParaRPr sz="10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7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6"/>
                        </a:rPr>
                        <a:t>index(data)</a:t>
                      </a:r>
                      <a:endParaRPr sz="10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Returns the index of the first element with the specified value</a:t>
                      </a:r>
                      <a:endParaRPr sz="10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7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7"/>
                        </a:rPr>
                        <a:t>insert(i, data)</a:t>
                      </a:r>
                      <a:endParaRPr sz="10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Adds an element at the specified position</a:t>
                      </a:r>
                      <a:endParaRPr sz="10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7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8"/>
                        </a:rPr>
                        <a:t>pop(i)</a:t>
                      </a:r>
                      <a:endParaRPr sz="10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Removes the element at the specified position</a:t>
                      </a:r>
                      <a:endParaRPr sz="10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7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9"/>
                        </a:rPr>
                        <a:t>remove(data)</a:t>
                      </a:r>
                      <a:endParaRPr sz="10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Removes the first item with the specified value</a:t>
                      </a:r>
                      <a:endParaRPr sz="10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7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10"/>
                        </a:rPr>
                        <a:t>reverse()</a:t>
                      </a:r>
                      <a:endParaRPr sz="10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Reverses the order of the list</a:t>
                      </a:r>
                      <a:endParaRPr sz="10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7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 u="sng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  <a:hlinkClick r:id="rId11"/>
                        </a:rPr>
                        <a:t>sort()</a:t>
                      </a:r>
                      <a:endParaRPr sz="1050" u="sng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Sorts the list</a:t>
                      </a:r>
                      <a:endParaRPr sz="10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10AA05B-36C4-6B0F-0E31-E3A8F8B25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09/08/2023)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68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Mutability</a:t>
            </a:r>
          </a:p>
        </p:txBody>
      </p:sp>
      <p:sp>
        <p:nvSpPr>
          <p:cNvPr id="548" name="Google Shape;548;p68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Lists are a mutable data type</a:t>
            </a:r>
          </a:p>
          <a:p>
            <a:pPr lvl="1"/>
            <a:r>
              <a:rPr lang="en-US" dirty="0"/>
              <a:t>Tuples, strings, etc. are not</a:t>
            </a:r>
          </a:p>
          <a:p>
            <a:r>
              <a:rPr lang="en-US" dirty="0"/>
              <a:t>This means that when you edit a list, it edits that same memory (RAM) object instead of creating a new one</a:t>
            </a:r>
          </a:p>
          <a:p>
            <a:r>
              <a:rPr lang="en-US" dirty="0"/>
              <a:t>You can edit a List by assigning an index’s data to a new piece of data (see yellow)</a:t>
            </a:r>
          </a:p>
          <a:p>
            <a:pPr lvl="1"/>
            <a:r>
              <a:rPr lang="en-US" dirty="0"/>
              <a:t>This is not true for strings or tuples</a:t>
            </a:r>
          </a:p>
        </p:txBody>
      </p:sp>
      <p:sp>
        <p:nvSpPr>
          <p:cNvPr id="549" name="Google Shape;549;p68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5</a:t>
            </a:fld>
            <a:endParaRPr lang="en"/>
          </a:p>
        </p:txBody>
      </p:sp>
      <p:sp>
        <p:nvSpPr>
          <p:cNvPr id="550" name="Google Shape;550;p68"/>
          <p:cNvSpPr txBox="1">
            <a:spLocks noGrp="1"/>
          </p:cNvSpPr>
          <p:nvPr>
            <p:ph type="body" idx="4294967295"/>
          </p:nvPr>
        </p:nvSpPr>
        <p:spPr>
          <a:xfrm>
            <a:off x="328213" y="3442055"/>
            <a:ext cx="4727465" cy="2671009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vert="horz" wrap="square" lIns="0" tIns="0" rIns="0" bIns="0" rtlCol="0" anchor="t" anchorCtr="0">
            <a:normAutofit fontScale="55000" lnSpcReduction="20000"/>
          </a:bodyPr>
          <a:lstStyle/>
          <a:p>
            <a:pPr marL="0" indent="0">
              <a:buNone/>
            </a:pPr>
            <a:r>
              <a:rPr lang="en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s = "abc"</a:t>
            </a:r>
            <a:endParaRPr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r>
              <a:rPr lang="en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s[0] = "b"</a:t>
            </a:r>
            <a:endParaRPr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r>
              <a:rPr lang="en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TypeError: 'str' object does not support item assignment</a:t>
            </a:r>
            <a:endParaRPr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r>
              <a:rPr lang="en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t = (1,2,3)</a:t>
            </a:r>
            <a:endParaRPr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r>
              <a:rPr lang="en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t[1] = 0</a:t>
            </a:r>
            <a:endParaRPr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r>
              <a:rPr lang="en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TypeError: 'tuple' object does not support item assignment</a:t>
            </a:r>
            <a:endParaRPr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r>
              <a:rPr lang="en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&gt;&gt;&gt; L = [1,2,3]</a:t>
            </a:r>
            <a:endParaRPr dirty="0">
              <a:solidFill>
                <a:srgbClr val="000000"/>
              </a:solidFill>
              <a:highlight>
                <a:srgbClr val="FFFF00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r>
              <a:rPr lang="en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&gt;&gt;&gt; L[0] = 4</a:t>
            </a:r>
            <a:endParaRPr dirty="0">
              <a:solidFill>
                <a:srgbClr val="000000"/>
              </a:solidFill>
              <a:highlight>
                <a:srgbClr val="FFFF00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r>
              <a:rPr lang="en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&gt;&gt;&gt; L</a:t>
            </a:r>
            <a:endParaRPr dirty="0">
              <a:solidFill>
                <a:srgbClr val="000000"/>
              </a:solidFill>
              <a:highlight>
                <a:srgbClr val="FFFF00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r>
              <a:rPr lang="en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[4, 2, 3]</a:t>
            </a:r>
            <a:endParaRPr dirty="0">
              <a:solidFill>
                <a:srgbClr val="000000"/>
              </a:solidFill>
              <a:highlight>
                <a:srgbClr val="FFFF00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r>
              <a:rPr lang="en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</a:t>
            </a:r>
            <a:endParaRPr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CDCA082-7830-4770-0A60-F7607CCF0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09/08/2023)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p69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Copying a List</a:t>
            </a:r>
          </a:p>
        </p:txBody>
      </p:sp>
      <p:sp>
        <p:nvSpPr>
          <p:cNvPr id="556" name="Google Shape;556;p69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5691472" cy="5082601"/>
          </a:xfrm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You must use the copy function from the copy module</a:t>
            </a:r>
          </a:p>
          <a:p>
            <a:r>
              <a:rPr lang="en-US" dirty="0"/>
              <a:t>Unlike strings, tuples, etc., the memory object must be copied; other types will be “copied” simply by “changing” the value</a:t>
            </a:r>
          </a:p>
          <a:p>
            <a:pPr lvl="1"/>
            <a:r>
              <a:rPr lang="en-US" dirty="0"/>
              <a:t>I.e. you cannot do </a:t>
            </a:r>
            <a:r>
              <a:rPr lang="en-US" dirty="0">
                <a:sym typeface="Courier New"/>
              </a:rPr>
              <a:t>a=b</a:t>
            </a:r>
            <a:r>
              <a:rPr lang="en-US" dirty="0"/>
              <a:t> to copy a list, but you can for other types → see this in action in the right (green)</a:t>
            </a:r>
          </a:p>
          <a:p>
            <a:r>
              <a:rPr lang="en-US" dirty="0"/>
              <a:t>You can copy a list (see yellow)</a:t>
            </a:r>
          </a:p>
          <a:p>
            <a:pPr lvl="1"/>
            <a:r>
              <a:rPr lang="en-US" dirty="0">
                <a:sym typeface="Courier New"/>
              </a:rPr>
              <a:t>M = </a:t>
            </a:r>
            <a:r>
              <a:rPr lang="en-US" dirty="0" err="1">
                <a:sym typeface="Courier New"/>
              </a:rPr>
              <a:t>L.copy</a:t>
            </a:r>
            <a:r>
              <a:rPr lang="en-US" dirty="0">
                <a:sym typeface="Courier New"/>
              </a:rPr>
              <a:t>()</a:t>
            </a:r>
          </a:p>
          <a:p>
            <a:pPr lvl="1"/>
            <a:r>
              <a:rPr lang="en-US" dirty="0">
                <a:sym typeface="Muli"/>
              </a:rPr>
              <a:t>Edits do not affect the original list</a:t>
            </a:r>
          </a:p>
        </p:txBody>
      </p:sp>
      <p:sp>
        <p:nvSpPr>
          <p:cNvPr id="557" name="Google Shape;557;p69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6</a:t>
            </a:fld>
            <a:endParaRPr lang="en"/>
          </a:p>
        </p:txBody>
      </p:sp>
      <p:sp>
        <p:nvSpPr>
          <p:cNvPr id="558" name="Google Shape;558;p69"/>
          <p:cNvSpPr txBox="1"/>
          <p:nvPr/>
        </p:nvSpPr>
        <p:spPr>
          <a:xfrm>
            <a:off x="5954929" y="1337308"/>
            <a:ext cx="3077700" cy="378562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" dirty="0">
                <a:highlight>
                  <a:srgbClr val="B6D7A8"/>
                </a:highlight>
                <a:latin typeface="Courier New"/>
                <a:ea typeface="Courier New"/>
                <a:cs typeface="Courier New"/>
                <a:sym typeface="Courier New"/>
              </a:rPr>
              <a:t>&gt;&gt;&gt; L = [1,2,3]</a:t>
            </a:r>
            <a:endParaRPr dirty="0">
              <a:highlight>
                <a:srgbClr val="B6D7A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dirty="0">
                <a:highlight>
                  <a:srgbClr val="B6D7A8"/>
                </a:highlight>
                <a:latin typeface="Courier New"/>
                <a:ea typeface="Courier New"/>
                <a:cs typeface="Courier New"/>
                <a:sym typeface="Courier New"/>
              </a:rPr>
              <a:t>&gt;&gt;&gt; M=L</a:t>
            </a:r>
            <a:endParaRPr dirty="0">
              <a:highlight>
                <a:srgbClr val="B6D7A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dirty="0">
                <a:highlight>
                  <a:srgbClr val="B6D7A8"/>
                </a:highlight>
                <a:latin typeface="Courier New"/>
                <a:ea typeface="Courier New"/>
                <a:cs typeface="Courier New"/>
                <a:sym typeface="Courier New"/>
              </a:rPr>
              <a:t>&gt;&gt;&gt; print(M, L)</a:t>
            </a:r>
            <a:endParaRPr dirty="0">
              <a:highlight>
                <a:srgbClr val="B6D7A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dirty="0">
                <a:highlight>
                  <a:srgbClr val="B6D7A8"/>
                </a:highlight>
                <a:latin typeface="Courier New"/>
                <a:ea typeface="Courier New"/>
                <a:cs typeface="Courier New"/>
                <a:sym typeface="Courier New"/>
              </a:rPr>
              <a:t>[1, 2, 3] [1, 2, 3]</a:t>
            </a:r>
            <a:endParaRPr dirty="0">
              <a:highlight>
                <a:srgbClr val="B6D7A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dirty="0">
                <a:highlight>
                  <a:srgbClr val="B6D7A8"/>
                </a:highlight>
                <a:latin typeface="Courier New"/>
                <a:ea typeface="Courier New"/>
                <a:cs typeface="Courier New"/>
                <a:sym typeface="Courier New"/>
              </a:rPr>
              <a:t>&gt;&gt;&gt; L.append(</a:t>
            </a:r>
            <a:r>
              <a:rPr lang="en" dirty="0">
                <a:highlight>
                  <a:srgbClr val="00FF00"/>
                </a:highlight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dirty="0">
                <a:highlight>
                  <a:srgbClr val="B6D7A8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dirty="0">
              <a:highlight>
                <a:srgbClr val="B6D7A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dirty="0">
                <a:highlight>
                  <a:srgbClr val="B6D7A8"/>
                </a:highlight>
                <a:latin typeface="Courier New"/>
                <a:ea typeface="Courier New"/>
                <a:cs typeface="Courier New"/>
                <a:sym typeface="Courier New"/>
              </a:rPr>
              <a:t>&gt;&gt;&gt; print(M, L)</a:t>
            </a:r>
            <a:endParaRPr dirty="0">
              <a:highlight>
                <a:srgbClr val="B6D7A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dirty="0">
                <a:highlight>
                  <a:srgbClr val="B6D7A8"/>
                </a:highlight>
                <a:latin typeface="Courier New"/>
                <a:ea typeface="Courier New"/>
                <a:cs typeface="Courier New"/>
                <a:sym typeface="Courier New"/>
              </a:rPr>
              <a:t>[1, 2, 3, </a:t>
            </a:r>
            <a:r>
              <a:rPr lang="en" dirty="0">
                <a:highlight>
                  <a:srgbClr val="00FF00"/>
                </a:highlight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dirty="0">
                <a:highlight>
                  <a:srgbClr val="B6D7A8"/>
                </a:highlight>
                <a:latin typeface="Courier New"/>
                <a:ea typeface="Courier New"/>
                <a:cs typeface="Courier New"/>
                <a:sym typeface="Courier New"/>
              </a:rPr>
              <a:t>] [1, 2, 3, </a:t>
            </a:r>
            <a:r>
              <a:rPr lang="en" dirty="0">
                <a:highlight>
                  <a:srgbClr val="00FF00"/>
                </a:highlight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dirty="0">
                <a:highlight>
                  <a:srgbClr val="B6D7A8"/>
                </a:highlight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dirty="0">
              <a:highlight>
                <a:srgbClr val="B6D7A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dirty="0"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&gt;&gt;&gt; N = L.copy()</a:t>
            </a:r>
            <a:endParaRPr dirty="0">
              <a:highlight>
                <a:srgbClr val="FFFF00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dirty="0"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&gt;&gt;&gt; N.append(4)</a:t>
            </a:r>
            <a:endParaRPr dirty="0">
              <a:highlight>
                <a:srgbClr val="FFFF00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dirty="0"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&gt;&gt;&gt; print(M, L, N)</a:t>
            </a:r>
            <a:endParaRPr dirty="0">
              <a:highlight>
                <a:srgbClr val="FFFF00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r>
              <a:rPr lang="en" dirty="0"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[1, 2, 3, 5] [1, 2, 3, 5] [1, 2, 3, 5, 4]</a:t>
            </a:r>
            <a:endParaRPr dirty="0">
              <a:highlight>
                <a:srgbClr val="FFFF00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D5F95A6-A1DF-D2BC-34E3-E031D2A60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09/08/2023)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p70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More About Lists</a:t>
            </a:r>
          </a:p>
        </p:txBody>
      </p:sp>
      <p:sp>
        <p:nvSpPr>
          <p:cNvPr id="564" name="Google Shape;564;p70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4579315" cy="5082601"/>
          </a:xfrm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You can….</a:t>
            </a:r>
          </a:p>
          <a:p>
            <a:r>
              <a:rPr lang="en-US" dirty="0"/>
              <a:t>Get slices (sections)</a:t>
            </a:r>
          </a:p>
          <a:p>
            <a:r>
              <a:rPr lang="en-US" dirty="0"/>
              <a:t>Length of list</a:t>
            </a:r>
          </a:p>
          <a:p>
            <a:r>
              <a:rPr lang="en-US" dirty="0"/>
              <a:t>Sum of list</a:t>
            </a:r>
          </a:p>
          <a:p>
            <a:r>
              <a:rPr lang="en-US" dirty="0"/>
              <a:t>Append, etc. (see list methods)</a:t>
            </a:r>
          </a:p>
          <a:p>
            <a:r>
              <a:rPr lang="en-US" dirty="0"/>
              <a:t>Sort a list using .sort() (numerically, alphabetically, etc.) method</a:t>
            </a:r>
          </a:p>
          <a:p>
            <a:r>
              <a:rPr lang="en-US" dirty="0"/>
              <a:t>Reverse a list using .reverse() method </a:t>
            </a:r>
          </a:p>
        </p:txBody>
      </p:sp>
      <p:sp>
        <p:nvSpPr>
          <p:cNvPr id="565" name="Google Shape;565;p70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7</a:t>
            </a:fld>
            <a:endParaRPr lang="en"/>
          </a:p>
        </p:txBody>
      </p:sp>
      <p:sp>
        <p:nvSpPr>
          <p:cNvPr id="566" name="Google Shape;566;p70"/>
          <p:cNvSpPr txBox="1"/>
          <p:nvPr/>
        </p:nvSpPr>
        <p:spPr>
          <a:xfrm>
            <a:off x="4734403" y="1225739"/>
            <a:ext cx="4131600" cy="4605333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 = [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Slices</a:t>
            </a:r>
            <a:endParaRPr sz="13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L[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 == [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L[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5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 == [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i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L[START:END:INTERVAL]</a:t>
            </a:r>
            <a:endParaRPr sz="1350" i="1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Length (of list/tuple)</a:t>
            </a:r>
            <a:endParaRPr sz="13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len(L) ==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5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Sum (of all items in the list/tuple)</a:t>
            </a:r>
            <a:endParaRPr sz="13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sum(L) ==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15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Add to list</a:t>
            </a:r>
            <a:endParaRPr sz="13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L.append(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6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print(L) </a:t>
            </a:r>
            <a:r>
              <a:rPr lang="en" sz="13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[1, 2, 3, 4, 5, 6]</a:t>
            </a:r>
            <a:endParaRPr sz="13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97A0EC0-BBE8-A243-7448-020976735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09/08/2023)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p71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For Loops With Lists</a:t>
            </a:r>
          </a:p>
        </p:txBody>
      </p:sp>
      <p:sp>
        <p:nvSpPr>
          <p:cNvPr id="572" name="Google Shape;572;p71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5525490" cy="5082601"/>
          </a:xfrm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You can iterate (i.e. sequentially go through) through a list or tuple using a “for” loop</a:t>
            </a:r>
          </a:p>
          <a:p>
            <a:endParaRPr lang="en-US" dirty="0"/>
          </a:p>
          <a:p>
            <a:r>
              <a:rPr lang="en-US" dirty="0"/>
              <a:t>The loop variable (“item” in the example) is assigned the value of the next item in the list each time through the loop</a:t>
            </a:r>
          </a:p>
          <a:p>
            <a:endParaRPr lang="en-US" dirty="0"/>
          </a:p>
          <a:p>
            <a:r>
              <a:rPr lang="en-US" dirty="0"/>
              <a:t>The loop ends when there are no more items</a:t>
            </a:r>
          </a:p>
        </p:txBody>
      </p:sp>
      <p:sp>
        <p:nvSpPr>
          <p:cNvPr id="573" name="Google Shape;573;p71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8</a:t>
            </a:fld>
            <a:endParaRPr lang="en"/>
          </a:p>
        </p:txBody>
      </p:sp>
      <p:sp>
        <p:nvSpPr>
          <p:cNvPr id="574" name="Google Shape;574;p71"/>
          <p:cNvSpPr txBox="1"/>
          <p:nvPr/>
        </p:nvSpPr>
        <p:spPr>
          <a:xfrm>
            <a:off x="6029275" y="2262301"/>
            <a:ext cx="3000000" cy="294757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 = [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8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"hello"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item </a:t>
            </a:r>
            <a:r>
              <a:rPr lang="en" sz="13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L: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print(item)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i="1" dirty="0">
                <a:highlight>
                  <a:srgbClr val="FFFFFF"/>
                </a:highlight>
                <a:latin typeface="Muli"/>
                <a:ea typeface="Muli"/>
                <a:cs typeface="Muli"/>
                <a:sym typeface="Muli"/>
              </a:rPr>
              <a:t>Output:</a:t>
            </a:r>
            <a:endParaRPr sz="1350" i="1" dirty="0">
              <a:highlight>
                <a:srgbClr val="FFFFFF"/>
              </a:highlight>
              <a:latin typeface="Muli"/>
              <a:ea typeface="Muli"/>
              <a:cs typeface="Muli"/>
              <a:sym typeface="Muli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8</a:t>
            </a:r>
            <a:endParaRPr sz="1350" dirty="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hello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FFA677E-0B4C-A858-6623-9C5B9B8AC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09/08/2023)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72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Strings to Lists</a:t>
            </a:r>
          </a:p>
        </p:txBody>
      </p:sp>
      <p:sp>
        <p:nvSpPr>
          <p:cNvPr id="580" name="Google Shape;580;p72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5719667" cy="5082601"/>
          </a:xfrm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You can use the list() function to split each character into an entry</a:t>
            </a:r>
          </a:p>
          <a:p>
            <a:endParaRPr lang="en-US" dirty="0"/>
          </a:p>
          <a:p>
            <a:r>
              <a:rPr lang="en-US" dirty="0"/>
              <a:t>You can also use the split() method to convert the string into a list, splitting at the desired item</a:t>
            </a:r>
          </a:p>
          <a:p>
            <a:endParaRPr lang="en-US" dirty="0"/>
          </a:p>
          <a:p>
            <a:r>
              <a:rPr lang="en-US" dirty="0"/>
              <a:t>You can undo the conversion with </a:t>
            </a:r>
            <a:r>
              <a:rPr lang="en-US" dirty="0">
                <a:sym typeface="Courier New"/>
              </a:rPr>
              <a:t>"".join(L)</a:t>
            </a:r>
          </a:p>
        </p:txBody>
      </p:sp>
      <p:sp>
        <p:nvSpPr>
          <p:cNvPr id="581" name="Google Shape;581;p72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9</a:t>
            </a:fld>
            <a:endParaRPr lang="en"/>
          </a:p>
        </p:txBody>
      </p:sp>
      <p:sp>
        <p:nvSpPr>
          <p:cNvPr id="582" name="Google Shape;582;p72"/>
          <p:cNvSpPr txBox="1"/>
          <p:nvPr/>
        </p:nvSpPr>
        <p:spPr>
          <a:xfrm>
            <a:off x="5963100" y="2209800"/>
            <a:ext cx="3000000" cy="239498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&gt;&gt;&gt; L = list(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"abcd"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&gt;&gt;&gt; print(L)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'a'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'b'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'c'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'd'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&gt;&gt;&gt; s =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"a,b,c,de"</a:t>
            </a:r>
            <a:endParaRPr sz="1350" dirty="0">
              <a:solidFill>
                <a:srgbClr val="A31515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endParaRPr sz="1350" dirty="0">
              <a:solidFill>
                <a:srgbClr val="A31515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&gt;&gt;&gt; M = s.split(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","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&gt;&gt;&gt; print(M)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3333"/>
              </a:lnSpc>
            </a:pP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'a'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'b'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'c'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350" dirty="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'de'</a:t>
            </a:r>
            <a:r>
              <a:rPr lang="en" sz="13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sz="13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8549170-96E0-3571-2201-2B2A51E4D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09/08/2023)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1766</TotalTime>
  <Words>2412</Words>
  <Application>Microsoft Macintosh PowerPoint</Application>
  <PresentationFormat>On-screen Show (4:3)</PresentationFormat>
  <Paragraphs>297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Arial</vt:lpstr>
      <vt:lpstr>Calibri</vt:lpstr>
      <vt:lpstr>Consolas</vt:lpstr>
      <vt:lpstr>Courier New</vt:lpstr>
      <vt:lpstr>Gill Sans</vt:lpstr>
      <vt:lpstr>Gill Sans MT</vt:lpstr>
      <vt:lpstr>Helvetica Neue</vt:lpstr>
      <vt:lpstr>Menlo</vt:lpstr>
      <vt:lpstr>Muli</vt:lpstr>
      <vt:lpstr>Verdana</vt:lpstr>
      <vt:lpstr>Wingdings 2</vt:lpstr>
      <vt:lpstr>Dividend</vt:lpstr>
      <vt:lpstr>Lists and Tuples</vt:lpstr>
      <vt:lpstr>Lesson Objectives</vt:lpstr>
      <vt:lpstr>Basics</vt:lpstr>
      <vt:lpstr>List Methods</vt:lpstr>
      <vt:lpstr>Mutability</vt:lpstr>
      <vt:lpstr>Copying a List</vt:lpstr>
      <vt:lpstr>More About Lists</vt:lpstr>
      <vt:lpstr>For Loops With Lists</vt:lpstr>
      <vt:lpstr>Strings to Lists</vt:lpstr>
      <vt:lpstr>Challenge</vt:lpstr>
      <vt:lpstr>Challenge Solution</vt:lpstr>
      <vt:lpstr>2d lists: Lists within Lists</vt:lpstr>
      <vt:lpstr>Getting an Element</vt:lpstr>
      <vt:lpstr>Looping on a 2d list</vt:lpstr>
      <vt:lpstr>Copying a 2d list</vt:lpstr>
      <vt:lpstr>2d List Copying Analysis</vt:lpstr>
      <vt:lpstr>Light matrix pixel Control</vt:lpstr>
      <vt:lpstr>Challenge</vt:lpstr>
      <vt:lpstr>Challenge Solution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Manjiri McCoy</cp:lastModifiedBy>
  <cp:revision>192</cp:revision>
  <dcterms:created xsi:type="dcterms:W3CDTF">2016-07-04T02:35:12Z</dcterms:created>
  <dcterms:modified xsi:type="dcterms:W3CDTF">2023-09-08T14:26:48Z</dcterms:modified>
</cp:coreProperties>
</file>