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embeddedFontLst>
    <p:embeddedFont>
      <p:font typeface="Helvetica Neue"/>
      <p:regular r:id="rId17"/>
      <p:bold r:id="rId18"/>
      <p:italic r:id="rId19"/>
      <p:boldItalic r:id="rId20"/>
    </p:embeddedFont>
    <p:embeddedFont>
      <p:font typeface="Gill Sans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3" roundtripDataSignature="AMtx7mh9I1z4eOyQKRTcCur2w48RVkhp7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boldItalic.fntdata"/><Relationship Id="rId11" Type="http://schemas.openxmlformats.org/officeDocument/2006/relationships/slide" Target="slides/slide6.xml"/><Relationship Id="rId22" Type="http://schemas.openxmlformats.org/officeDocument/2006/relationships/font" Target="fonts/GillSans-bold.fntdata"/><Relationship Id="rId10" Type="http://schemas.openxmlformats.org/officeDocument/2006/relationships/slide" Target="slides/slide5.xml"/><Relationship Id="rId21" Type="http://schemas.openxmlformats.org/officeDocument/2006/relationships/font" Target="fonts/GillSans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HelveticaNeue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HelveticaNeue-italic.fntdata"/><Relationship Id="rId6" Type="http://schemas.openxmlformats.org/officeDocument/2006/relationships/slide" Target="slides/slide1.xml"/><Relationship Id="rId18" Type="http://schemas.openxmlformats.org/officeDocument/2006/relationships/font" Target="fonts/HelveticaNeue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7" name="Google Shape;25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13"/>
          <p:cNvSpPr txBox="1"/>
          <p:nvPr>
            <p:ph type="ctrTitle"/>
          </p:nvPr>
        </p:nvSpPr>
        <p:spPr>
          <a:xfrm>
            <a:off x="242754" y="2676578"/>
            <a:ext cx="8528356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" type="subTitle"/>
          </p:nvPr>
        </p:nvSpPr>
        <p:spPr>
          <a:xfrm>
            <a:off x="316712" y="4176248"/>
            <a:ext cx="5741894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rgbClr val="0EAE9F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3" name="Google Shape;23;p13"/>
          <p:cNvSpPr txBox="1"/>
          <p:nvPr/>
        </p:nvSpPr>
        <p:spPr>
          <a:xfrm>
            <a:off x="4808377" y="357846"/>
            <a:ext cx="4161516" cy="50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  <p:sp>
        <p:nvSpPr>
          <p:cNvPr id="24" name="Google Shape;24;p13"/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</a:pPr>
            <a:r>
              <a:rPr lang="en-US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By the Makers of EV3Lessons</a:t>
            </a:r>
            <a:endParaRPr/>
          </a:p>
        </p:txBody>
      </p:sp>
      <p:pic>
        <p:nvPicPr>
          <p:cNvPr descr="A picture containing application&#10;&#10;Description automatically generated" id="25" name="Google Shape;25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12649" y="993668"/>
            <a:ext cx="1158461" cy="11584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, square&#10;&#10;Description automatically generated" id="26" name="Google Shape;2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99647" y="993669"/>
            <a:ext cx="1158461" cy="1158461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3"/>
          <p:cNvSpPr txBox="1"/>
          <p:nvPr/>
        </p:nvSpPr>
        <p:spPr>
          <a:xfrm>
            <a:off x="4808377" y="357846"/>
            <a:ext cx="4161516" cy="50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/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2"/>
          <p:cNvSpPr txBox="1"/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2"/>
          <p:cNvSpPr txBox="1"/>
          <p:nvPr>
            <p:ph idx="1" type="body"/>
          </p:nvPr>
        </p:nvSpPr>
        <p:spPr>
          <a:xfrm rot="5400000">
            <a:off x="2148873" y="-946320"/>
            <a:ext cx="4823824" cy="8834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03" name="Google Shape;103;p22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4" name="Google Shape;104;p22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2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/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3"/>
          <p:cNvSpPr txBox="1"/>
          <p:nvPr>
            <p:ph type="title"/>
          </p:nvPr>
        </p:nvSpPr>
        <p:spPr>
          <a:xfrm rot="5400000">
            <a:off x="4789425" y="2515700"/>
            <a:ext cx="5183073" cy="150312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3"/>
          <p:cNvSpPr txBox="1"/>
          <p:nvPr>
            <p:ph idx="1" type="body"/>
          </p:nvPr>
        </p:nvSpPr>
        <p:spPr>
          <a:xfrm rot="5400000">
            <a:off x="950760" y="306157"/>
            <a:ext cx="5183073" cy="59222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0" name="Google Shape;110;p23"/>
          <p:cNvSpPr txBox="1"/>
          <p:nvPr>
            <p:ph idx="10" type="dt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1" name="Google Shape;111;p23"/>
          <p:cNvSpPr txBox="1"/>
          <p:nvPr>
            <p:ph idx="11" type="ftr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3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4"/>
          <p:cNvSpPr txBox="1"/>
          <p:nvPr>
            <p:ph idx="1" type="body"/>
          </p:nvPr>
        </p:nvSpPr>
        <p:spPr>
          <a:xfrm>
            <a:off x="142200" y="1174924"/>
            <a:ext cx="4185204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5" name="Google Shape;115;p24"/>
          <p:cNvSpPr txBox="1"/>
          <p:nvPr>
            <p:ph idx="2" type="body"/>
          </p:nvPr>
        </p:nvSpPr>
        <p:spPr>
          <a:xfrm>
            <a:off x="4757752" y="1177439"/>
            <a:ext cx="4226411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6" name="Google Shape;116;p24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4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8" name="Google Shape;118;p24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9" name="Google Shape;119;p24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0" name="Google Shape;120;p24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ison">
  <p:cSld name="1_Comparison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5"/>
          <p:cNvSpPr txBox="1"/>
          <p:nvPr>
            <p:ph idx="1" type="body"/>
          </p:nvPr>
        </p:nvSpPr>
        <p:spPr>
          <a:xfrm>
            <a:off x="887219" y="2228003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3" name="Google Shape;123;p25"/>
          <p:cNvSpPr txBox="1"/>
          <p:nvPr>
            <p:ph idx="2" type="body"/>
          </p:nvPr>
        </p:nvSpPr>
        <p:spPr>
          <a:xfrm>
            <a:off x="581192" y="2926051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4" name="Google Shape;124;p25"/>
          <p:cNvSpPr txBox="1"/>
          <p:nvPr>
            <p:ph idx="3" type="body"/>
          </p:nvPr>
        </p:nvSpPr>
        <p:spPr>
          <a:xfrm>
            <a:off x="4969308" y="2228003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5" name="Google Shape;125;p25"/>
          <p:cNvSpPr txBox="1"/>
          <p:nvPr>
            <p:ph idx="4" type="body"/>
          </p:nvPr>
        </p:nvSpPr>
        <p:spPr>
          <a:xfrm>
            <a:off x="4663282" y="2926051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6" name="Google Shape;126;p25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7" name="Google Shape;127;p25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5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9" name="Google Shape;129;p25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0" name="Google Shape;130;p2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6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4" name="Google Shape;134;p26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5" name="Google Shape;135;p26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6" name="Google Shape;136;p26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9" name="Google Shape;139;p27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7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41" name="Google Shape;141;p27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2" name="Google Shape;142;p27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0" name="Google Shape;30;p14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4" name="Google Shape;34;p14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5" name="Google Shape;35;p14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/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15"/>
          <p:cNvSpPr txBox="1"/>
          <p:nvPr>
            <p:ph type="title"/>
          </p:nvPr>
        </p:nvSpPr>
        <p:spPr>
          <a:xfrm>
            <a:off x="581193" y="3036573"/>
            <a:ext cx="7989751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" type="body"/>
          </p:nvPr>
        </p:nvSpPr>
        <p:spPr>
          <a:xfrm>
            <a:off x="581193" y="4541417"/>
            <a:ext cx="7989751" cy="600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15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1" name="Google Shape;41;p15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15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4" name="Google Shape;44;p15"/>
          <p:cNvSpPr txBox="1"/>
          <p:nvPr/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Google Shape;45;p15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Google Shape;46;p15"/>
          <p:cNvSpPr txBox="1"/>
          <p:nvPr/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6"/>
          <p:cNvSpPr txBox="1"/>
          <p:nvPr>
            <p:ph idx="1" type="body"/>
          </p:nvPr>
        </p:nvSpPr>
        <p:spPr>
          <a:xfrm>
            <a:off x="142200" y="1174924"/>
            <a:ext cx="4185204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2" type="body"/>
          </p:nvPr>
        </p:nvSpPr>
        <p:spPr>
          <a:xfrm>
            <a:off x="4757752" y="1177439"/>
            <a:ext cx="4226411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0" name="Google Shape;50;p16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2" name="Google Shape;52;p16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3" name="Google Shape;53;p16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4" name="Google Shape;54;p16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55" name="Google Shape;55;p16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16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7"/>
          <p:cNvSpPr txBox="1"/>
          <p:nvPr>
            <p:ph idx="1" type="body"/>
          </p:nvPr>
        </p:nvSpPr>
        <p:spPr>
          <a:xfrm>
            <a:off x="887219" y="2228003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59" name="Google Shape;59;p17"/>
          <p:cNvSpPr txBox="1"/>
          <p:nvPr>
            <p:ph idx="2" type="body"/>
          </p:nvPr>
        </p:nvSpPr>
        <p:spPr>
          <a:xfrm>
            <a:off x="581192" y="2926051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3" type="body"/>
          </p:nvPr>
        </p:nvSpPr>
        <p:spPr>
          <a:xfrm>
            <a:off x="4969308" y="2228003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1" name="Google Shape;61;p17"/>
          <p:cNvSpPr txBox="1"/>
          <p:nvPr>
            <p:ph idx="4" type="body"/>
          </p:nvPr>
        </p:nvSpPr>
        <p:spPr>
          <a:xfrm>
            <a:off x="4663282" y="2926051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2" name="Google Shape;62;p17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63" name="Google Shape;63;p17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17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6" name="Google Shape;66;p17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8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2" name="Google Shape;72;p18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3" name="Google Shape;73;p18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74" name="Google Shape;74;p18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5" name="Google Shape;75;p18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8" name="Google Shape;78;p19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0" name="Google Shape;80;p19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1" name="Google Shape;81;p19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83" name="Google Shape;83;p19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/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20"/>
          <p:cNvSpPr txBox="1"/>
          <p:nvPr>
            <p:ph type="title"/>
          </p:nvPr>
        </p:nvSpPr>
        <p:spPr>
          <a:xfrm>
            <a:off x="581352" y="5262296"/>
            <a:ext cx="3536625" cy="689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4E4E4"/>
              </a:buClr>
              <a:buSzPts val="2000"/>
              <a:buFont typeface="Gill Sans"/>
              <a:buNone/>
              <a:defRPr b="0" sz="2000"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0"/>
          <p:cNvSpPr txBox="1"/>
          <p:nvPr>
            <p:ph idx="1" type="body"/>
          </p:nvPr>
        </p:nvSpPr>
        <p:spPr>
          <a:xfrm>
            <a:off x="446399" y="601200"/>
            <a:ext cx="824040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spcBef>
                <a:spcPts val="400"/>
              </a:spcBef>
              <a:spcAft>
                <a:spcPts val="0"/>
              </a:spcAft>
              <a:buSzPts val="1840"/>
              <a:buChar char="⬛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8" name="Google Shape;88;p20"/>
          <p:cNvSpPr txBox="1"/>
          <p:nvPr>
            <p:ph idx="2" type="body"/>
          </p:nvPr>
        </p:nvSpPr>
        <p:spPr>
          <a:xfrm>
            <a:off x="4305617" y="5262295"/>
            <a:ext cx="4265327" cy="6895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89" name="Google Shape;89;p20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0" name="Google Shape;90;p20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1"/>
          <p:cNvSpPr txBox="1"/>
          <p:nvPr>
            <p:ph type="title"/>
          </p:nvPr>
        </p:nvSpPr>
        <p:spPr>
          <a:xfrm>
            <a:off x="581192" y="4693389"/>
            <a:ext cx="7989752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1"/>
          <p:cNvSpPr/>
          <p:nvPr>
            <p:ph idx="2" type="pic"/>
          </p:nvPr>
        </p:nvSpPr>
        <p:spPr>
          <a:xfrm>
            <a:off x="448093" y="599725"/>
            <a:ext cx="8238706" cy="3557252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21"/>
          <p:cNvSpPr txBox="1"/>
          <p:nvPr>
            <p:ph idx="1" type="body"/>
          </p:nvPr>
        </p:nvSpPr>
        <p:spPr>
          <a:xfrm>
            <a:off x="581192" y="5260126"/>
            <a:ext cx="7989752" cy="5986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96" name="Google Shape;96;p21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7" name="Google Shape;97;p21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1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⬛"/>
              <a:defRPr b="0" i="0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⬛"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⬛"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12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p12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12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12"/>
          <p:cNvSpPr txBox="1"/>
          <p:nvPr>
            <p:ph idx="11" type="ftr"/>
          </p:nvPr>
        </p:nvSpPr>
        <p:spPr>
          <a:xfrm>
            <a:off x="88409" y="6266485"/>
            <a:ext cx="759983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7" name="Google Shape;17;p12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12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"/>
          <p:cNvSpPr txBox="1"/>
          <p:nvPr>
            <p:ph type="ctrTitle"/>
          </p:nvPr>
        </p:nvSpPr>
        <p:spPr>
          <a:xfrm>
            <a:off x="242754" y="2676578"/>
            <a:ext cx="8528356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</a:pPr>
            <a:r>
              <a:rPr lang="en-US"/>
              <a:t>LINE FOLLOWER</a:t>
            </a:r>
            <a:endParaRPr/>
          </a:p>
        </p:txBody>
      </p:sp>
      <p:sp>
        <p:nvSpPr>
          <p:cNvPr id="148" name="Google Shape;148;p1"/>
          <p:cNvSpPr txBox="1"/>
          <p:nvPr>
            <p:ph idx="1" type="subTitle"/>
          </p:nvPr>
        </p:nvSpPr>
        <p:spPr>
          <a:xfrm>
            <a:off x="316712" y="4176248"/>
            <a:ext cx="5741894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72"/>
              <a:buNone/>
            </a:pPr>
            <a:r>
              <a:rPr lang="en-US"/>
              <a:t>BY SANJAY AND ARVIND SESHAN</a:t>
            </a:r>
            <a:endParaRPr/>
          </a:p>
        </p:txBody>
      </p:sp>
      <p:sp>
        <p:nvSpPr>
          <p:cNvPr id="149" name="Google Shape;149;p1"/>
          <p:cNvSpPr/>
          <p:nvPr/>
        </p:nvSpPr>
        <p:spPr>
          <a:xfrm>
            <a:off x="2621721" y="5901635"/>
            <a:ext cx="3900558" cy="331304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rnd" cmpd="sng" w="222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This lesson uses SPIKE 3 software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0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LINE FOLLOW FOR APPROXIMATE DISTANCE</a:t>
            </a:r>
            <a:endParaRPr/>
          </a:p>
        </p:txBody>
      </p:sp>
      <p:sp>
        <p:nvSpPr>
          <p:cNvPr id="299" name="Google Shape;299;p10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09/23/2023)</a:t>
            </a:r>
            <a:endParaRPr/>
          </a:p>
        </p:txBody>
      </p:sp>
      <p:sp>
        <p:nvSpPr>
          <p:cNvPr id="300" name="Google Shape;300;p10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1" name="Google Shape;301;p10"/>
          <p:cNvSpPr txBox="1"/>
          <p:nvPr/>
        </p:nvSpPr>
        <p:spPr>
          <a:xfrm>
            <a:off x="88409" y="1045681"/>
            <a:ext cx="90555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from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hub 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port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motor, motor_pair, color_sensor, runloop, sys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motor_pair.pair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motor_pair.PAIR_1, port.C, port.D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b="0" i="0" lang="en-US" sz="1400" u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# Drive base 1 (DB1)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WHEEL_CIRCUMFERENCE =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17.5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cm – wheel size for DB1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follow right side of black line (Black-White edge) until distance is covered. </a:t>
            </a:r>
            <a:endParaRPr>
              <a:solidFill>
                <a:srgbClr val="00963E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async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line_follow_for_distance_cm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distance_cm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# Calculate the number of degrees to turn to cover the desired distance.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# See lesson on More Accurate Turns for explanation.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motor_degrees = 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distance_cm/WHEEL_CIRCUMFERENCE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*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360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# Use motor D for DB1 because it moves clockwise and the degrees count up.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motor.reset_relative_position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port.D,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while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motor.relative_position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port.D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&lt; motor_degrees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    if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color_sensor.reflection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port.A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&lt;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sensor is on Black. Adjust threshold as needed</a:t>
            </a:r>
            <a:r>
              <a:rPr lang="en-US">
                <a:solidFill>
                  <a:srgbClr val="00963E"/>
                </a:solidFill>
              </a:rPr>
              <a:t> if this is too high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motor_pair.move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motor_pair.PAIR_1,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velocity =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300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Turn right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    else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sensor is on white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motor_pair.move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motor_pair.PAIR_1,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-30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velocity =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300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Turn left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async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await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line_follow_for_distance_cm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70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sys.exit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"Stopping"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runloop.run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main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1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CREDITS</a:t>
            </a:r>
            <a:endParaRPr/>
          </a:p>
        </p:txBody>
      </p:sp>
      <p:sp>
        <p:nvSpPr>
          <p:cNvPr id="307" name="Google Shape;307;p11"/>
          <p:cNvSpPr txBox="1"/>
          <p:nvPr>
            <p:ph idx="1" type="body"/>
          </p:nvPr>
        </p:nvSpPr>
        <p:spPr>
          <a:xfrm>
            <a:off x="457200" y="1317983"/>
            <a:ext cx="8245474" cy="11453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472"/>
              <a:buChar char="⬛"/>
            </a:pPr>
            <a:r>
              <a:rPr lang="en-US" sz="1600"/>
              <a:t>This lesson was created by Sanjay and Arvind Seshan for Prime Lessons</a:t>
            </a:r>
            <a:endParaRPr/>
          </a:p>
          <a:p>
            <a:pPr indent="-306000" lvl="0" marL="306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b="0" i="0" lang="en-US" sz="1600" u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Additional contributions by FLL Share &amp; Learn community members.</a:t>
            </a:r>
            <a:endParaRPr sz="1600"/>
          </a:p>
          <a:p>
            <a:pPr indent="-306000" lvl="0" marL="306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 sz="1600"/>
              <a:t>More lessons are available at www.primelessons.org</a:t>
            </a:r>
            <a:endParaRPr/>
          </a:p>
        </p:txBody>
      </p:sp>
      <p:sp>
        <p:nvSpPr>
          <p:cNvPr id="308" name="Google Shape;308;p11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09/23/2023)</a:t>
            </a:r>
            <a:endParaRPr/>
          </a:p>
        </p:txBody>
      </p:sp>
      <p:sp>
        <p:nvSpPr>
          <p:cNvPr id="309" name="Google Shape;309;p11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0" name="Google Shape;310;p11"/>
          <p:cNvSpPr/>
          <p:nvPr/>
        </p:nvSpPr>
        <p:spPr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74B7"/>
              </a:buClr>
              <a:buSzPts val="1200"/>
              <a:buFont typeface="Helvetica Neue"/>
              <a:buNone/>
            </a:pPr>
            <a:r>
              <a:rPr b="0" i="0" lang="en-US" sz="1200" u="none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                         </a:t>
            </a:r>
            <a:b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work is licensed under a </a:t>
            </a:r>
            <a:r>
              <a:rPr b="0" i="0" lang="en-US" sz="1200" u="sng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Attribution-NonCommercial-ShareAlike 4.0 International License</a:t>
            </a: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200" u="none" cap="none" strike="noStrike">
              <a:solidFill>
                <a:srgbClr val="4374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descr="Creative Commons License" id="311" name="Google Shape;311;p11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02510" y="5253616"/>
            <a:ext cx="1479091" cy="521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55" name="Google Shape;155;p2"/>
          <p:cNvSpPr txBox="1"/>
          <p:nvPr>
            <p:ph idx="1" type="body"/>
          </p:nvPr>
        </p:nvSpPr>
        <p:spPr>
          <a:xfrm>
            <a:off x="155088" y="1140007"/>
            <a:ext cx="8831580" cy="2409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Learn how to get a robot to follow a line using Color Mode or Reflected Light Mode on the SPIKE Prime Color Sensor 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Learn how to combine sensors, loop, and conditionals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56" name="Google Shape;156;p2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09/23/2023)</a:t>
            </a:r>
            <a:endParaRPr/>
          </a:p>
        </p:txBody>
      </p:sp>
      <p:sp>
        <p:nvSpPr>
          <p:cNvPr id="157" name="Google Shape;157;p2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ROBOTS FOLLOW THE EDGE OF THE LINE</a:t>
            </a:r>
            <a:endParaRPr/>
          </a:p>
        </p:txBody>
      </p:sp>
      <p:sp>
        <p:nvSpPr>
          <p:cNvPr id="163" name="Google Shape;163;p3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09/23/2023)</a:t>
            </a:r>
            <a:endParaRPr/>
          </a:p>
        </p:txBody>
      </p:sp>
      <p:sp>
        <p:nvSpPr>
          <p:cNvPr id="164" name="Google Shape;164;p3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5" name="Google Shape;165;p3"/>
          <p:cNvSpPr/>
          <p:nvPr/>
        </p:nvSpPr>
        <p:spPr>
          <a:xfrm>
            <a:off x="1598740" y="1293540"/>
            <a:ext cx="1245518" cy="48768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66" name="Google Shape;166;p3"/>
          <p:cNvGrpSpPr/>
          <p:nvPr/>
        </p:nvGrpSpPr>
        <p:grpSpPr>
          <a:xfrm>
            <a:off x="1383359" y="1330360"/>
            <a:ext cx="463551" cy="4759325"/>
            <a:chOff x="2145" y="1178"/>
            <a:chExt cx="292" cy="2998"/>
          </a:xfrm>
        </p:grpSpPr>
        <p:grpSp>
          <p:nvGrpSpPr>
            <p:cNvPr id="167" name="Google Shape;167;p3"/>
            <p:cNvGrpSpPr/>
            <p:nvPr/>
          </p:nvGrpSpPr>
          <p:grpSpPr>
            <a:xfrm>
              <a:off x="2160" y="2688"/>
              <a:ext cx="277" cy="1488"/>
              <a:chOff x="2160" y="2688"/>
              <a:chExt cx="277" cy="1488"/>
            </a:xfrm>
          </p:grpSpPr>
          <p:cxnSp>
            <p:nvCxnSpPr>
              <p:cNvPr id="168" name="Google Shape;168;p3"/>
              <p:cNvCxnSpPr/>
              <p:nvPr/>
            </p:nvCxnSpPr>
            <p:spPr>
              <a:xfrm flipH="1" rot="10800000">
                <a:off x="2160" y="3456"/>
                <a:ext cx="277" cy="720"/>
              </a:xfrm>
              <a:prstGeom prst="straightConnector1">
                <a:avLst/>
              </a:prstGeom>
              <a:noFill/>
              <a:ln cap="flat" cmpd="sng" w="76200">
                <a:solidFill>
                  <a:srgbClr val="FF0000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169" name="Google Shape;169;p3"/>
              <p:cNvCxnSpPr/>
              <p:nvPr/>
            </p:nvCxnSpPr>
            <p:spPr>
              <a:xfrm rot="10800000">
                <a:off x="2160" y="2688"/>
                <a:ext cx="277" cy="720"/>
              </a:xfrm>
              <a:prstGeom prst="straightConnector1">
                <a:avLst/>
              </a:prstGeom>
              <a:noFill/>
              <a:ln cap="flat" cmpd="sng" w="76200">
                <a:solidFill>
                  <a:srgbClr val="FF0000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170" name="Google Shape;170;p3"/>
            <p:cNvGrpSpPr/>
            <p:nvPr/>
          </p:nvGrpSpPr>
          <p:grpSpPr>
            <a:xfrm>
              <a:off x="2145" y="1178"/>
              <a:ext cx="187" cy="1510"/>
              <a:chOff x="2097" y="2618"/>
              <a:chExt cx="187" cy="1510"/>
            </a:xfrm>
          </p:grpSpPr>
          <p:cxnSp>
            <p:nvCxnSpPr>
              <p:cNvPr id="171" name="Google Shape;171;p3"/>
              <p:cNvCxnSpPr/>
              <p:nvPr/>
            </p:nvCxnSpPr>
            <p:spPr>
              <a:xfrm flipH="1" rot="10800000">
                <a:off x="2097" y="3408"/>
                <a:ext cx="187" cy="720"/>
              </a:xfrm>
              <a:prstGeom prst="straightConnector1">
                <a:avLst/>
              </a:prstGeom>
              <a:noFill/>
              <a:ln cap="flat" cmpd="sng" w="76200">
                <a:solidFill>
                  <a:srgbClr val="FF0000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172" name="Google Shape;172;p3"/>
              <p:cNvCxnSpPr/>
              <p:nvPr/>
            </p:nvCxnSpPr>
            <p:spPr>
              <a:xfrm rot="10800000">
                <a:off x="2112" y="2618"/>
                <a:ext cx="172" cy="790"/>
              </a:xfrm>
              <a:prstGeom prst="straightConnector1">
                <a:avLst/>
              </a:prstGeom>
              <a:noFill/>
              <a:ln cap="flat" cmpd="sng" w="76200">
                <a:solidFill>
                  <a:srgbClr val="FF0000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</p:grpSp>
      <p:sp>
        <p:nvSpPr>
          <p:cNvPr id="173" name="Google Shape;173;p3"/>
          <p:cNvSpPr/>
          <p:nvPr/>
        </p:nvSpPr>
        <p:spPr>
          <a:xfrm>
            <a:off x="6517313" y="1293540"/>
            <a:ext cx="1101225" cy="48768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74" name="Google Shape;174;p3"/>
          <p:cNvGrpSpPr/>
          <p:nvPr/>
        </p:nvGrpSpPr>
        <p:grpSpPr>
          <a:xfrm>
            <a:off x="7210555" y="1387203"/>
            <a:ext cx="563563" cy="4783138"/>
            <a:chOff x="2143" y="1211"/>
            <a:chExt cx="355" cy="3013"/>
          </a:xfrm>
        </p:grpSpPr>
        <p:grpSp>
          <p:nvGrpSpPr>
            <p:cNvPr id="175" name="Google Shape;175;p3"/>
            <p:cNvGrpSpPr/>
            <p:nvPr/>
          </p:nvGrpSpPr>
          <p:grpSpPr>
            <a:xfrm>
              <a:off x="2143" y="2736"/>
              <a:ext cx="355" cy="1488"/>
              <a:chOff x="2143" y="2736"/>
              <a:chExt cx="355" cy="1488"/>
            </a:xfrm>
          </p:grpSpPr>
          <p:cxnSp>
            <p:nvCxnSpPr>
              <p:cNvPr id="176" name="Google Shape;176;p3"/>
              <p:cNvCxnSpPr/>
              <p:nvPr/>
            </p:nvCxnSpPr>
            <p:spPr>
              <a:xfrm flipH="1" rot="10800000">
                <a:off x="2250" y="3456"/>
                <a:ext cx="248" cy="768"/>
              </a:xfrm>
              <a:prstGeom prst="straightConnector1">
                <a:avLst/>
              </a:prstGeom>
              <a:solidFill>
                <a:srgbClr val="000000"/>
              </a:solidFill>
              <a:ln cap="flat" cmpd="sng" w="76200">
                <a:solidFill>
                  <a:srgbClr val="FF0000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177" name="Google Shape;177;p3"/>
              <p:cNvCxnSpPr/>
              <p:nvPr/>
            </p:nvCxnSpPr>
            <p:spPr>
              <a:xfrm rot="10800000">
                <a:off x="2143" y="2736"/>
                <a:ext cx="355" cy="768"/>
              </a:xfrm>
              <a:prstGeom prst="straightConnector1">
                <a:avLst/>
              </a:prstGeom>
              <a:solidFill>
                <a:srgbClr val="000000"/>
              </a:solidFill>
              <a:ln cap="flat" cmpd="sng" w="76200">
                <a:solidFill>
                  <a:srgbClr val="FF0000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178" name="Google Shape;178;p3"/>
            <p:cNvGrpSpPr/>
            <p:nvPr/>
          </p:nvGrpSpPr>
          <p:grpSpPr>
            <a:xfrm>
              <a:off x="2143" y="1211"/>
              <a:ext cx="355" cy="1525"/>
              <a:chOff x="2095" y="2651"/>
              <a:chExt cx="355" cy="1525"/>
            </a:xfrm>
          </p:grpSpPr>
          <p:cxnSp>
            <p:nvCxnSpPr>
              <p:cNvPr id="179" name="Google Shape;179;p3"/>
              <p:cNvCxnSpPr/>
              <p:nvPr/>
            </p:nvCxnSpPr>
            <p:spPr>
              <a:xfrm flipH="1" rot="10800000">
                <a:off x="2095" y="3456"/>
                <a:ext cx="355" cy="720"/>
              </a:xfrm>
              <a:prstGeom prst="straightConnector1">
                <a:avLst/>
              </a:prstGeom>
              <a:solidFill>
                <a:srgbClr val="000000"/>
              </a:solidFill>
              <a:ln cap="flat" cmpd="sng" w="76200">
                <a:solidFill>
                  <a:srgbClr val="FF0000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180" name="Google Shape;180;p3"/>
              <p:cNvCxnSpPr/>
              <p:nvPr/>
            </p:nvCxnSpPr>
            <p:spPr>
              <a:xfrm rot="10800000">
                <a:off x="2202" y="2651"/>
                <a:ext cx="248" cy="805"/>
              </a:xfrm>
              <a:prstGeom prst="straightConnector1">
                <a:avLst/>
              </a:prstGeom>
              <a:solidFill>
                <a:srgbClr val="000000"/>
              </a:solidFill>
              <a:ln cap="flat" cmpd="sng" w="76200">
                <a:solidFill>
                  <a:srgbClr val="FF0000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</p:grpSp>
      <p:sp>
        <p:nvSpPr>
          <p:cNvPr id="181" name="Google Shape;181;p3"/>
          <p:cNvSpPr txBox="1"/>
          <p:nvPr/>
        </p:nvSpPr>
        <p:spPr>
          <a:xfrm>
            <a:off x="3333535" y="1644000"/>
            <a:ext cx="2632125" cy="415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The robot has to choose which way to turn when the color sensor sees a different color.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The answer depends on what side of the line you are following!</a:t>
            </a:r>
            <a:endParaRPr/>
          </a:p>
        </p:txBody>
      </p:sp>
      <p:sp>
        <p:nvSpPr>
          <p:cNvPr id="182" name="Google Shape;182;p3"/>
          <p:cNvSpPr txBox="1"/>
          <p:nvPr/>
        </p:nvSpPr>
        <p:spPr>
          <a:xfrm>
            <a:off x="1846905" y="1258467"/>
            <a:ext cx="1048667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rPr>
              <a:t>If on black, turn left.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rPr>
              <a:t>If on white turn right.</a:t>
            </a:r>
            <a:endParaRPr/>
          </a:p>
        </p:txBody>
      </p:sp>
      <p:sp>
        <p:nvSpPr>
          <p:cNvPr id="183" name="Google Shape;183;p3"/>
          <p:cNvSpPr txBox="1"/>
          <p:nvPr/>
        </p:nvSpPr>
        <p:spPr>
          <a:xfrm>
            <a:off x="6530142" y="1320835"/>
            <a:ext cx="1048667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rPr>
              <a:t>If on black, turn right.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rPr>
              <a:t>If on white turn left.</a:t>
            </a:r>
            <a:endParaRPr/>
          </a:p>
        </p:txBody>
      </p:sp>
      <p:grpSp>
        <p:nvGrpSpPr>
          <p:cNvPr id="184" name="Google Shape;184;p3"/>
          <p:cNvGrpSpPr/>
          <p:nvPr/>
        </p:nvGrpSpPr>
        <p:grpSpPr>
          <a:xfrm>
            <a:off x="1268460" y="5467304"/>
            <a:ext cx="660559" cy="790597"/>
            <a:chOff x="6310708" y="2223671"/>
            <a:chExt cx="809489" cy="898563"/>
          </a:xfrm>
        </p:grpSpPr>
        <p:sp>
          <p:nvSpPr>
            <p:cNvPr id="185" name="Google Shape;185;p3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>
                <a:gd fmla="val 16667" name="adj"/>
              </a:avLst>
            </a:prstGeom>
            <a:solidFill>
              <a:srgbClr val="FFD500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86" name="Google Shape;186;p3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0EAE9F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0EAE9F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6636016" y="2868884"/>
              <a:ext cx="179290" cy="166284"/>
            </a:xfrm>
            <a:prstGeom prst="ellipse">
              <a:avLst/>
            </a:prstGeom>
            <a:solidFill>
              <a:srgbClr val="FF0000"/>
            </a:solidFill>
            <a:ln cap="rnd" cmpd="sng" w="12700">
              <a:solidFill>
                <a:srgbClr val="C6C6C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89" name="Google Shape;189;p3"/>
          <p:cNvGrpSpPr/>
          <p:nvPr/>
        </p:nvGrpSpPr>
        <p:grpSpPr>
          <a:xfrm>
            <a:off x="7214982" y="5467304"/>
            <a:ext cx="660559" cy="790597"/>
            <a:chOff x="6310708" y="2223671"/>
            <a:chExt cx="809489" cy="898563"/>
          </a:xfrm>
        </p:grpSpPr>
        <p:sp>
          <p:nvSpPr>
            <p:cNvPr id="190" name="Google Shape;190;p3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>
                <a:gd fmla="val 16667" name="adj"/>
              </a:avLst>
            </a:prstGeom>
            <a:solidFill>
              <a:srgbClr val="FFD500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91" name="Google Shape;191;p3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0EAE9F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92" name="Google Shape;192;p3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0EAE9F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6638280" y="2868884"/>
              <a:ext cx="179290" cy="166284"/>
            </a:xfrm>
            <a:prstGeom prst="ellipse">
              <a:avLst/>
            </a:prstGeom>
            <a:solidFill>
              <a:srgbClr val="FF0000"/>
            </a:solidFill>
            <a:ln cap="rnd" cmpd="sng" w="12700">
              <a:solidFill>
                <a:srgbClr val="C6C6C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194" name="Google Shape;194;p3"/>
          <p:cNvSpPr txBox="1"/>
          <p:nvPr/>
        </p:nvSpPr>
        <p:spPr>
          <a:xfrm>
            <a:off x="268357" y="5518185"/>
            <a:ext cx="90446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Drive Base 1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WHICH SIDE OF THE LINE SHOULD YOU START ON</a:t>
            </a:r>
            <a:endParaRPr/>
          </a:p>
        </p:txBody>
      </p:sp>
      <p:sp>
        <p:nvSpPr>
          <p:cNvPr id="200" name="Google Shape;200;p4"/>
          <p:cNvSpPr txBox="1"/>
          <p:nvPr>
            <p:ph idx="11" type="ftr"/>
          </p:nvPr>
        </p:nvSpPr>
        <p:spPr>
          <a:xfrm>
            <a:off x="88409" y="6266486"/>
            <a:ext cx="4870585" cy="3326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09/23/2023)</a:t>
            </a:r>
            <a:endParaRPr/>
          </a:p>
        </p:txBody>
      </p:sp>
      <p:sp>
        <p:nvSpPr>
          <p:cNvPr id="201" name="Google Shape;201;p4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2" name="Google Shape;202;p4"/>
          <p:cNvSpPr/>
          <p:nvPr/>
        </p:nvSpPr>
        <p:spPr>
          <a:xfrm>
            <a:off x="1167883" y="1210508"/>
            <a:ext cx="381000" cy="49980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03" name="Google Shape;203;p4"/>
          <p:cNvGrpSpPr/>
          <p:nvPr/>
        </p:nvGrpSpPr>
        <p:grpSpPr>
          <a:xfrm flipH="1">
            <a:off x="1409183" y="1170821"/>
            <a:ext cx="914400" cy="3810000"/>
            <a:chOff x="3581400" y="1219200"/>
            <a:chExt cx="914400" cy="3810000"/>
          </a:xfrm>
        </p:grpSpPr>
        <p:cxnSp>
          <p:nvCxnSpPr>
            <p:cNvPr id="204" name="Google Shape;204;p4"/>
            <p:cNvCxnSpPr/>
            <p:nvPr/>
          </p:nvCxnSpPr>
          <p:spPr>
            <a:xfrm rot="10800000">
              <a:off x="3657600" y="4343400"/>
              <a:ext cx="838200" cy="685800"/>
            </a:xfrm>
            <a:prstGeom prst="straightConnector1">
              <a:avLst/>
            </a:prstGeom>
            <a:noFill/>
            <a:ln cap="flat" cmpd="sng" w="44450">
              <a:solidFill>
                <a:srgbClr val="FF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05" name="Google Shape;205;p4"/>
            <p:cNvCxnSpPr/>
            <p:nvPr/>
          </p:nvCxnSpPr>
          <p:spPr>
            <a:xfrm rot="-5400000">
              <a:off x="3619500" y="3543300"/>
              <a:ext cx="838200" cy="762000"/>
            </a:xfrm>
            <a:prstGeom prst="straightConnector1">
              <a:avLst/>
            </a:prstGeom>
            <a:noFill/>
            <a:ln cap="flat" cmpd="sng" w="44450">
              <a:solidFill>
                <a:srgbClr val="FF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06" name="Google Shape;206;p4"/>
            <p:cNvCxnSpPr/>
            <p:nvPr/>
          </p:nvCxnSpPr>
          <p:spPr>
            <a:xfrm rot="10800000">
              <a:off x="3581400" y="2743200"/>
              <a:ext cx="838200" cy="762000"/>
            </a:xfrm>
            <a:prstGeom prst="straightConnector1">
              <a:avLst/>
            </a:prstGeom>
            <a:noFill/>
            <a:ln cap="flat" cmpd="sng" w="44450">
              <a:solidFill>
                <a:srgbClr val="FF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07" name="Google Shape;207;p4"/>
            <p:cNvCxnSpPr/>
            <p:nvPr/>
          </p:nvCxnSpPr>
          <p:spPr>
            <a:xfrm flipH="1" rot="10800000">
              <a:off x="3657600" y="1981200"/>
              <a:ext cx="838200" cy="762000"/>
            </a:xfrm>
            <a:prstGeom prst="straightConnector1">
              <a:avLst/>
            </a:prstGeom>
            <a:noFill/>
            <a:ln cap="flat" cmpd="sng" w="44450">
              <a:solidFill>
                <a:srgbClr val="FF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08" name="Google Shape;208;p4"/>
            <p:cNvCxnSpPr/>
            <p:nvPr/>
          </p:nvCxnSpPr>
          <p:spPr>
            <a:xfrm rot="10800000">
              <a:off x="3657600" y="1219200"/>
              <a:ext cx="838200" cy="762000"/>
            </a:xfrm>
            <a:prstGeom prst="straightConnector1">
              <a:avLst/>
            </a:prstGeom>
            <a:noFill/>
            <a:ln cap="flat" cmpd="sng" w="44450">
              <a:solidFill>
                <a:srgbClr val="FF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sp>
        <p:nvSpPr>
          <p:cNvPr id="209" name="Google Shape;209;p4"/>
          <p:cNvSpPr/>
          <p:nvPr/>
        </p:nvSpPr>
        <p:spPr>
          <a:xfrm>
            <a:off x="3208350" y="1224908"/>
            <a:ext cx="381000" cy="49836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210" name="Google Shape;210;p4"/>
          <p:cNvCxnSpPr/>
          <p:nvPr/>
        </p:nvCxnSpPr>
        <p:spPr>
          <a:xfrm flipH="1" rot="5400000">
            <a:off x="3421075" y="1174108"/>
            <a:ext cx="762000" cy="762000"/>
          </a:xfrm>
          <a:prstGeom prst="straightConnector1">
            <a:avLst/>
          </a:prstGeom>
          <a:noFill/>
          <a:ln cap="flat" cmpd="sng" w="44450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11" name="Google Shape;211;p4"/>
          <p:cNvCxnSpPr/>
          <p:nvPr/>
        </p:nvCxnSpPr>
        <p:spPr>
          <a:xfrm rot="-5400000">
            <a:off x="3338525" y="3529958"/>
            <a:ext cx="838200" cy="762000"/>
          </a:xfrm>
          <a:prstGeom prst="straightConnector1">
            <a:avLst/>
          </a:prstGeom>
          <a:noFill/>
          <a:ln cap="flat" cmpd="sng" w="44450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12" name="Google Shape;212;p4"/>
          <p:cNvCxnSpPr/>
          <p:nvPr/>
        </p:nvCxnSpPr>
        <p:spPr>
          <a:xfrm rot="10800000">
            <a:off x="3300425" y="4342758"/>
            <a:ext cx="838200" cy="762000"/>
          </a:xfrm>
          <a:prstGeom prst="straightConnector1">
            <a:avLst/>
          </a:prstGeom>
          <a:noFill/>
          <a:ln cap="flat" cmpd="sng" w="44450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13" name="Google Shape;213;p4"/>
          <p:cNvCxnSpPr/>
          <p:nvPr/>
        </p:nvCxnSpPr>
        <p:spPr>
          <a:xfrm flipH="1" rot="10800000">
            <a:off x="3360750" y="1901183"/>
            <a:ext cx="838200" cy="762000"/>
          </a:xfrm>
          <a:prstGeom prst="straightConnector1">
            <a:avLst/>
          </a:prstGeom>
          <a:noFill/>
          <a:ln cap="flat" cmpd="sng" w="44450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214" name="Google Shape;214;p4"/>
          <p:cNvSpPr/>
          <p:nvPr/>
        </p:nvSpPr>
        <p:spPr>
          <a:xfrm>
            <a:off x="8511959" y="1174107"/>
            <a:ext cx="381000" cy="49980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215" name="Google Shape;215;p4"/>
          <p:cNvCxnSpPr/>
          <p:nvPr/>
        </p:nvCxnSpPr>
        <p:spPr>
          <a:xfrm flipH="1">
            <a:off x="5175034" y="4374507"/>
            <a:ext cx="814388" cy="768350"/>
          </a:xfrm>
          <a:prstGeom prst="straightConnector1">
            <a:avLst/>
          </a:prstGeom>
          <a:noFill/>
          <a:ln cap="flat" cmpd="sng" w="44450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16" name="Google Shape;216;p4"/>
          <p:cNvCxnSpPr/>
          <p:nvPr/>
        </p:nvCxnSpPr>
        <p:spPr>
          <a:xfrm rot="10800000">
            <a:off x="6011647" y="4298307"/>
            <a:ext cx="990600" cy="0"/>
          </a:xfrm>
          <a:prstGeom prst="straightConnector1">
            <a:avLst/>
          </a:prstGeom>
          <a:noFill/>
          <a:ln cap="flat" cmpd="sng" w="44450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17" name="Google Shape;217;p4"/>
          <p:cNvCxnSpPr/>
          <p:nvPr/>
        </p:nvCxnSpPr>
        <p:spPr>
          <a:xfrm rot="10800000">
            <a:off x="7113372" y="4298307"/>
            <a:ext cx="714375" cy="685800"/>
          </a:xfrm>
          <a:prstGeom prst="straightConnector1">
            <a:avLst/>
          </a:prstGeom>
          <a:noFill/>
          <a:ln cap="flat" cmpd="sng" w="44450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218" name="Google Shape;218;p4"/>
          <p:cNvSpPr txBox="1"/>
          <p:nvPr/>
        </p:nvSpPr>
        <p:spPr>
          <a:xfrm>
            <a:off x="2969923" y="2332632"/>
            <a:ext cx="976084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✔</a:t>
            </a:r>
            <a:endParaRPr sz="8800">
              <a:solidFill>
                <a:srgbClr val="008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19" name="Google Shape;219;p4"/>
          <p:cNvSpPr txBox="1"/>
          <p:nvPr/>
        </p:nvSpPr>
        <p:spPr>
          <a:xfrm>
            <a:off x="7810212" y="3399774"/>
            <a:ext cx="976084" cy="186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✗</a:t>
            </a:r>
            <a:endParaRPr sz="11500">
              <a:solidFill>
                <a:srgbClr val="FF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0" name="Google Shape;220;p4"/>
          <p:cNvSpPr txBox="1"/>
          <p:nvPr/>
        </p:nvSpPr>
        <p:spPr>
          <a:xfrm>
            <a:off x="251041" y="2235784"/>
            <a:ext cx="976084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✔</a:t>
            </a:r>
            <a:endParaRPr sz="8800">
              <a:solidFill>
                <a:srgbClr val="008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21" name="Google Shape;221;p4"/>
          <p:cNvGrpSpPr/>
          <p:nvPr/>
        </p:nvGrpSpPr>
        <p:grpSpPr>
          <a:xfrm>
            <a:off x="1098181" y="5047747"/>
            <a:ext cx="660559" cy="790597"/>
            <a:chOff x="6310708" y="2223671"/>
            <a:chExt cx="809489" cy="898563"/>
          </a:xfrm>
        </p:grpSpPr>
        <p:sp>
          <p:nvSpPr>
            <p:cNvPr id="222" name="Google Shape;222;p4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>
                <a:gd fmla="val 16667" name="adj"/>
              </a:avLst>
            </a:prstGeom>
            <a:solidFill>
              <a:srgbClr val="FFD500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23" name="Google Shape;223;p4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13B09B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24" name="Google Shape;224;p4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13B09B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2B64E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25" name="Google Shape;225;p4"/>
            <p:cNvSpPr/>
            <p:nvPr/>
          </p:nvSpPr>
          <p:spPr>
            <a:xfrm>
              <a:off x="6606609" y="2879310"/>
              <a:ext cx="179290" cy="166284"/>
            </a:xfrm>
            <a:prstGeom prst="ellipse">
              <a:avLst/>
            </a:prstGeom>
            <a:solidFill>
              <a:srgbClr val="FF0000"/>
            </a:solidFill>
            <a:ln cap="rnd" cmpd="sng" w="12700">
              <a:solidFill>
                <a:srgbClr val="C6C6C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226" name="Google Shape;226;p4"/>
          <p:cNvGrpSpPr/>
          <p:nvPr/>
        </p:nvGrpSpPr>
        <p:grpSpPr>
          <a:xfrm>
            <a:off x="3589350" y="5149321"/>
            <a:ext cx="660559" cy="790597"/>
            <a:chOff x="6310708" y="2223671"/>
            <a:chExt cx="809489" cy="898563"/>
          </a:xfrm>
        </p:grpSpPr>
        <p:sp>
          <p:nvSpPr>
            <p:cNvPr id="227" name="Google Shape;227;p4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>
                <a:gd fmla="val 16667" name="adj"/>
              </a:avLst>
            </a:prstGeom>
            <a:solidFill>
              <a:srgbClr val="FFD500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28" name="Google Shape;228;p4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0EAE9F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29" name="Google Shape;229;p4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13B09B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30" name="Google Shape;230;p4"/>
            <p:cNvSpPr/>
            <p:nvPr/>
          </p:nvSpPr>
          <p:spPr>
            <a:xfrm>
              <a:off x="6621904" y="2878256"/>
              <a:ext cx="179290" cy="166284"/>
            </a:xfrm>
            <a:prstGeom prst="ellipse">
              <a:avLst/>
            </a:prstGeom>
            <a:solidFill>
              <a:srgbClr val="FF0000"/>
            </a:solidFill>
            <a:ln cap="rnd" cmpd="sng" w="12700">
              <a:solidFill>
                <a:srgbClr val="C6C6C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231" name="Google Shape;231;p4"/>
          <p:cNvGrpSpPr/>
          <p:nvPr/>
        </p:nvGrpSpPr>
        <p:grpSpPr>
          <a:xfrm>
            <a:off x="7497467" y="5104759"/>
            <a:ext cx="660559" cy="790597"/>
            <a:chOff x="6310708" y="2223671"/>
            <a:chExt cx="809489" cy="898563"/>
          </a:xfrm>
        </p:grpSpPr>
        <p:sp>
          <p:nvSpPr>
            <p:cNvPr id="232" name="Google Shape;232;p4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>
                <a:gd fmla="val 16667" name="adj"/>
              </a:avLst>
            </a:prstGeom>
            <a:solidFill>
              <a:srgbClr val="FFD500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33" name="Google Shape;233;p4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0EAE9F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34" name="Google Shape;234;p4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13B09B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35" name="Google Shape;235;p4"/>
            <p:cNvSpPr/>
            <p:nvPr/>
          </p:nvSpPr>
          <p:spPr>
            <a:xfrm>
              <a:off x="6630618" y="2897654"/>
              <a:ext cx="179290" cy="166284"/>
            </a:xfrm>
            <a:prstGeom prst="ellipse">
              <a:avLst/>
            </a:prstGeom>
            <a:solidFill>
              <a:srgbClr val="FF0000"/>
            </a:solidFill>
            <a:ln cap="rnd" cmpd="sng" w="12700">
              <a:solidFill>
                <a:srgbClr val="C6C6C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cxnSp>
        <p:nvCxnSpPr>
          <p:cNvPr id="236" name="Google Shape;236;p4"/>
          <p:cNvCxnSpPr/>
          <p:nvPr/>
        </p:nvCxnSpPr>
        <p:spPr>
          <a:xfrm flipH="1" rot="5400000">
            <a:off x="3328280" y="2694821"/>
            <a:ext cx="838200" cy="762000"/>
          </a:xfrm>
          <a:prstGeom prst="straightConnector1">
            <a:avLst/>
          </a:prstGeom>
          <a:noFill/>
          <a:ln cap="flat" cmpd="sng" w="44450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237" name="Google Shape;237;p4"/>
          <p:cNvSpPr txBox="1"/>
          <p:nvPr/>
        </p:nvSpPr>
        <p:spPr>
          <a:xfrm>
            <a:off x="4903498" y="1998002"/>
            <a:ext cx="2632125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If you write a line follower to follow the right side of the line, you have to start the robot on the right of the line</a:t>
            </a:r>
            <a:endParaRPr/>
          </a:p>
        </p:txBody>
      </p:sp>
      <p:sp>
        <p:nvSpPr>
          <p:cNvPr id="238" name="Google Shape;238;p4"/>
          <p:cNvSpPr txBox="1"/>
          <p:nvPr/>
        </p:nvSpPr>
        <p:spPr>
          <a:xfrm>
            <a:off x="268357" y="5518185"/>
            <a:ext cx="90446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Drive Base 1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CHALLENGE: FOLLOW A LINE</a:t>
            </a:r>
            <a:endParaRPr/>
          </a:p>
        </p:txBody>
      </p:sp>
      <p:sp>
        <p:nvSpPr>
          <p:cNvPr id="244" name="Google Shape;244;p5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Write a program that follows the right edge of the line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If your sensor sees black, turn right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If your sensor sees white, turn left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Use a conditional to make that decision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Repeat the line follower forever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Use Color Mode or Reflected Light Mode</a:t>
            </a:r>
            <a:endParaRPr/>
          </a:p>
        </p:txBody>
      </p:sp>
      <p:sp>
        <p:nvSpPr>
          <p:cNvPr id="245" name="Google Shape;245;p5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09/23/2023)</a:t>
            </a:r>
            <a:endParaRPr/>
          </a:p>
        </p:txBody>
      </p:sp>
      <p:sp>
        <p:nvSpPr>
          <p:cNvPr id="246" name="Google Shape;246;p5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7" name="Google Shape;247;p5"/>
          <p:cNvSpPr/>
          <p:nvPr/>
        </p:nvSpPr>
        <p:spPr>
          <a:xfrm>
            <a:off x="6588859" y="1267932"/>
            <a:ext cx="381000" cy="49836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48" name="Google Shape;248;p5"/>
          <p:cNvGrpSpPr/>
          <p:nvPr/>
        </p:nvGrpSpPr>
        <p:grpSpPr>
          <a:xfrm>
            <a:off x="6639579" y="5213435"/>
            <a:ext cx="660559" cy="790597"/>
            <a:chOff x="6310708" y="2223671"/>
            <a:chExt cx="809489" cy="898563"/>
          </a:xfrm>
        </p:grpSpPr>
        <p:sp>
          <p:nvSpPr>
            <p:cNvPr id="249" name="Google Shape;249;p5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>
                <a:gd fmla="val 16667" name="adj"/>
              </a:avLst>
            </a:prstGeom>
            <a:solidFill>
              <a:srgbClr val="FFD500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0EAE9F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0EAE9F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52" name="Google Shape;252;p5"/>
            <p:cNvSpPr/>
            <p:nvPr/>
          </p:nvSpPr>
          <p:spPr>
            <a:xfrm>
              <a:off x="6629713" y="2889299"/>
              <a:ext cx="179290" cy="166284"/>
            </a:xfrm>
            <a:prstGeom prst="ellipse">
              <a:avLst/>
            </a:prstGeom>
            <a:solidFill>
              <a:srgbClr val="FF0000"/>
            </a:solidFill>
            <a:ln cap="rnd" cmpd="sng" w="12700">
              <a:solidFill>
                <a:srgbClr val="C6C6C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253" name="Google Shape;253;p5"/>
          <p:cNvSpPr/>
          <p:nvPr/>
        </p:nvSpPr>
        <p:spPr>
          <a:xfrm>
            <a:off x="146842" y="5268500"/>
            <a:ext cx="5060149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Note: To line follow with the Advanced Driving Base (ADB) in Color Mode you will have to make a modification to the design because the color sensor does not recognize black at the height in the original build instructions. See our Color Sensor lesson.</a:t>
            </a:r>
            <a:endParaRPr/>
          </a:p>
        </p:txBody>
      </p:sp>
      <p:sp>
        <p:nvSpPr>
          <p:cNvPr id="254" name="Google Shape;254;p5"/>
          <p:cNvSpPr txBox="1"/>
          <p:nvPr/>
        </p:nvSpPr>
        <p:spPr>
          <a:xfrm>
            <a:off x="7421658" y="5380829"/>
            <a:ext cx="90446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Drive Base 1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6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TWO WAYS TO TURN</a:t>
            </a:r>
            <a:endParaRPr/>
          </a:p>
        </p:txBody>
      </p:sp>
      <p:sp>
        <p:nvSpPr>
          <p:cNvPr id="261" name="Google Shape;261;p6"/>
          <p:cNvSpPr txBox="1"/>
          <p:nvPr>
            <p:ph idx="1" type="body"/>
          </p:nvPr>
        </p:nvSpPr>
        <p:spPr>
          <a:xfrm>
            <a:off x="175260" y="1226916"/>
            <a:ext cx="8831580" cy="48034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A previous lesson, “Turning with the Gyro” explained two motor pair functions to make the robot turn. Please refer to that lesson for details.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AutoNum type="arabicPeriod"/>
            </a:pPr>
            <a:r>
              <a:rPr lang="en-US"/>
              <a:t>You can use motor_pair.move and adjust the steering value. This lesson will use steering.</a:t>
            </a:r>
            <a:endParaRPr/>
          </a:p>
          <a:p>
            <a:pPr indent="-237744" lvl="0" marL="342900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None/>
            </a:pPr>
            <a:r>
              <a:t/>
            </a:r>
            <a:endParaRPr/>
          </a:p>
          <a:p>
            <a:pPr indent="-237744" lvl="0" marL="342900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None/>
            </a:pPr>
            <a:r>
              <a:t/>
            </a:r>
            <a:endParaRPr/>
          </a:p>
          <a:p>
            <a:pPr indent="-237744" lvl="0" marL="342900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None/>
            </a:pPr>
            <a:r>
              <a:t/>
            </a:r>
            <a:endParaRPr/>
          </a:p>
          <a:p>
            <a:pPr indent="-237744" lvl="0" marL="342900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AutoNum type="arabicPeriod"/>
            </a:pPr>
            <a:r>
              <a:rPr lang="en-US"/>
              <a:t>You can use motor_pair.move_tank and input different velocity values for the left and right motors. You can try this out on your own.</a:t>
            </a:r>
            <a:endParaRPr/>
          </a:p>
          <a:p>
            <a:pPr indent="-237744" lvl="0" marL="342900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None/>
            </a:pPr>
            <a:r>
              <a:t/>
            </a:r>
            <a:endParaRPr/>
          </a:p>
        </p:txBody>
      </p:sp>
      <p:sp>
        <p:nvSpPr>
          <p:cNvPr id="262" name="Google Shape;262;p6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09/23/2023)</a:t>
            </a:r>
            <a:endParaRPr/>
          </a:p>
        </p:txBody>
      </p:sp>
      <p:sp>
        <p:nvSpPr>
          <p:cNvPr id="263" name="Google Shape;263;p6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4" name="Google Shape;264;p6"/>
          <p:cNvSpPr txBox="1"/>
          <p:nvPr/>
        </p:nvSpPr>
        <p:spPr>
          <a:xfrm>
            <a:off x="0" y="3226459"/>
            <a:ext cx="799402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</a:t>
            </a:r>
            <a:r>
              <a:rPr b="0" i="0" lang="en-US" sz="24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otor_pair.move</a:t>
            </a:r>
            <a:r>
              <a:rPr b="0" lang="en-US" sz="2400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2400">
                <a:solidFill>
                  <a:srgbClr val="FF7D00"/>
                </a:solidFill>
                <a:latin typeface="Consolas"/>
                <a:ea typeface="Consolas"/>
                <a:cs typeface="Consolas"/>
                <a:sym typeface="Consolas"/>
              </a:rPr>
              <a:t>pair</a:t>
            </a:r>
            <a:r>
              <a:rPr b="0" i="0" lang="en-US" sz="24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 steering</a:t>
            </a:r>
            <a:r>
              <a:rPr b="0" lang="en-US" sz="2400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 b="0" sz="24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65" name="Google Shape;265;p6"/>
          <p:cNvSpPr txBox="1"/>
          <p:nvPr/>
        </p:nvSpPr>
        <p:spPr>
          <a:xfrm>
            <a:off x="4958994" y="2613428"/>
            <a:ext cx="14952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Change steering value here.  A value of 0 moves straight</a:t>
            </a:r>
            <a:endParaRPr/>
          </a:p>
        </p:txBody>
      </p:sp>
      <p:sp>
        <p:nvSpPr>
          <p:cNvPr id="266" name="Google Shape;266;p6"/>
          <p:cNvSpPr txBox="1"/>
          <p:nvPr/>
        </p:nvSpPr>
        <p:spPr>
          <a:xfrm>
            <a:off x="30320" y="5423175"/>
            <a:ext cx="897652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</a:t>
            </a:r>
            <a:r>
              <a:rPr b="0" i="0" lang="en-US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otor_pair.move_tank</a:t>
            </a:r>
            <a:r>
              <a:rPr b="0" lang="en-US" sz="2000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2000">
                <a:solidFill>
                  <a:srgbClr val="FF7D00"/>
                </a:solidFill>
                <a:latin typeface="Consolas"/>
                <a:ea typeface="Consolas"/>
                <a:cs typeface="Consolas"/>
                <a:sym typeface="Consolas"/>
              </a:rPr>
              <a:t>pair</a:t>
            </a:r>
            <a:r>
              <a:rPr b="0" i="0" lang="en-US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 left_velocity, right_velocity</a:t>
            </a:r>
            <a:r>
              <a:rPr b="0" lang="en-US" sz="2000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67" name="Google Shape;267;p6"/>
          <p:cNvSpPr txBox="1"/>
          <p:nvPr/>
        </p:nvSpPr>
        <p:spPr>
          <a:xfrm>
            <a:off x="5458857" y="4665597"/>
            <a:ext cx="199067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Change velocity values here.  Same velocity values moves straight</a:t>
            </a:r>
            <a:endParaRPr/>
          </a:p>
        </p:txBody>
      </p:sp>
      <p:sp>
        <p:nvSpPr>
          <p:cNvPr id="268" name="Google Shape;268;p6"/>
          <p:cNvSpPr/>
          <p:nvPr/>
        </p:nvSpPr>
        <p:spPr>
          <a:xfrm>
            <a:off x="4259106" y="5426078"/>
            <a:ext cx="4184374" cy="394303"/>
          </a:xfrm>
          <a:prstGeom prst="rect">
            <a:avLst/>
          </a:prstGeom>
          <a:noFill/>
          <a:ln cap="flat" cmpd="sng" w="381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69" name="Google Shape;269;p6"/>
          <p:cNvSpPr/>
          <p:nvPr/>
        </p:nvSpPr>
        <p:spPr>
          <a:xfrm>
            <a:off x="5072655" y="3276790"/>
            <a:ext cx="1381538" cy="394303"/>
          </a:xfrm>
          <a:prstGeom prst="rect">
            <a:avLst/>
          </a:prstGeom>
          <a:noFill/>
          <a:ln cap="flat" cmpd="sng" w="381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7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LINE FOLLOWER – COLOR &amp; REFLECTED MODE</a:t>
            </a:r>
            <a:endParaRPr/>
          </a:p>
        </p:txBody>
      </p:sp>
      <p:sp>
        <p:nvSpPr>
          <p:cNvPr id="275" name="Google Shape;275;p7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09/23/2023)</a:t>
            </a:r>
            <a:endParaRPr/>
          </a:p>
        </p:txBody>
      </p:sp>
      <p:sp>
        <p:nvSpPr>
          <p:cNvPr id="276" name="Google Shape;276;p7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7" name="Google Shape;277;p7"/>
          <p:cNvSpPr txBox="1"/>
          <p:nvPr/>
        </p:nvSpPr>
        <p:spPr>
          <a:xfrm>
            <a:off x="175259" y="1155436"/>
            <a:ext cx="88317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from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hub 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port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motor_pair, color_sensor, runloop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Constants for Drive Base 1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motor_pair.pair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motor_pair.PAIR_1, port.C, port.D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Follow the right side of black line (Black-White edge). N</a:t>
            </a:r>
            <a:r>
              <a:rPr lang="en-US">
                <a:solidFill>
                  <a:srgbClr val="00963E"/>
                </a:solidFill>
              </a:rPr>
              <a:t>OTE: </a:t>
            </a: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Our test was run on a black-white mat</a:t>
            </a:r>
            <a:r>
              <a:rPr lang="en-US">
                <a:solidFill>
                  <a:srgbClr val="00963E"/>
                </a:solidFill>
              </a:rPr>
              <a:t>. </a:t>
            </a:r>
            <a:endParaRPr>
              <a:solidFill>
                <a:srgbClr val="00963E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963E"/>
                </a:solidFill>
              </a:rPr>
              <a:t># If your mat has many colors, you will </a:t>
            </a:r>
            <a:r>
              <a:rPr lang="en-US">
                <a:solidFill>
                  <a:srgbClr val="00963E"/>
                </a:solidFill>
              </a:rPr>
              <a:t>have</a:t>
            </a:r>
            <a:r>
              <a:rPr lang="en-US">
                <a:solidFill>
                  <a:srgbClr val="00963E"/>
                </a:solidFill>
              </a:rPr>
              <a:t> to lower the </a:t>
            </a:r>
            <a:r>
              <a:rPr lang="en-US">
                <a:solidFill>
                  <a:srgbClr val="00963E"/>
                </a:solidFill>
              </a:rPr>
              <a:t>threshold to avoid other colors.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To follow a White-Black edge, change the IF condition from &lt; 50 to &gt; 50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To use color mode, import color, and use condition: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</a:t>
            </a: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if (color_sensor.color(port.A) == color.BLACK)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async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line_follow_forever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while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True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    if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color_sensor.reflection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port.A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&lt;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sensor is on Black.</a:t>
            </a:r>
            <a:r>
              <a:rPr lang="en-US">
                <a:solidFill>
                  <a:srgbClr val="00963E"/>
                </a:solidFill>
              </a:rPr>
              <a:t> Lower</a:t>
            </a: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threshold as needed for your case.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        </a:t>
            </a: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Turn right, i.e. away from Black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motor_pair.move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motor_pair.PAIR_1,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velocity =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300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else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sensor is on white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        </a:t>
            </a: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Turn left, i.e. towards Black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motor_pair.move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motor_pair.PAIR_1,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-30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velocity =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300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async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await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line_follow_forever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runloop.run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main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8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ill Sans"/>
              <a:buNone/>
            </a:pPr>
            <a:r>
              <a:rPr lang="en-US"/>
              <a:t>EXTENSION - CHANGING EXIT CONDITIONS</a:t>
            </a:r>
            <a:br>
              <a:rPr lang="en-US"/>
            </a:br>
            <a:endParaRPr/>
          </a:p>
        </p:txBody>
      </p:sp>
      <p:sp>
        <p:nvSpPr>
          <p:cNvPr id="283" name="Google Shape;283;p8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In FLL, you typically do not want to line follow forever.  You may want to stop under some conditions, some of which can be: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AutoNum type="arabicPeriod"/>
            </a:pPr>
            <a:r>
              <a:rPr lang="en-US"/>
              <a:t>Your ultrasonic sensor detected something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AutoNum type="arabicPeriod"/>
            </a:pPr>
            <a:r>
              <a:rPr lang="en-US"/>
              <a:t>Your force sensor was pressed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AutoNum type="arabicPeriod"/>
            </a:pPr>
            <a:r>
              <a:rPr lang="en-US"/>
              <a:t>You have a second color sensor on your robot that sensed a marker on the mat. This is extremely useful in FLL. 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AutoNum type="arabicPeriod"/>
            </a:pPr>
            <a:r>
              <a:rPr lang="en-US"/>
              <a:t>You want to line follow for an approximate distance. 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Hint: you can reset an individual motor’s relative position and then stop when it crosses a value that maps to the distance you want to follow. Be mindful of clockwise/counterclockwise motor rotation</a:t>
            </a:r>
            <a:endParaRPr/>
          </a:p>
          <a:p>
            <a:pPr indent="-237744" lvl="0" marL="342900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None/>
            </a:pPr>
            <a:r>
              <a:t/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Combine this lesson with the Loops lesson to solve this problem. </a:t>
            </a:r>
            <a:endParaRPr/>
          </a:p>
        </p:txBody>
      </p:sp>
      <p:sp>
        <p:nvSpPr>
          <p:cNvPr id="284" name="Google Shape;284;p8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09/23/2023)</a:t>
            </a:r>
            <a:endParaRPr/>
          </a:p>
        </p:txBody>
      </p:sp>
      <p:sp>
        <p:nvSpPr>
          <p:cNvPr id="285" name="Google Shape;285;p8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9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LINE FOLLOW UNTIL SECOND SENSOR SEES BLACK</a:t>
            </a:r>
            <a:endParaRPr/>
          </a:p>
        </p:txBody>
      </p:sp>
      <p:sp>
        <p:nvSpPr>
          <p:cNvPr id="291" name="Google Shape;291;p9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09/23/2023)</a:t>
            </a:r>
            <a:endParaRPr/>
          </a:p>
        </p:txBody>
      </p:sp>
      <p:sp>
        <p:nvSpPr>
          <p:cNvPr id="292" name="Google Shape;292;p9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3" name="Google Shape;293;p9"/>
          <p:cNvSpPr txBox="1"/>
          <p:nvPr/>
        </p:nvSpPr>
        <p:spPr>
          <a:xfrm>
            <a:off x="88409" y="1178585"/>
            <a:ext cx="9055500" cy="50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from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hub 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port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motor_pair, color_sensor, runloop, sys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motor_pair.pair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motor_pair.PAIR_1, port.C, port.D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follow right side of black line (Black-White edge) until second sensor sees Black</a:t>
            </a:r>
            <a:endParaRPr b="0" i="0" sz="1400" u="none" strike="noStrike">
              <a:solidFill>
                <a:srgbClr val="00963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963E"/>
                </a:solidFill>
              </a:rPr>
              <a:t># </a:t>
            </a:r>
            <a:r>
              <a:rPr lang="en-US">
                <a:solidFill>
                  <a:srgbClr val="00963E"/>
                </a:solidFill>
              </a:rPr>
              <a:t>Test mat has only Black and White colors. Adjust threshold of 50 to a lower value as you need.</a:t>
            </a:r>
            <a:endParaRPr>
              <a:solidFill>
                <a:srgbClr val="00963E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async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line_follow_until_line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# Drive Base 1 is modified to have a second color sensor at port B.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# Follow line until sensor B sees black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while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color_sensor.reflection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port.B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>
                <a:solidFill>
                  <a:srgbClr val="00963E"/>
                </a:solidFill>
              </a:rPr>
              <a:t>#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963E"/>
                </a:solidFill>
              </a:rPr>
              <a:t>Adjust threshold as needed.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    if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color_sensor.reflection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port.A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&lt;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sensor is on Black. Adjust thre</a:t>
            </a:r>
            <a:r>
              <a:rPr lang="en-US">
                <a:solidFill>
                  <a:srgbClr val="00963E"/>
                </a:solidFill>
              </a:rPr>
              <a:t>shold as needed.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        # Turn right, i.e. away from Black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motor_pair.move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motor_pair.PAIR_1,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velocity =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300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    else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sensor is on white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        # Turn left, i.e. towards Black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motor_pair.move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motor_pair.PAIR_1,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-30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velocity =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300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async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await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line_follow_until_line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sys.exit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"Stopping"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runloop.run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main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2019-12-31T03:18:51Z</dcterms:created>
  <dc:creator>Srinivasan Seshan</dc:creator>
</cp:coreProperties>
</file>