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embeddedFontLst>
    <p:embeddedFont>
      <p:font typeface="Helvetica Neue"/>
      <p:regular r:id="rId16"/>
      <p:bold r:id="rId17"/>
      <p:italic r:id="rId18"/>
      <p:boldItalic r:id="rId19"/>
    </p:embeddedFont>
    <p:embeddedFont>
      <p:font typeface="Gill Sans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2" roundtripDataSignature="AMtx7mhZVbEuo6Qn0hBO7lA0CHGanx6K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Gill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HelveticaNeue-bold.fntdata"/><Relationship Id="rId16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boldItalic.fntdata"/><Relationship Id="rId6" Type="http://schemas.openxmlformats.org/officeDocument/2006/relationships/slide" Target="slides/slide1.xml"/><Relationship Id="rId18" Type="http://schemas.openxmlformats.org/officeDocument/2006/relationships/font" Target="fonts/HelveticaNeue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2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3" name="Google Shape;23;p12"/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4" name="Google Shape;24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1" cy="11584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5" name="Google Shape;2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1" cy="1158461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2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7" name="Google Shape;27;p12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rgbClr val="0EAE9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12"/>
          <p:cNvSpPr txBox="1"/>
          <p:nvPr>
            <p:ph type="ctrTitle"/>
          </p:nvPr>
        </p:nvSpPr>
        <p:spPr>
          <a:xfrm>
            <a:off x="242754" y="2676578"/>
            <a:ext cx="8528356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/>
        </p:nvSpPr>
        <p:spPr>
          <a:xfrm>
            <a:off x="4808377" y="357846"/>
            <a:ext cx="4161516" cy="509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/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1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 rot="5400000">
            <a:off x="2148873" y="-946320"/>
            <a:ext cx="4823824" cy="8834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5" name="Google Shape;115;p21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6" name="Google Shape;116;p21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1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/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2"/>
          <p:cNvSpPr txBox="1"/>
          <p:nvPr>
            <p:ph type="title"/>
          </p:nvPr>
        </p:nvSpPr>
        <p:spPr>
          <a:xfrm rot="5400000">
            <a:off x="4789425" y="2515700"/>
            <a:ext cx="5183073" cy="15031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 rot="5400000">
            <a:off x="950760" y="306157"/>
            <a:ext cx="5183073" cy="5922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2" name="Google Shape;122;p22"/>
          <p:cNvSpPr txBox="1"/>
          <p:nvPr>
            <p:ph idx="10" type="dt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3" name="Google Shape;123;p22"/>
          <p:cNvSpPr txBox="1"/>
          <p:nvPr>
            <p:ph idx="11" type="ftr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2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7" name="Google Shape;127;p23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8" name="Google Shape;128;p23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3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0" name="Google Shape;130;p2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1" name="Google Shape;131;p2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2" name="Google Shape;132;p2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35" name="Google Shape;135;p24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36" name="Google Shape;136;p24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37" name="Google Shape;137;p24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38" name="Google Shape;138;p24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39" name="Google Shape;139;p24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1" name="Google Shape;141;p2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2" name="Google Shape;142;p2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6" name="Google Shape;146;p2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7" name="Google Shape;147;p2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8" name="Google Shape;148;p2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1" name="Google Shape;151;p2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53" name="Google Shape;153;p26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4" name="Google Shape;154;p26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wo Content">
  <p:cSld name="2_Two Content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57" name="Google Shape;157;p27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58" name="Google Shape;158;p27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7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60" name="Google Shape;160;p27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1" name="Google Shape;161;p2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2" name="Google Shape;162;p2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mparison">
  <p:cSld name="2_Comparison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65" name="Google Shape;165;p28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66" name="Google Shape;166;p28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67" name="Google Shape;167;p28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68" name="Google Shape;168;p28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9" name="Google Shape;169;p28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28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1" name="Google Shape;171;p2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2" name="Google Shape;172;p2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Only">
  <p:cSld name="2_Title Only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29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6" name="Google Shape;176;p29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7" name="Google Shape;177;p29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8" name="Google Shape;178;p29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lank">
  <p:cSld name="2_Blank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0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1" name="Google Shape;181;p3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30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83" name="Google Shape;183;p30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4" name="Google Shape;184;p30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" name="Google Shape;32;p1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6" name="Google Shape;36;p1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7" name="Google Shape;37;p1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8" name="Google Shape;38;p13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/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14"/>
          <p:cNvSpPr txBox="1"/>
          <p:nvPr>
            <p:ph type="title"/>
          </p:nvPr>
        </p:nvSpPr>
        <p:spPr>
          <a:xfrm>
            <a:off x="581193" y="3036573"/>
            <a:ext cx="7989751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581193" y="4541417"/>
            <a:ext cx="7989751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3" name="Google Shape;43;p14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4" name="Google Shape;44;p14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6" name="Google Shape;46;p1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p14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8" name="Google Shape;48;p1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9" name="Google Shape;49;p14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0" name="Google Shape;50;p14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1" name="Google Shape;51;p14"/>
          <p:cNvSpPr txBox="1"/>
          <p:nvPr/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idx="1" type="body"/>
          </p:nvPr>
        </p:nvSpPr>
        <p:spPr>
          <a:xfrm>
            <a:off x="142200" y="1174924"/>
            <a:ext cx="4185204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2" type="body"/>
          </p:nvPr>
        </p:nvSpPr>
        <p:spPr>
          <a:xfrm>
            <a:off x="4757752" y="1177439"/>
            <a:ext cx="4226411" cy="49678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7" name="Google Shape;57;p1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9" name="Google Shape;59;p1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60" name="Google Shape;60;p1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1" name="Google Shape;61;p1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62" name="Google Shape;62;p15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5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idx="1" type="body"/>
          </p:nvPr>
        </p:nvSpPr>
        <p:spPr>
          <a:xfrm>
            <a:off x="887219" y="2228003"/>
            <a:ext cx="359350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6" name="Google Shape;66;p16"/>
          <p:cNvSpPr txBox="1"/>
          <p:nvPr>
            <p:ph idx="2" type="body"/>
          </p:nvPr>
        </p:nvSpPr>
        <p:spPr>
          <a:xfrm>
            <a:off x="581192" y="2926051"/>
            <a:ext cx="3899527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3" type="body"/>
          </p:nvPr>
        </p:nvSpPr>
        <p:spPr>
          <a:xfrm>
            <a:off x="4969308" y="2228003"/>
            <a:ext cx="360163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8" name="Google Shape;68;p16"/>
          <p:cNvSpPr txBox="1"/>
          <p:nvPr>
            <p:ph idx="4" type="body"/>
          </p:nvPr>
        </p:nvSpPr>
        <p:spPr>
          <a:xfrm>
            <a:off x="4663282" y="2926051"/>
            <a:ext cx="3907662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1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" name="Google Shape;73;p1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5" name="Google Shape;75;p16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9" name="Google Shape;79;p17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0" name="Google Shape;80;p1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1" name="Google Shape;81;p1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82" name="Google Shape;82;p17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3" name="Google Shape;83;p1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4" name="Google Shape;84;p17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7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8" name="Google Shape;88;p1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90" name="Google Shape;90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1" name="Google Shape;91;p18"/>
          <p:cNvSpPr txBox="1"/>
          <p:nvPr>
            <p:ph idx="11" type="ftr"/>
          </p:nvPr>
        </p:nvSpPr>
        <p:spPr>
          <a:xfrm>
            <a:off x="88409" y="626648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93" name="Google Shape;93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4" name="Google Shape;94;p18"/>
          <p:cNvSpPr/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95" name="Google Shape;95;p18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/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9"/>
          <p:cNvSpPr txBox="1"/>
          <p:nvPr>
            <p:ph type="title"/>
          </p:nvPr>
        </p:nvSpPr>
        <p:spPr>
          <a:xfrm>
            <a:off x="581352" y="5262296"/>
            <a:ext cx="353662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0" name="Google Shape;100;p19"/>
          <p:cNvSpPr txBox="1"/>
          <p:nvPr>
            <p:ph idx="2" type="body"/>
          </p:nvPr>
        </p:nvSpPr>
        <p:spPr>
          <a:xfrm>
            <a:off x="4305617" y="5262295"/>
            <a:ext cx="426532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101" name="Google Shape;101;p19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2" name="Google Shape;102;p19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9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581192" y="4693389"/>
            <a:ext cx="7989752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0"/>
          <p:cNvSpPr/>
          <p:nvPr>
            <p:ph idx="2" type="pic"/>
          </p:nvPr>
        </p:nvSpPr>
        <p:spPr>
          <a:xfrm>
            <a:off x="448093" y="599725"/>
            <a:ext cx="8238706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581192" y="5260126"/>
            <a:ext cx="7989752" cy="598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108" name="Google Shape;108;p20"/>
          <p:cNvSpPr txBox="1"/>
          <p:nvPr>
            <p:ph idx="10" type="dt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9" name="Google Shape;109;p20"/>
          <p:cNvSpPr txBox="1"/>
          <p:nvPr>
            <p:ph idx="11" type="ftr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0"/>
          <p:cNvSpPr txBox="1"/>
          <p:nvPr>
            <p:ph idx="12" type="sldNum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⬛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⬛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⬛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⬛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11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p11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1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88409" y="6266485"/>
            <a:ext cx="759983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p1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1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" name="Google Shape;19;p11"/>
          <p:cNvCxnSpPr/>
          <p:nvPr/>
        </p:nvCxnSpPr>
        <p:spPr>
          <a:xfrm>
            <a:off x="175260" y="6316935"/>
            <a:ext cx="883158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"/>
          <p:cNvSpPr txBox="1"/>
          <p:nvPr>
            <p:ph idx="1" type="subTitle"/>
          </p:nvPr>
        </p:nvSpPr>
        <p:spPr>
          <a:xfrm>
            <a:off x="316712" y="4176248"/>
            <a:ext cx="5741894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en-US"/>
              <a:t>BY SANJAY AND ARVIND SESHAN</a:t>
            </a:r>
            <a:endParaRPr/>
          </a:p>
        </p:txBody>
      </p:sp>
      <p:sp>
        <p:nvSpPr>
          <p:cNvPr id="190" name="Google Shape;190;p1"/>
          <p:cNvSpPr txBox="1"/>
          <p:nvPr>
            <p:ph type="ctrTitle"/>
          </p:nvPr>
        </p:nvSpPr>
        <p:spPr>
          <a:xfrm>
            <a:off x="242754" y="2676578"/>
            <a:ext cx="8528356" cy="15048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lang="en-US"/>
              <a:t>IMPORTING CUSTOM LIBRARIES</a:t>
            </a:r>
            <a:endParaRPr/>
          </a:p>
        </p:txBody>
      </p:sp>
      <p:sp>
        <p:nvSpPr>
          <p:cNvPr id="191" name="Google Shape;191;p1"/>
          <p:cNvSpPr/>
          <p:nvPr/>
        </p:nvSpPr>
        <p:spPr>
          <a:xfrm>
            <a:off x="2621721" y="5901635"/>
            <a:ext cx="3900558" cy="331304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rnd" cmpd="sng" w="222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This lesson uses SPIKE 3 software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0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CREDITS</a:t>
            </a:r>
            <a:endParaRPr/>
          </a:p>
        </p:txBody>
      </p:sp>
      <p:sp>
        <p:nvSpPr>
          <p:cNvPr id="261" name="Google Shape;261;p10"/>
          <p:cNvSpPr txBox="1"/>
          <p:nvPr>
            <p:ph idx="1" type="body"/>
          </p:nvPr>
        </p:nvSpPr>
        <p:spPr>
          <a:xfrm>
            <a:off x="457200" y="1317983"/>
            <a:ext cx="8245474" cy="1464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This lesson was created by Sanjay Seshan and Arvind Seshan for Prime Lessons</a:t>
            </a:r>
            <a:endParaRPr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b="0" i="0" lang="en-US" sz="1600" u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Additional contributions by FLL Share &amp; Learn community members</a:t>
            </a:r>
            <a:endParaRPr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SP3 specific tips provided by Ethan Danahy</a:t>
            </a:r>
            <a:endParaRPr sz="1600"/>
          </a:p>
          <a:p>
            <a:pPr indent="-306000" lvl="0" marL="306000" rtl="0" algn="l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en-US" sz="1600"/>
              <a:t>More lessons are available at www.primelessons.org</a:t>
            </a:r>
            <a:endParaRPr/>
          </a:p>
        </p:txBody>
      </p:sp>
      <p:sp>
        <p:nvSpPr>
          <p:cNvPr id="262" name="Google Shape;262;p10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09/13/2023)</a:t>
            </a:r>
            <a:endParaRPr/>
          </a:p>
        </p:txBody>
      </p:sp>
      <p:sp>
        <p:nvSpPr>
          <p:cNvPr id="263" name="Google Shape;263;p10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4" name="Google Shape;264;p10"/>
          <p:cNvSpPr/>
          <p:nvPr/>
        </p:nvSpPr>
        <p:spPr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en-US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en-US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265" name="Google Shape;265;p10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LESSON OBJECTIVES (ADVANCED)</a:t>
            </a:r>
            <a:endParaRPr/>
          </a:p>
        </p:txBody>
      </p:sp>
      <p:sp>
        <p:nvSpPr>
          <p:cNvPr id="197" name="Google Shape;197;p2"/>
          <p:cNvSpPr txBox="1"/>
          <p:nvPr>
            <p:ph idx="1" type="body"/>
          </p:nvPr>
        </p:nvSpPr>
        <p:spPr>
          <a:xfrm>
            <a:off x="155088" y="1140007"/>
            <a:ext cx="8831580" cy="47439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Learn how to input your own libraries of functions in your MicroPython programs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160"/>
              </a:spcBef>
              <a:spcAft>
                <a:spcPts val="0"/>
              </a:spcAft>
              <a:buSzPts val="2576"/>
              <a:buNone/>
            </a:pPr>
            <a:r>
              <a:rPr lang="en-US" sz="2800">
                <a:solidFill>
                  <a:srgbClr val="FF0000"/>
                </a:solidFill>
              </a:rPr>
              <a:t>WARNING: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/>
              <a:t>The sample code is provided as-is and without any warranties.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/>
              <a:t>This lesson involves reading and writing files from the hub’s flash drive. Accidentally deleting files may put your hub in a state where the OS has to be reinstalled and may cause loss of data on the hub.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/>
              <a:t>Use at your own risk.</a:t>
            </a:r>
            <a:endParaRPr/>
          </a:p>
        </p:txBody>
      </p:sp>
      <p:sp>
        <p:nvSpPr>
          <p:cNvPr id="198" name="Google Shape;198;p2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09/13/2023)</a:t>
            </a:r>
            <a:endParaRPr/>
          </a:p>
        </p:txBody>
      </p:sp>
      <p:sp>
        <p:nvSpPr>
          <p:cNvPr id="199" name="Google Shape;199;p2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WHY IS THIS USEFUL</a:t>
            </a:r>
            <a:endParaRPr/>
          </a:p>
        </p:txBody>
      </p:sp>
      <p:sp>
        <p:nvSpPr>
          <p:cNvPr id="205" name="Google Shape;205;p3"/>
          <p:cNvSpPr txBox="1"/>
          <p:nvPr>
            <p:ph idx="1" type="body"/>
          </p:nvPr>
        </p:nvSpPr>
        <p:spPr>
          <a:xfrm>
            <a:off x="155088" y="1140007"/>
            <a:ext cx="8831580" cy="240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do not have to copy and paste functions that you create into every program that you write. You can just import your functions into each program.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When you make a change to your functions, you do not need to change it in every program. You can just change it in the library and re-export the library.</a:t>
            </a:r>
            <a:endParaRPr/>
          </a:p>
        </p:txBody>
      </p:sp>
      <p:sp>
        <p:nvSpPr>
          <p:cNvPr id="206" name="Google Shape;206;p3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09/13/2023)</a:t>
            </a:r>
            <a:endParaRPr/>
          </a:p>
        </p:txBody>
      </p:sp>
      <p:sp>
        <p:nvSpPr>
          <p:cNvPr id="207" name="Google Shape;207;p3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STEP 1: CREATING THE FUNCTION LIBRARY</a:t>
            </a:r>
            <a:endParaRPr/>
          </a:p>
        </p:txBody>
      </p:sp>
      <p:sp>
        <p:nvSpPr>
          <p:cNvPr id="213" name="Google Shape;213;p4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Create a new project file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This project will contain your library of functions.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In this example, we will create two simple functions. One that shows a left arrow on the light matrix, and one that shows a left arrow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The main function will test these library functions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Download the project to a slot on the hub that you don’t use for missions. We used slot 19.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214" name="Google Shape;214;p4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09/13/2023)</a:t>
            </a:r>
            <a:endParaRPr/>
          </a:p>
        </p:txBody>
      </p:sp>
      <p:sp>
        <p:nvSpPr>
          <p:cNvPr id="215" name="Google Shape;215;p4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5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STEP 1: FUNCTION LIBRARY CODE</a:t>
            </a:r>
            <a:endParaRPr/>
          </a:p>
        </p:txBody>
      </p:sp>
      <p:sp>
        <p:nvSpPr>
          <p:cNvPr id="221" name="Google Shape;221;p5"/>
          <p:cNvSpPr txBox="1"/>
          <p:nvPr>
            <p:ph idx="1" type="body"/>
          </p:nvPr>
        </p:nvSpPr>
        <p:spPr>
          <a:xfrm>
            <a:off x="155088" y="1135132"/>
            <a:ext cx="8831580" cy="51769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92000"/>
              <a:buNone/>
            </a:pPr>
            <a:r>
              <a:rPr b="0" i="0" lang="en-US" sz="23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Start library code</a:t>
            </a:r>
            <a:endParaRPr b="0" i="0" sz="23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SzPct val="92000"/>
              <a:buNone/>
            </a:pPr>
            <a:r>
              <a:rPr b="0" i="0" lang="en-US" sz="23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hub </a:t>
            </a:r>
            <a:r>
              <a:rPr b="0" i="0" lang="en-US" sz="23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light_matrix</a:t>
            </a:r>
            <a:endParaRPr b="0" i="0" sz="23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SzPct val="92000"/>
              <a:buNone/>
            </a:pPr>
            <a:b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3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right</a:t>
            </a:r>
            <a:r>
              <a:rPr b="0" i="0" lang="en-US" sz="23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SzPct val="92000"/>
              <a:buNone/>
            </a:pP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light_matrix.show_image</a:t>
            </a:r>
            <a:r>
              <a:rPr b="0" i="0" lang="en-US" sz="23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light_matrix.IMAGE_ARROW_E</a:t>
            </a:r>
            <a:r>
              <a:rPr b="0" i="0" lang="en-US" sz="23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23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SzPct val="92000"/>
              <a:buNone/>
            </a:pPr>
            <a:b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3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left</a:t>
            </a:r>
            <a:r>
              <a:rPr b="0" i="0" lang="en-US" sz="23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SzPct val="92000"/>
              <a:buNone/>
            </a:pP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light_matrix.show_image</a:t>
            </a:r>
            <a:r>
              <a:rPr b="0" i="0" lang="en-US" sz="23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light_matrix.IMAGE_ARROW_W</a:t>
            </a:r>
            <a:r>
              <a:rPr b="0" i="0" lang="en-US" sz="23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23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SzPct val="92000"/>
              <a:buNone/>
            </a:pPr>
            <a:r>
              <a:rPr b="0" i="0" lang="en-US" sz="23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End Library code</a:t>
            </a:r>
            <a:endParaRPr b="0" i="0" sz="23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SzPct val="92000"/>
              <a:buNone/>
            </a:pPr>
            <a:b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3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Start test code</a:t>
            </a:r>
            <a:endParaRPr b="0" i="0" sz="23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SzPct val="92000"/>
              <a:buNone/>
            </a:pPr>
            <a:r>
              <a:rPr b="0" i="0" lang="en-US" sz="23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3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</a:t>
            </a:r>
            <a:r>
              <a:rPr b="0" i="0" lang="en-US" sz="23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SzPct val="92000"/>
              <a:buNone/>
            </a:pP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right</a:t>
            </a:r>
            <a:r>
              <a:rPr b="0" i="0" lang="en-US" sz="23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endParaRPr b="0" i="0" sz="23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SzPct val="92000"/>
              <a:buNone/>
            </a:pPr>
            <a:r>
              <a:rPr b="0" i="0" lang="en-US" sz="23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await</a:t>
            </a: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runloop.sleep_ms</a:t>
            </a:r>
            <a:r>
              <a:rPr b="0" i="0" lang="en-US" sz="23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23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r>
              <a:rPr b="0" i="0" lang="en-US" sz="23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23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SzPct val="92000"/>
              <a:buNone/>
            </a:pP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left</a:t>
            </a:r>
            <a:r>
              <a:rPr b="0" i="0" lang="en-US" sz="23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endParaRPr b="0" i="0" sz="23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SzPct val="92000"/>
              <a:buNone/>
            </a:pPr>
            <a:b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3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runloop, sys</a:t>
            </a:r>
            <a:endParaRPr/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SzPct val="92000"/>
              <a:buNone/>
            </a:pP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runloop.run</a:t>
            </a:r>
            <a:r>
              <a:rPr b="0" i="0" lang="en-US" sz="23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b="0" i="0" lang="en-US" sz="23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())</a:t>
            </a:r>
            <a:endParaRPr b="0" i="0" sz="23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SzPct val="92000"/>
              <a:buNone/>
            </a:pPr>
            <a:r>
              <a:rPr b="0" i="0" lang="en-US" sz="23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sys.exit</a:t>
            </a:r>
            <a:r>
              <a:rPr b="0" i="0" lang="en-US" sz="23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23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"Done test"</a:t>
            </a:r>
            <a:r>
              <a:rPr b="0" i="0" lang="en-US" sz="23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23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53"/>
              </a:spcBef>
              <a:spcAft>
                <a:spcPts val="0"/>
              </a:spcAft>
              <a:buSzPct val="92000"/>
              <a:buNone/>
            </a:pPr>
            <a:r>
              <a:rPr b="0" i="0" lang="en-US" sz="23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#End test code</a:t>
            </a:r>
            <a:endParaRPr b="0" i="0" sz="23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5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09/13/2023)</a:t>
            </a:r>
            <a:endParaRPr/>
          </a:p>
        </p:txBody>
      </p:sp>
      <p:sp>
        <p:nvSpPr>
          <p:cNvPr id="223" name="Google Shape;223;p5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6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STEP 2: EXPORTING THE LIBRARY </a:t>
            </a:r>
            <a:endParaRPr/>
          </a:p>
        </p:txBody>
      </p:sp>
      <p:sp>
        <p:nvSpPr>
          <p:cNvPr id="229" name="Google Shape;229;p6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09/13/2023)</a:t>
            </a:r>
            <a:endParaRPr/>
          </a:p>
        </p:txBody>
      </p:sp>
      <p:sp>
        <p:nvSpPr>
          <p:cNvPr id="230" name="Google Shape;230;p6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1" name="Google Shape;231;p6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In SP3, you can import a text-based Python file (.py) that is present in the hub root.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We will write a second program that exports the first program’s library functions to a file called “customlib.py” in the SP root folder (“/flash”). 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Use a slot that you don’t use for missions. We used slot 18.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It will first create a string that contains all the library functions. Test code is excluded.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It then writes the string out to a file in the SPIKE hub root. </a:t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It does not itself import or use the library. It is simply an exporter utility.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306000" lvl="0" marL="306000" rtl="0" algn="l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TIP:  You can also create multiple libraries by exporting chunks of code to different .py files in the root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7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STEP 2: EXPORT CODE</a:t>
            </a:r>
            <a:endParaRPr/>
          </a:p>
        </p:txBody>
      </p:sp>
      <p:sp>
        <p:nvSpPr>
          <p:cNvPr id="237" name="Google Shape;237;p7"/>
          <p:cNvSpPr txBox="1"/>
          <p:nvPr>
            <p:ph idx="1" type="body"/>
          </p:nvPr>
        </p:nvSpPr>
        <p:spPr>
          <a:xfrm>
            <a:off x="155088" y="1135132"/>
            <a:ext cx="8831580" cy="51769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Library code string using python multiline quotes. Do not include test code, only the functions you want to reuse and the imports they need.</a:t>
            </a:r>
            <a:endParaRPr/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code: </a:t>
            </a:r>
            <a:r>
              <a:rPr b="0" i="0" lang="en-US" sz="36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str</a:t>
            </a: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lang="en-US" sz="3600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'''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from hub import light_matrix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b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def right():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    light_matrix.show_image(light_matrix.IMAGE_ARROW_E)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b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def left():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    light_matrix.show_image(light_matrix.IMAGE_ARROW_W)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ct val="91999"/>
              <a:buFont typeface="Arial"/>
              <a:buNone/>
            </a:pPr>
            <a:r>
              <a:rPr lang="en-US" sz="3600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'''</a:t>
            </a: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b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exportProgram</a:t>
            </a:r>
            <a:r>
              <a:rPr b="0" i="0" lang="en-US" sz="36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en-US" sz="36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Function to export the library code string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import</a:t>
            </a: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os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global</a:t>
            </a: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code</a:t>
            </a:r>
            <a:endParaRPr/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os.chdir</a:t>
            </a:r>
            <a:r>
              <a:rPr b="0" i="0" lang="en-US" sz="36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36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'/flash</a:t>
            </a:r>
            <a:r>
              <a:rPr lang="en-US" sz="3600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b="0" i="0" lang="en-US" sz="36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en-US" sz="36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change </a:t>
            </a:r>
            <a:r>
              <a:rPr lang="en-US" sz="3600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36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irectory to root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try</a:t>
            </a: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os.remove</a:t>
            </a:r>
            <a:r>
              <a:rPr b="0" i="0" lang="en-US" sz="36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36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'customlib.py</a:t>
            </a:r>
            <a:r>
              <a:rPr lang="en-US" sz="3600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b="0" i="0" lang="en-US" sz="36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 # remove any existing library file of the same name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except</a:t>
            </a: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    pass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f = </a:t>
            </a:r>
            <a:r>
              <a:rPr b="0" i="0" lang="en-US" sz="36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open</a:t>
            </a:r>
            <a:r>
              <a:rPr b="0" i="0" lang="en-US" sz="36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36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'customlib.py'</a:t>
            </a: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600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b="0" i="0" lang="en-US" sz="36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w+</a:t>
            </a:r>
            <a:r>
              <a:rPr lang="en-US" sz="3600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b="0" i="0" lang="en-US" sz="36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en-US" sz="36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Create a new file customlib.py in the SPIKE hub root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f.write</a:t>
            </a:r>
            <a:r>
              <a:rPr b="0" i="0" lang="en-US" sz="36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code</a:t>
            </a:r>
            <a:r>
              <a:rPr b="0" i="0" lang="en-US" sz="36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en-US" sz="36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Write out the library code string to the customlib.py file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f.close()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b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sys</a:t>
            </a:r>
            <a:endParaRPr/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exportProgram</a:t>
            </a:r>
            <a:r>
              <a:rPr b="0" i="0" lang="en-US" sz="36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 # Runs the export function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80"/>
              </a:spcBef>
              <a:spcAft>
                <a:spcPts val="0"/>
              </a:spcAft>
              <a:buSzPct val="91999"/>
              <a:buNone/>
            </a:pPr>
            <a:r>
              <a:rPr b="0" i="0" lang="en-US" sz="36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sys.exit</a:t>
            </a:r>
            <a:r>
              <a:rPr b="0" i="0" lang="en-US" sz="36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36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"Export complete"</a:t>
            </a:r>
            <a:r>
              <a:rPr b="0" i="0" lang="en-US" sz="36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36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7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09/13/2023)</a:t>
            </a:r>
            <a:endParaRPr/>
          </a:p>
        </p:txBody>
      </p:sp>
      <p:sp>
        <p:nvSpPr>
          <p:cNvPr id="239" name="Google Shape;239;p7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STEP 3: USING THE LIBRARY </a:t>
            </a:r>
            <a:endParaRPr/>
          </a:p>
        </p:txBody>
      </p:sp>
      <p:sp>
        <p:nvSpPr>
          <p:cNvPr id="245" name="Google Shape;245;p8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09/13/2023)</a:t>
            </a:r>
            <a:endParaRPr/>
          </a:p>
        </p:txBody>
      </p:sp>
      <p:sp>
        <p:nvSpPr>
          <p:cNvPr id="246" name="Google Shape;246;p8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7" name="Google Shape;247;p8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0" algn="l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You can now import the library in any of your other programs</a:t>
            </a:r>
            <a:endParaRPr/>
          </a:p>
          <a:p>
            <a:pPr indent="0" lvl="0" marL="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9"/>
          <p:cNvSpPr txBox="1"/>
          <p:nvPr>
            <p:ph type="title"/>
          </p:nvPr>
        </p:nvSpPr>
        <p:spPr>
          <a:xfrm>
            <a:off x="175260" y="292975"/>
            <a:ext cx="8746864" cy="7527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STEP 3: IMPORT CODE EXAMPLE</a:t>
            </a:r>
            <a:endParaRPr/>
          </a:p>
        </p:txBody>
      </p:sp>
      <p:sp>
        <p:nvSpPr>
          <p:cNvPr id="253" name="Google Shape;253;p9"/>
          <p:cNvSpPr txBox="1"/>
          <p:nvPr>
            <p:ph idx="1" type="body"/>
          </p:nvPr>
        </p:nvSpPr>
        <p:spPr>
          <a:xfrm>
            <a:off x="155088" y="1135132"/>
            <a:ext cx="8831580" cy="51769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4"/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runloop, sys</a:t>
            </a:r>
            <a:endParaRPr/>
          </a:p>
          <a:p>
            <a:pPr indent="0" lvl="0" marL="0" rtl="0" algn="l">
              <a:spcBef>
                <a:spcPts val="840"/>
              </a:spcBef>
              <a:spcAft>
                <a:spcPts val="0"/>
              </a:spcAft>
              <a:buSzPts val="1104"/>
              <a:buNone/>
            </a:pPr>
            <a:r>
              <a:rPr b="0" i="0" lang="en-US" sz="12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customlib can be imported easily just like any other import.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40"/>
              </a:spcBef>
              <a:spcAft>
                <a:spcPts val="0"/>
              </a:spcAft>
              <a:buSzPts val="1104"/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customlib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40"/>
              </a:spcBef>
              <a:spcAft>
                <a:spcPts val="0"/>
              </a:spcAft>
              <a:buSzPts val="1104"/>
              <a:buNone/>
            </a:pPr>
            <a:r>
              <a:t/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40"/>
              </a:spcBef>
              <a:spcAft>
                <a:spcPts val="0"/>
              </a:spcAft>
              <a:buSzPts val="1104"/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async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def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indent="0" lvl="0" marL="0" rtl="0" algn="l">
              <a:spcBef>
                <a:spcPts val="840"/>
              </a:spcBef>
              <a:spcAft>
                <a:spcPts val="0"/>
              </a:spcAft>
              <a:buSzPts val="1104"/>
              <a:buNone/>
            </a:pP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customlib.left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 </a:t>
            </a:r>
            <a:r>
              <a:rPr b="0" i="0" lang="en-US" sz="12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use customlib functions by prefixing with customlib.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40"/>
              </a:spcBef>
              <a:spcAft>
                <a:spcPts val="0"/>
              </a:spcAft>
              <a:buSzPts val="1104"/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await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runloop.sleep_ms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40"/>
              </a:spcBef>
              <a:spcAft>
                <a:spcPts val="0"/>
              </a:spcAft>
              <a:buSzPts val="1104"/>
              <a:buNone/>
            </a:pP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customlib.right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40"/>
              </a:spcBef>
              <a:spcAft>
                <a:spcPts val="0"/>
              </a:spcAft>
              <a:buSzPts val="1104"/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    await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runloop.sleep_ms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FF7D00"/>
                </a:solidFill>
                <a:latin typeface="Arial"/>
                <a:ea typeface="Arial"/>
                <a:cs typeface="Arial"/>
                <a:sym typeface="Arial"/>
              </a:rPr>
              <a:t>1000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40"/>
              </a:spcBef>
              <a:spcAft>
                <a:spcPts val="0"/>
              </a:spcAft>
              <a:buSzPts val="1104"/>
              <a:buNone/>
            </a:pP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sys.exit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D8009B"/>
                </a:solidFill>
                <a:latin typeface="Arial"/>
                <a:ea typeface="Arial"/>
                <a:cs typeface="Arial"/>
                <a:sym typeface="Arial"/>
              </a:rPr>
              <a:t>'Done’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en-US" sz="12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customlib </a:t>
            </a:r>
            <a:endParaRPr b="0" i="0" sz="12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40"/>
              </a:spcBef>
              <a:spcAft>
                <a:spcPts val="0"/>
              </a:spcAft>
              <a:buSzPts val="1104"/>
              <a:buNone/>
            </a:pPr>
            <a:b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runloop.run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</a:t>
            </a:r>
            <a:r>
              <a:rPr b="0" i="0" lang="en-US" sz="1200" u="none" strike="noStrike">
                <a:solidFill>
                  <a:srgbClr val="00877B"/>
                </a:solidFill>
                <a:latin typeface="Arial"/>
                <a:ea typeface="Arial"/>
                <a:cs typeface="Arial"/>
                <a:sym typeface="Arial"/>
              </a:rPr>
              <a:t>())</a:t>
            </a:r>
            <a:endParaRPr/>
          </a:p>
          <a:p>
            <a:pPr indent="0" lvl="0" marL="0" rtl="0" algn="l">
              <a:spcBef>
                <a:spcPts val="840"/>
              </a:spcBef>
              <a:spcAft>
                <a:spcPts val="0"/>
              </a:spcAft>
              <a:buSzPts val="1104"/>
              <a:buNone/>
            </a:pPr>
            <a:r>
              <a:t/>
            </a:r>
            <a:endParaRPr sz="1200">
              <a:solidFill>
                <a:srgbClr val="00877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840"/>
              </a:spcBef>
              <a:spcAft>
                <a:spcPts val="0"/>
              </a:spcAft>
              <a:buSzPts val="1104"/>
              <a:buNone/>
            </a:pPr>
            <a:r>
              <a:rPr b="0" i="0" lang="en-US" sz="1200" u="none" strike="noStrike">
                <a:solidFill>
                  <a:srgbClr val="00963E"/>
                </a:solidFill>
                <a:latin typeface="Arial"/>
                <a:ea typeface="Arial"/>
                <a:cs typeface="Arial"/>
                <a:sym typeface="Arial"/>
              </a:rPr>
              <a:t># Alternately, if you don’t want to use prefixes, you can do:</a:t>
            </a:r>
            <a:endParaRPr/>
          </a:p>
          <a:p>
            <a:pPr indent="0" lvl="0" marL="0" rtl="0" algn="l">
              <a:spcBef>
                <a:spcPts val="840"/>
              </a:spcBef>
              <a:spcAft>
                <a:spcPts val="0"/>
              </a:spcAft>
              <a:buSzPts val="1104"/>
              <a:buNone/>
            </a:pP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customlib </a:t>
            </a:r>
            <a:r>
              <a:rPr b="0" i="0" lang="en-US" sz="1200" u="none" strike="noStrike">
                <a:solidFill>
                  <a:srgbClr val="0078CC"/>
                </a:solidFill>
                <a:latin typeface="Arial"/>
                <a:ea typeface="Arial"/>
                <a:cs typeface="Arial"/>
                <a:sym typeface="Arial"/>
              </a:rPr>
              <a:t>import</a:t>
            </a:r>
            <a:r>
              <a:rPr b="0" i="0" lang="en-US" sz="12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*</a:t>
            </a:r>
            <a:endParaRPr/>
          </a:p>
          <a:p>
            <a:pPr indent="0" lvl="0" marL="0" rtl="0" algn="l">
              <a:spcBef>
                <a:spcPts val="840"/>
              </a:spcBef>
              <a:spcAft>
                <a:spcPts val="0"/>
              </a:spcAft>
              <a:buSzPts val="1104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left()</a:t>
            </a:r>
            <a:endParaRPr/>
          </a:p>
          <a:p>
            <a:pPr indent="0" lvl="0" marL="0" rtl="0" algn="l">
              <a:spcBef>
                <a:spcPts val="840"/>
              </a:spcBef>
              <a:spcAft>
                <a:spcPts val="0"/>
              </a:spcAft>
              <a:buSzPts val="1104"/>
              <a:buNone/>
            </a:pPr>
            <a:r>
              <a:rPr b="0" i="0" lang="en-US" sz="1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right()</a:t>
            </a:r>
            <a:endParaRPr/>
          </a:p>
        </p:txBody>
      </p:sp>
      <p:sp>
        <p:nvSpPr>
          <p:cNvPr id="254" name="Google Shape;254;p9"/>
          <p:cNvSpPr txBox="1"/>
          <p:nvPr>
            <p:ph idx="11" type="ftr"/>
          </p:nvPr>
        </p:nvSpPr>
        <p:spPr>
          <a:xfrm>
            <a:off x="88409" y="6320275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2021 Prime Lessons (primelessons.org) CC-BY-NC-SA.  (Last edit: 09/13/2023)</a:t>
            </a:r>
            <a:endParaRPr/>
          </a:p>
        </p:txBody>
      </p:sp>
      <p:sp>
        <p:nvSpPr>
          <p:cNvPr id="255" name="Google Shape;255;p9"/>
          <p:cNvSpPr txBox="1"/>
          <p:nvPr>
            <p:ph idx="12" type="sldNum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rey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2016-07-04T02:35:12Z</dcterms:created>
  <dc:creator>Srinivasan Seshan</dc:creator>
</cp:coreProperties>
</file>