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Helvetica Neue"/>
      <p:regular r:id="rId20"/>
      <p:bold r:id="rId21"/>
      <p:italic r:id="rId22"/>
      <p:boldItalic r:id="rId23"/>
    </p:embeddedFont>
    <p:embeddedFont>
      <p:font typeface="Gill Sans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h+s8V8KhJ9dJWia46OHQDRNGSN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4" Type="http://schemas.openxmlformats.org/officeDocument/2006/relationships/font" Target="fonts/GillSans-regular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6"/>
          <p:cNvSpPr txBox="1"/>
          <p:nvPr>
            <p:ph type="ctrTitle"/>
          </p:nvPr>
        </p:nvSpPr>
        <p:spPr>
          <a:xfrm>
            <a:off x="242754" y="2676578"/>
            <a:ext cx="8584534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subTitle"/>
          </p:nvPr>
        </p:nvSpPr>
        <p:spPr>
          <a:xfrm>
            <a:off x="316712" y="4176248"/>
            <a:ext cx="5741894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rgbClr val="0EAE9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16"/>
          <p:cNvSpPr txBox="1"/>
          <p:nvPr/>
        </p:nvSpPr>
        <p:spPr>
          <a:xfrm>
            <a:off x="4808377" y="357846"/>
            <a:ext cx="4161516" cy="509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ans Symbols"/>
              <a:buNone/>
            </a:pPr>
            <a:r>
              <a:rPr lang="en-US" sz="32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PRIME LESSONS</a:t>
            </a:r>
            <a:endParaRPr/>
          </a:p>
        </p:txBody>
      </p:sp>
      <p:sp>
        <p:nvSpPr>
          <p:cNvPr id="24" name="Google Shape;24;p16"/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By the Makers of EV3Lessons</a:t>
            </a:r>
            <a:endParaRPr/>
          </a:p>
        </p:txBody>
      </p:sp>
      <p:pic>
        <p:nvPicPr>
          <p:cNvPr descr="A picture containing application&#10;&#10;Description automatically generated" id="25" name="Google Shape;2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12649" y="993668"/>
            <a:ext cx="1158461" cy="1158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, square&#10;&#10;Description automatically generated" id="26" name="Google Shape;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9647" y="993669"/>
            <a:ext cx="1158461" cy="1158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5"/>
          <p:cNvSpPr txBox="1"/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 rot="5400000">
            <a:off x="2148873" y="-946320"/>
            <a:ext cx="4823824" cy="883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3" name="Google Shape;103;p25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6"/>
          <p:cNvSpPr txBox="1"/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0" type="dt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11" type="ftr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idx="1" type="body"/>
          </p:nvPr>
        </p:nvSpPr>
        <p:spPr>
          <a:xfrm>
            <a:off x="142200" y="1174924"/>
            <a:ext cx="4185204" cy="496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2" type="body"/>
          </p:nvPr>
        </p:nvSpPr>
        <p:spPr>
          <a:xfrm>
            <a:off x="4757752" y="1177439"/>
            <a:ext cx="4226411" cy="496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15" name="Google Shape;115;p27"/>
          <p:cNvSpPr txBox="1"/>
          <p:nvPr>
            <p:ph idx="11" type="ftr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7"/>
          <p:cNvSpPr txBox="1"/>
          <p:nvPr>
            <p:ph idx="12" type="sldNum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7" name="Google Shape;117;p27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" name="Google Shape;118;p27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9" name="Google Shape;119;p27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idx="1" type="body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122" name="Google Shape;122;p28"/>
          <p:cNvSpPr txBox="1"/>
          <p:nvPr>
            <p:ph idx="2" type="body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23" name="Google Shape;123;p28"/>
          <p:cNvSpPr txBox="1"/>
          <p:nvPr>
            <p:ph idx="3" type="body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124" name="Google Shape;124;p28"/>
          <p:cNvSpPr txBox="1"/>
          <p:nvPr>
            <p:ph idx="4" type="body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25" name="Google Shape;125;p28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6" name="Google Shape;126;p28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28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28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idx="11" type="ftr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12" type="sldNum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3" name="Google Shape;133;p29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" name="Google Shape;134;p29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5" name="Google Shape;135;p29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8" name="Google Shape;138;p30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0"/>
          <p:cNvSpPr txBox="1"/>
          <p:nvPr>
            <p:ph idx="12" type="sldNum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0" name="Google Shape;140;p30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p30"/>
          <p:cNvSpPr txBox="1"/>
          <p:nvPr>
            <p:ph idx="11" type="ftr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Google Shape;29;p17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" type="body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3" name="Google Shape;33;p17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17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8"/>
          <p:cNvSpPr txBox="1"/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18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0" name="Google Shape;40;p18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4E4E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18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Google Shape;43;p18"/>
          <p:cNvSpPr txBox="1"/>
          <p:nvPr/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b="0" lang="en-US" sz="28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TO EDIT MASTER TITLE STYLE</a:t>
            </a:r>
            <a:endParaRPr b="0" sz="2800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Google Shape;44;p18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Google Shape;45;p18"/>
          <p:cNvSpPr txBox="1"/>
          <p:nvPr/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b="0" lang="en-US" sz="28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TO EDIT MASTER TITLE STYLE</a:t>
            </a:r>
            <a:endParaRPr b="0" sz="2800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/>
          <p:nvPr>
            <p:ph idx="1" type="body"/>
          </p:nvPr>
        </p:nvSpPr>
        <p:spPr>
          <a:xfrm>
            <a:off x="142200" y="1174924"/>
            <a:ext cx="4185204" cy="496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2" type="body"/>
          </p:nvPr>
        </p:nvSpPr>
        <p:spPr>
          <a:xfrm>
            <a:off x="4757752" y="1177439"/>
            <a:ext cx="4226411" cy="496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1" type="ftr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2" type="sldNum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1" name="Google Shape;51;p19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19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Google Shape;53;p19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" name="Google Shape;54;p19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19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8" name="Google Shape;58;p20"/>
          <p:cNvSpPr txBox="1"/>
          <p:nvPr>
            <p:ph idx="2" type="body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3" type="body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60" name="Google Shape;60;p20"/>
          <p:cNvSpPr txBox="1"/>
          <p:nvPr>
            <p:ph idx="4" type="body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2" name="Google Shape;62;p20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20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Google Shape;65;p20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/>
          <p:nvPr>
            <p:ph idx="11" type="ftr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2" type="sldNum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21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Google Shape;72;p21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" name="Google Shape;73;p21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21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Google Shape;77;p22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2" type="sldNum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9" name="Google Shape;79;p22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" name="Google Shape;80;p22"/>
          <p:cNvSpPr txBox="1"/>
          <p:nvPr>
            <p:ph idx="11" type="ftr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82" name="Google Shape;82;p22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3"/>
          <p:cNvSpPr txBox="1"/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4E4E4"/>
              </a:buClr>
              <a:buSzPts val="2000"/>
              <a:buFont typeface="Gill Sans"/>
              <a:buNone/>
              <a:defRPr b="0" sz="2000">
                <a:solidFill>
                  <a:srgbClr val="E4E4E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" type="body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spcBef>
                <a:spcPts val="400"/>
              </a:spcBef>
              <a:spcAft>
                <a:spcPts val="0"/>
              </a:spcAft>
              <a:buSzPts val="1840"/>
              <a:buChar char="⬛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Google Shape;87;p23"/>
          <p:cNvSpPr txBox="1"/>
          <p:nvPr>
            <p:ph idx="2" type="body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88" name="Google Shape;88;p23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9" name="Google Shape;89;p23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4E4E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/>
          <p:nvPr>
            <p:ph idx="2" type="pic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4"/>
          <p:cNvSpPr txBox="1"/>
          <p:nvPr>
            <p:ph idx="1" type="body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95" name="Google Shape;95;p24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6" name="Google Shape;96;p24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  <a:defRPr b="0" i="0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⬛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5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15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5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88409" y="6266485"/>
            <a:ext cx="75998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5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15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/>
          <p:cNvSpPr txBox="1"/>
          <p:nvPr>
            <p:ph type="ctrTitle"/>
          </p:nvPr>
        </p:nvSpPr>
        <p:spPr>
          <a:xfrm>
            <a:off x="242754" y="2676578"/>
            <a:ext cx="8584534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en-US"/>
              <a:t>CONFIGURING ROBOT MOVEMENT</a:t>
            </a:r>
            <a:endParaRPr/>
          </a:p>
        </p:txBody>
      </p:sp>
      <p:sp>
        <p:nvSpPr>
          <p:cNvPr id="147" name="Google Shape;147;p1"/>
          <p:cNvSpPr txBox="1"/>
          <p:nvPr>
            <p:ph idx="1" type="subTitle"/>
          </p:nvPr>
        </p:nvSpPr>
        <p:spPr>
          <a:xfrm>
            <a:off x="316712" y="4176248"/>
            <a:ext cx="5741894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/>
              <a:t>BY SANJAY AND ARVIND SESHAN</a:t>
            </a:r>
            <a:endParaRPr/>
          </a:p>
        </p:txBody>
      </p:sp>
      <p:sp>
        <p:nvSpPr>
          <p:cNvPr id="148" name="Google Shape;148;p1"/>
          <p:cNvSpPr/>
          <p:nvPr/>
        </p:nvSpPr>
        <p:spPr>
          <a:xfrm>
            <a:off x="2621721" y="5901635"/>
            <a:ext cx="3900558" cy="331304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This lesson uses SPIKE 3 software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-US"/>
              <a:t>HOW MANY CM DOES THE ROBOT MOVE IN 1 ROTATION?</a:t>
            </a:r>
            <a:br>
              <a:rPr lang="en-US"/>
            </a:br>
            <a:r>
              <a:rPr lang="en-US"/>
              <a:t>(METHOD 2)</a:t>
            </a:r>
            <a:endParaRPr/>
          </a:p>
        </p:txBody>
      </p:sp>
      <p:sp>
        <p:nvSpPr>
          <p:cNvPr id="262" name="Google Shape;262;p10"/>
          <p:cNvSpPr txBox="1"/>
          <p:nvPr>
            <p:ph idx="1" type="body"/>
          </p:nvPr>
        </p:nvSpPr>
        <p:spPr>
          <a:xfrm>
            <a:off x="155088" y="1140006"/>
            <a:ext cx="8831580" cy="2426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9" lvl="1" marL="0" rtl="0" algn="l">
              <a:spcBef>
                <a:spcPts val="0"/>
              </a:spcBef>
              <a:spcAft>
                <a:spcPts val="0"/>
              </a:spcAft>
              <a:buSzPct val="91999"/>
              <a:buChar char="⬛"/>
            </a:pPr>
            <a:r>
              <a:rPr lang="en-US" sz="1900"/>
              <a:t>Use the Dashboard to view sensor data to find the Motor Degrees value</a:t>
            </a:r>
            <a:endParaRPr/>
          </a:p>
          <a:p>
            <a:pPr indent="-342900" lvl="0" marL="476100" rtl="0" algn="l">
              <a:spcBef>
                <a:spcPts val="933"/>
              </a:spcBef>
              <a:spcAft>
                <a:spcPts val="0"/>
              </a:spcAft>
              <a:buSzPct val="91999"/>
              <a:buFont typeface="Gill Sans"/>
              <a:buAutoNum type="arabicPeriod"/>
            </a:pPr>
            <a:r>
              <a:rPr lang="en-US"/>
              <a:t>Put your ruler next to your wheel/robot at 0 centimeters (whatever part of the robot you use to align with 0, you should use to use to measure distance in step 2)</a:t>
            </a:r>
            <a:endParaRPr/>
          </a:p>
          <a:p>
            <a:pPr indent="-342900" lvl="0" marL="476100" rtl="0" algn="l">
              <a:spcBef>
                <a:spcPts val="933"/>
              </a:spcBef>
              <a:spcAft>
                <a:spcPts val="0"/>
              </a:spcAft>
              <a:buSzPct val="91999"/>
              <a:buFont typeface="Gill Sans"/>
              <a:buAutoNum type="arabicPeriod"/>
            </a:pPr>
            <a:r>
              <a:rPr lang="en-US"/>
              <a:t>Roll your robot forward until the motor encoder reading (in the SPIKE software) reaches 1 rotation, or 360 degrees. Once you learn to program movement, you can program the robot to move 1 rotation forward.</a:t>
            </a:r>
            <a:endParaRPr/>
          </a:p>
          <a:p>
            <a:pPr indent="-342900" lvl="0" marL="476100" rtl="0" algn="l">
              <a:spcBef>
                <a:spcPts val="933"/>
              </a:spcBef>
              <a:spcAft>
                <a:spcPts val="0"/>
              </a:spcAft>
              <a:buSzPct val="91999"/>
              <a:buFont typeface="Gill Sans"/>
              <a:buAutoNum type="arabicPeriod"/>
            </a:pPr>
            <a:r>
              <a:rPr lang="en-US"/>
              <a:t>Read the number of CM the robot moved along the ruler</a:t>
            </a:r>
            <a:endParaRPr/>
          </a:p>
          <a:p>
            <a:pPr indent="-342900" lvl="0" marL="476100" rtl="0" algn="l">
              <a:spcBef>
                <a:spcPts val="933"/>
              </a:spcBef>
              <a:spcAft>
                <a:spcPts val="0"/>
              </a:spcAft>
              <a:buSzPct val="91999"/>
              <a:buFont typeface="Gill Sans"/>
              <a:buAutoNum type="arabicPeriod"/>
            </a:pPr>
            <a:r>
              <a:rPr lang="en-US"/>
              <a:t>Use the values to configure your robot’s movement</a:t>
            </a:r>
            <a:endParaRPr/>
          </a:p>
          <a:p>
            <a:pPr indent="-208730" lvl="0" marL="306000" rtl="0" algn="l">
              <a:spcBef>
                <a:spcPts val="933"/>
              </a:spcBef>
              <a:spcAft>
                <a:spcPts val="0"/>
              </a:spcAft>
              <a:buSzPct val="91999"/>
              <a:buNone/>
            </a:pPr>
            <a:r>
              <a:t/>
            </a:r>
            <a:endParaRPr/>
          </a:p>
        </p:txBody>
      </p:sp>
      <p:sp>
        <p:nvSpPr>
          <p:cNvPr id="263" name="Google Shape;263;p10"/>
          <p:cNvSpPr txBox="1"/>
          <p:nvPr>
            <p:ph idx="11" type="ftr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09/10/2023)</a:t>
            </a:r>
            <a:endParaRPr/>
          </a:p>
        </p:txBody>
      </p:sp>
      <p:sp>
        <p:nvSpPr>
          <p:cNvPr id="264" name="Google Shape;264;p10"/>
          <p:cNvSpPr txBox="1"/>
          <p:nvPr>
            <p:ph idx="12" type="sldNum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uler_0_10.jpg" id="265" name="Google Shape;2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9668" y="5010269"/>
            <a:ext cx="3484790" cy="11381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p10"/>
          <p:cNvCxnSpPr/>
          <p:nvPr/>
        </p:nvCxnSpPr>
        <p:spPr>
          <a:xfrm>
            <a:off x="1444030" y="4988732"/>
            <a:ext cx="810883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267" name="Google Shape;267;p10"/>
          <p:cNvGrpSpPr/>
          <p:nvPr/>
        </p:nvGrpSpPr>
        <p:grpSpPr>
          <a:xfrm>
            <a:off x="245029" y="4302848"/>
            <a:ext cx="1199001" cy="1371767"/>
            <a:chOff x="6507213" y="1384746"/>
            <a:chExt cx="1199001" cy="1371767"/>
          </a:xfrm>
        </p:grpSpPr>
        <p:grpSp>
          <p:nvGrpSpPr>
            <p:cNvPr id="268" name="Google Shape;268;p1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69" name="Google Shape;269;p10"/>
              <p:cNvSpPr/>
              <p:nvPr/>
            </p:nvSpPr>
            <p:spPr>
              <a:xfrm rot="10800000">
                <a:off x="6451830" y="2223671"/>
                <a:ext cx="519438" cy="898563"/>
              </a:xfrm>
              <a:prstGeom prst="roundRect">
                <a:avLst>
                  <a:gd fmla="val 16667" name="adj"/>
                </a:avLst>
              </a:prstGeom>
              <a:solidFill>
                <a:srgbClr val="FFD500"/>
              </a:solidFill>
              <a:ln cap="rnd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270" name="Google Shape;270;p10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>
                  <a:gd fmla="val 16667" name="adj"/>
                </a:avLst>
              </a:prstGeom>
              <a:solidFill>
                <a:srgbClr val="65D7FF"/>
              </a:solidFill>
              <a:ln cap="rnd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271" name="Google Shape;271;p10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>
                  <a:gd fmla="val 16667" name="adj"/>
                </a:avLst>
              </a:prstGeom>
              <a:solidFill>
                <a:srgbClr val="65D7FF"/>
              </a:solidFill>
              <a:ln cap="rnd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272" name="Google Shape;272;p10"/>
              <p:cNvSpPr/>
              <p:nvPr/>
            </p:nvSpPr>
            <p:spPr>
              <a:xfrm>
                <a:off x="6621093" y="2864729"/>
                <a:ext cx="179290" cy="166284"/>
              </a:xfrm>
              <a:prstGeom prst="ellipse">
                <a:avLst/>
              </a:prstGeom>
              <a:solidFill>
                <a:srgbClr val="00B050"/>
              </a:solidFill>
              <a:ln cap="rnd" cmpd="sng" w="1270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273" name="Google Shape;273;p10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</a:t>
              </a:r>
              <a:endParaRPr/>
            </a:p>
          </p:txBody>
        </p:sp>
        <p:sp>
          <p:nvSpPr>
            <p:cNvPr id="274" name="Google Shape;274;p10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D</a:t>
              </a:r>
              <a:endParaRPr/>
            </a:p>
          </p:txBody>
        </p:sp>
      </p:grpSp>
      <p:pic>
        <p:nvPicPr>
          <p:cNvPr descr="A close-up of a logo&#10;&#10;Description automatically generated" id="275" name="Google Shape;27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839" y="3545893"/>
            <a:ext cx="4533900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0"/>
          <p:cNvSpPr/>
          <p:nvPr/>
        </p:nvSpPr>
        <p:spPr>
          <a:xfrm>
            <a:off x="2845812" y="3597259"/>
            <a:ext cx="709713" cy="666408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7" name="Google Shape;277;p10"/>
          <p:cNvSpPr/>
          <p:nvPr/>
        </p:nvSpPr>
        <p:spPr>
          <a:xfrm>
            <a:off x="3624418" y="3600652"/>
            <a:ext cx="709713" cy="666408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8" name="Google Shape;278;p10"/>
          <p:cNvSpPr txBox="1"/>
          <p:nvPr/>
        </p:nvSpPr>
        <p:spPr>
          <a:xfrm>
            <a:off x="1444030" y="4482662"/>
            <a:ext cx="18817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Drive Base 1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STOP MODES: BRAKE VS. HOLD VS. COAST</a:t>
            </a:r>
            <a:endParaRPr/>
          </a:p>
        </p:txBody>
      </p:sp>
      <p:sp>
        <p:nvSpPr>
          <p:cNvPr id="284" name="Google Shape;284;p11"/>
          <p:cNvSpPr txBox="1"/>
          <p:nvPr>
            <p:ph idx="1" type="body"/>
          </p:nvPr>
        </p:nvSpPr>
        <p:spPr>
          <a:xfrm>
            <a:off x="155088" y="1140006"/>
            <a:ext cx="8746864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>
                <a:solidFill>
                  <a:srgbClr val="D8009B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-US">
                <a:solidFill>
                  <a:srgbClr val="D8009B"/>
                </a:solidFill>
                <a:latin typeface="Consolas"/>
                <a:ea typeface="Consolas"/>
                <a:cs typeface="Consolas"/>
                <a:sym typeface="Consolas"/>
              </a:rPr>
              <a:t>BRAKE'</a:t>
            </a:r>
            <a:r>
              <a:rPr lang="en-US"/>
              <a:t>– after move, bring motors to a hard stop. This is the default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>
                <a:solidFill>
                  <a:srgbClr val="D8009B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-US">
                <a:solidFill>
                  <a:srgbClr val="D8009B"/>
                </a:solidFill>
                <a:latin typeface="Consolas"/>
                <a:ea typeface="Consolas"/>
                <a:cs typeface="Consolas"/>
                <a:sym typeface="Consolas"/>
              </a:rPr>
              <a:t>HOLD'</a:t>
            </a:r>
            <a:r>
              <a:rPr lang="en-US"/>
              <a:t>– after move, bring motor to a hard stop and use motor power to counter any further movement until the motor is used again. You will not be able to move the motor by hand. 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>
                <a:solidFill>
                  <a:srgbClr val="D8009B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-US">
                <a:solidFill>
                  <a:srgbClr val="D8009B"/>
                </a:solidFill>
                <a:latin typeface="Consolas"/>
                <a:ea typeface="Consolas"/>
                <a:cs typeface="Consolas"/>
                <a:sym typeface="Consolas"/>
              </a:rPr>
              <a:t>COAST'</a:t>
            </a:r>
            <a:r>
              <a:rPr lang="en-US"/>
              <a:t> – after move, allow motors to move due to momentum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>
                <a:solidFill>
                  <a:srgbClr val="D8009B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-US">
                <a:solidFill>
                  <a:srgbClr val="D8009B"/>
                </a:solidFill>
                <a:latin typeface="Consolas"/>
                <a:ea typeface="Consolas"/>
                <a:cs typeface="Consolas"/>
                <a:sym typeface="Consolas"/>
              </a:rPr>
              <a:t>SMART_BRAKE</a:t>
            </a:r>
            <a:r>
              <a:rPr lang="en-US">
                <a:solidFill>
                  <a:srgbClr val="D8009B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-US"/>
              <a:t>– </a:t>
            </a:r>
            <a:r>
              <a:rPr b="0" i="0" lang="en-US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make the motor brake and continue to brake after stop and compensate for inaccuracies in the next command. New in SP3.</a:t>
            </a:r>
            <a:endParaRPr>
              <a:solidFill>
                <a:schemeClr val="dk1"/>
              </a:solidFill>
            </a:endParaRPr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>
                <a:solidFill>
                  <a:srgbClr val="D8009B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-US">
                <a:solidFill>
                  <a:srgbClr val="D8009B"/>
                </a:solidFill>
                <a:latin typeface="Consolas"/>
                <a:ea typeface="Consolas"/>
                <a:cs typeface="Consolas"/>
                <a:sym typeface="Consolas"/>
              </a:rPr>
              <a:t>SMART_COAST</a:t>
            </a:r>
            <a:r>
              <a:rPr lang="en-US">
                <a:solidFill>
                  <a:srgbClr val="D8009B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-US"/>
              <a:t>– </a:t>
            </a:r>
            <a:r>
              <a:rPr b="0" i="0" lang="en-US" u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make the motor brake until stop and then coast and compensate for inaccuracies in the next command. New in SP3.</a:t>
            </a:r>
            <a:endParaRPr>
              <a:solidFill>
                <a:schemeClr val="dk1"/>
              </a:solidFill>
            </a:endParaRPr>
          </a:p>
          <a:p>
            <a:pPr indent="-200844" lvl="0" marL="30600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In general, we will use </a:t>
            </a:r>
            <a:r>
              <a:rPr lang="en-US">
                <a:solidFill>
                  <a:srgbClr val="D8009B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-US">
                <a:solidFill>
                  <a:srgbClr val="D8009B"/>
                </a:solidFill>
                <a:latin typeface="Consolas"/>
                <a:ea typeface="Consolas"/>
                <a:cs typeface="Consolas"/>
                <a:sym typeface="Consolas"/>
              </a:rPr>
              <a:t>HOLD'</a:t>
            </a:r>
            <a:r>
              <a:rPr lang="en-US"/>
              <a:t> or </a:t>
            </a:r>
            <a:r>
              <a:rPr lang="en-US">
                <a:solidFill>
                  <a:srgbClr val="D8009B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-US">
                <a:solidFill>
                  <a:srgbClr val="D8009B"/>
                </a:solidFill>
                <a:latin typeface="Consolas"/>
                <a:ea typeface="Consolas"/>
                <a:cs typeface="Consolas"/>
                <a:sym typeface="Consolas"/>
              </a:rPr>
              <a:t>BRAKE'</a:t>
            </a:r>
            <a:r>
              <a:rPr lang="en-US"/>
              <a:t> in most of our programs.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motor_pair.stop(motor_pair.PAIR_1, motor.BRAKE)</a:t>
            </a:r>
            <a:endParaRPr/>
          </a:p>
        </p:txBody>
      </p:sp>
      <p:sp>
        <p:nvSpPr>
          <p:cNvPr id="285" name="Google Shape;285;p11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09/10/2023)</a:t>
            </a:r>
            <a:endParaRPr/>
          </a:p>
        </p:txBody>
      </p:sp>
      <p:sp>
        <p:nvSpPr>
          <p:cNvPr id="286" name="Google Shape;286;p11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MOTOR VELOCITY</a:t>
            </a:r>
            <a:endParaRPr/>
          </a:p>
        </p:txBody>
      </p:sp>
      <p:sp>
        <p:nvSpPr>
          <p:cNvPr id="292" name="Google Shape;292;p12"/>
          <p:cNvSpPr txBox="1"/>
          <p:nvPr>
            <p:ph idx="1" type="body"/>
          </p:nvPr>
        </p:nvSpPr>
        <p:spPr>
          <a:xfrm>
            <a:off x="156210" y="1140006"/>
            <a:ext cx="8563584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If no specific speed velocity is given as an input to the move method, the method will use the default velocity. According to the knowledge base the default velocity (speed) is 360. 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It is not, as in Blocks programming, expressed as a percentage of maximum. The min and max velocities are defined by the motor specification.</a:t>
            </a:r>
            <a:endParaRPr/>
          </a:p>
          <a:p>
            <a:pPr indent="0" lvl="2" marL="59400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rPr b="0" i="0" lang="en-US" sz="1800" u="none" strike="noStrike">
                <a:solidFill>
                  <a:schemeClr val="dk1"/>
                </a:solidFill>
              </a:rPr>
              <a:t>Small motor (Spike Essential): -660 to 660</a:t>
            </a:r>
            <a:br>
              <a:rPr lang="en-US" sz="1800">
                <a:solidFill>
                  <a:schemeClr val="dk1"/>
                </a:solidFill>
              </a:rPr>
            </a:br>
            <a:r>
              <a:rPr b="0" i="0" lang="en-US" sz="1800" u="none" strike="noStrike">
                <a:solidFill>
                  <a:schemeClr val="dk1"/>
                </a:solidFill>
              </a:rPr>
              <a:t>Medium motor: -1110 to 1110</a:t>
            </a:r>
            <a:br>
              <a:rPr lang="en-US" sz="1800">
                <a:solidFill>
                  <a:schemeClr val="dk1"/>
                </a:solidFill>
              </a:rPr>
            </a:br>
            <a:r>
              <a:rPr b="0" i="0" lang="en-US" sz="1800" u="none" strike="noStrike">
                <a:solidFill>
                  <a:schemeClr val="dk1"/>
                </a:solidFill>
              </a:rPr>
              <a:t>Large motor: -1050 to 1050</a:t>
            </a:r>
            <a:endParaRPr>
              <a:solidFill>
                <a:schemeClr val="dk1"/>
              </a:solidFill>
            </a:endParaRPr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For example, the code below will move at 360 velocity because no other velocity is specified in the method.</a:t>
            </a:r>
            <a:endParaRPr/>
          </a:p>
        </p:txBody>
      </p:sp>
      <p:sp>
        <p:nvSpPr>
          <p:cNvPr id="293" name="Google Shape;293;p12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09/10/2023)</a:t>
            </a:r>
            <a:endParaRPr/>
          </a:p>
        </p:txBody>
      </p:sp>
      <p:sp>
        <p:nvSpPr>
          <p:cNvPr id="294" name="Google Shape;294;p12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5" name="Google Shape;295;p12"/>
          <p:cNvSpPr txBox="1"/>
          <p:nvPr/>
        </p:nvSpPr>
        <p:spPr>
          <a:xfrm>
            <a:off x="453058" y="4441857"/>
            <a:ext cx="81912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motor_pair.move_for_degrees(motor_pair.PAIR_1, 0, </a:t>
            </a:r>
            <a:r>
              <a:rPr b="0" i="0" lang="en-US" sz="2000" u="none" strike="noStrike">
                <a:solidFill>
                  <a:srgbClr val="FF7D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1000)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PUTTING IT TOGETHER</a:t>
            </a:r>
            <a:endParaRPr/>
          </a:p>
        </p:txBody>
      </p:sp>
      <p:sp>
        <p:nvSpPr>
          <p:cNvPr id="301" name="Google Shape;301;p13"/>
          <p:cNvSpPr txBox="1"/>
          <p:nvPr>
            <p:ph idx="1" type="body"/>
          </p:nvPr>
        </p:nvSpPr>
        <p:spPr>
          <a:xfrm>
            <a:off x="155088" y="1140007"/>
            <a:ext cx="8833715" cy="1295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For Drive Base 1 and Droid Bot 4, smaller wheels are used.  One rotation only moves the robot by 17.5cm.  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For ADB, the larger wheels are used. One rotation moves the robot by 27.6cm.  A lower velocity can be used for additional control.</a:t>
            </a:r>
            <a:endParaRPr/>
          </a:p>
        </p:txBody>
      </p:sp>
      <p:sp>
        <p:nvSpPr>
          <p:cNvPr id="302" name="Google Shape;302;p13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09/10/2023)</a:t>
            </a:r>
            <a:endParaRPr/>
          </a:p>
        </p:txBody>
      </p:sp>
      <p:sp>
        <p:nvSpPr>
          <p:cNvPr id="303" name="Google Shape;303;p13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4" name="Google Shape;304;p13"/>
          <p:cNvSpPr txBox="1"/>
          <p:nvPr/>
        </p:nvSpPr>
        <p:spPr>
          <a:xfrm>
            <a:off x="3855953" y="2529991"/>
            <a:ext cx="14319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Drive Base 1</a:t>
            </a:r>
            <a:endParaRPr/>
          </a:p>
        </p:txBody>
      </p:sp>
      <p:sp>
        <p:nvSpPr>
          <p:cNvPr id="305" name="Google Shape;305;p13"/>
          <p:cNvSpPr txBox="1"/>
          <p:nvPr/>
        </p:nvSpPr>
        <p:spPr>
          <a:xfrm>
            <a:off x="3726744" y="3959968"/>
            <a:ext cx="14319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ADB</a:t>
            </a:r>
            <a:endParaRPr/>
          </a:p>
        </p:txBody>
      </p:sp>
      <p:sp>
        <p:nvSpPr>
          <p:cNvPr id="306" name="Google Shape;306;p13"/>
          <p:cNvSpPr txBox="1"/>
          <p:nvPr/>
        </p:nvSpPr>
        <p:spPr>
          <a:xfrm>
            <a:off x="175261" y="2902548"/>
            <a:ext cx="881354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motor_pair.pair</a:t>
            </a:r>
            <a:r>
              <a:rPr b="0" lang="en-US" sz="1800">
                <a:solidFill>
                  <a:srgbClr val="00877B"/>
                </a:solidFill>
                <a:latin typeface="Courier New"/>
                <a:ea typeface="Courier New"/>
                <a:cs typeface="Courier New"/>
                <a:sym typeface="Courier New"/>
              </a:rPr>
              <a:t>(motor_pair.PAIR_1, </a:t>
            </a:r>
            <a:r>
              <a:rPr b="0" lang="en-US" sz="1800">
                <a:solidFill>
                  <a:srgbClr val="D8009B"/>
                </a:solidFill>
                <a:latin typeface="Courier New"/>
                <a:ea typeface="Courier New"/>
                <a:cs typeface="Courier New"/>
                <a:sym typeface="Courier New"/>
              </a:rPr>
              <a:t>port.C, port.D)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motor_pair.move_for_degrees</a:t>
            </a:r>
            <a:r>
              <a:rPr b="0" i="0" lang="en-US" sz="1800" u="none" strike="noStrike">
                <a:solidFill>
                  <a:srgbClr val="00877B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lang="en-US" sz="1800">
                <a:solidFill>
                  <a:srgbClr val="00877B"/>
                </a:solidFill>
                <a:latin typeface="Courier New"/>
                <a:ea typeface="Courier New"/>
                <a:cs typeface="Courier New"/>
                <a:sym typeface="Courier New"/>
              </a:rPr>
              <a:t>motor_pair.PAIR_1</a:t>
            </a:r>
            <a:r>
              <a:rPr b="0" i="0" lang="en-US" sz="1800" u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degreesForDistance</a:t>
            </a:r>
            <a:r>
              <a:rPr lang="en-US" sz="1800">
                <a:solidFill>
                  <a:srgbClr val="FF7D00"/>
                </a:solidFill>
                <a:latin typeface="Courier New"/>
                <a:ea typeface="Courier New"/>
                <a:cs typeface="Courier New"/>
                <a:sym typeface="Courier New"/>
              </a:rPr>
              <a:t>(20)</a:t>
            </a:r>
            <a:r>
              <a:rPr b="0" i="0" lang="en-US" sz="1800" u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0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800" u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velocity = </a:t>
            </a:r>
            <a:r>
              <a:rPr b="0" i="0" lang="en-US" sz="1800" u="none" strike="noStrike">
                <a:solidFill>
                  <a:srgbClr val="FF7D00"/>
                </a:solidFill>
                <a:latin typeface="Courier New"/>
                <a:ea typeface="Courier New"/>
                <a:cs typeface="Courier New"/>
                <a:sym typeface="Courier New"/>
              </a:rPr>
              <a:t>400, </a:t>
            </a:r>
            <a:r>
              <a:rPr b="0" i="0" lang="en-US" sz="1800" u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stop = </a:t>
            </a:r>
            <a:r>
              <a:rPr b="0" i="0" lang="en-US" sz="1800" u="none" strike="noStrike">
                <a:solidFill>
                  <a:srgbClr val="FF7D00"/>
                </a:solidFill>
                <a:latin typeface="Courier New"/>
                <a:ea typeface="Courier New"/>
                <a:cs typeface="Courier New"/>
                <a:sym typeface="Courier New"/>
              </a:rPr>
              <a:t>motor.COAST</a:t>
            </a:r>
            <a:r>
              <a:rPr b="0" i="0" lang="en-US" sz="1800" u="none" strike="noStrike">
                <a:solidFill>
                  <a:srgbClr val="00877B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0" i="0" sz="1800" u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175260" y="4340542"/>
            <a:ext cx="881354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motor_pair.pair</a:t>
            </a:r>
            <a:r>
              <a:rPr b="0" lang="en-US" sz="1800">
                <a:solidFill>
                  <a:srgbClr val="00877B"/>
                </a:solidFill>
                <a:latin typeface="Courier New"/>
                <a:ea typeface="Courier New"/>
                <a:cs typeface="Courier New"/>
                <a:sym typeface="Courier New"/>
              </a:rPr>
              <a:t>(motor_pair.PAIR_1, </a:t>
            </a:r>
            <a:r>
              <a:rPr b="0" lang="en-US" sz="1800">
                <a:solidFill>
                  <a:srgbClr val="D8009B"/>
                </a:solidFill>
                <a:latin typeface="Courier New"/>
                <a:ea typeface="Courier New"/>
                <a:cs typeface="Courier New"/>
                <a:sym typeface="Courier New"/>
              </a:rPr>
              <a:t>port.A, port.E)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motor_pair.move_for_degrees</a:t>
            </a:r>
            <a:r>
              <a:rPr b="0" i="0" lang="en-US" sz="1800" u="none" strike="noStrike">
                <a:solidFill>
                  <a:srgbClr val="00877B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lang="en-US" sz="1800">
                <a:solidFill>
                  <a:srgbClr val="00877B"/>
                </a:solidFill>
                <a:latin typeface="Courier New"/>
                <a:ea typeface="Courier New"/>
                <a:cs typeface="Courier New"/>
                <a:sym typeface="Courier New"/>
              </a:rPr>
              <a:t>motor_pair.PAIR_1</a:t>
            </a:r>
            <a:r>
              <a:rPr b="0" i="0" lang="en-US" sz="1800" u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degreesForDistance</a:t>
            </a:r>
            <a:r>
              <a:rPr lang="en-US" sz="1800">
                <a:solidFill>
                  <a:srgbClr val="FF7D00"/>
                </a:solidFill>
                <a:latin typeface="Courier New"/>
                <a:ea typeface="Courier New"/>
                <a:cs typeface="Courier New"/>
                <a:sym typeface="Courier New"/>
              </a:rPr>
              <a:t>(20)</a:t>
            </a:r>
            <a:r>
              <a:rPr b="0" i="0" lang="en-US" sz="1800" u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0, velocity = </a:t>
            </a:r>
            <a:r>
              <a:rPr b="0" i="0" lang="en-US" sz="1800" u="none" strike="noStrike">
                <a:solidFill>
                  <a:srgbClr val="FF7D00"/>
                </a:solidFill>
                <a:latin typeface="Courier New"/>
                <a:ea typeface="Courier New"/>
                <a:cs typeface="Courier New"/>
                <a:sym typeface="Courier New"/>
              </a:rPr>
              <a:t>200, </a:t>
            </a:r>
            <a:r>
              <a:rPr b="0" i="0" lang="en-US" sz="1800" u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stop = </a:t>
            </a:r>
            <a:r>
              <a:rPr b="0" i="0" lang="en-US" sz="1800" u="none" strike="noStrike">
                <a:solidFill>
                  <a:srgbClr val="FF7D00"/>
                </a:solidFill>
                <a:latin typeface="Courier New"/>
                <a:ea typeface="Courier New"/>
                <a:cs typeface="Courier New"/>
                <a:sym typeface="Courier New"/>
              </a:rPr>
              <a:t>motor.HOLD</a:t>
            </a:r>
            <a:r>
              <a:rPr b="0" i="0" lang="en-US" sz="1800" u="none" strike="noStrike">
                <a:solidFill>
                  <a:srgbClr val="00877B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0" i="0" sz="1800" u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CREDITS</a:t>
            </a:r>
            <a:endParaRPr/>
          </a:p>
        </p:txBody>
      </p:sp>
      <p:sp>
        <p:nvSpPr>
          <p:cNvPr id="313" name="Google Shape;313;p14"/>
          <p:cNvSpPr txBox="1"/>
          <p:nvPr>
            <p:ph idx="1" type="body"/>
          </p:nvPr>
        </p:nvSpPr>
        <p:spPr>
          <a:xfrm>
            <a:off x="457200" y="1317983"/>
            <a:ext cx="8245474" cy="1145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472"/>
              <a:buChar char="⬛"/>
            </a:pPr>
            <a:r>
              <a:rPr lang="en-US" sz="1600"/>
              <a:t>This lesson was created by Sanjay and Arvind Seshan for Prime Lessons</a:t>
            </a:r>
            <a:endParaRPr/>
          </a:p>
          <a:p>
            <a:pPr indent="-306000" lvl="0" marL="306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b="0" i="0" lang="en-US" sz="1600" u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Additional contributions by FLL Share &amp; Learn community members</a:t>
            </a:r>
            <a:endParaRPr sz="1600"/>
          </a:p>
          <a:p>
            <a:pPr indent="-306000" lvl="0" marL="306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 sz="1600"/>
              <a:t>More lessons are available at www.primelessons.org</a:t>
            </a:r>
            <a:endParaRPr/>
          </a:p>
        </p:txBody>
      </p:sp>
      <p:sp>
        <p:nvSpPr>
          <p:cNvPr id="314" name="Google Shape;314;p14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09/10/2023)</a:t>
            </a:r>
            <a:endParaRPr/>
          </a:p>
        </p:txBody>
      </p:sp>
      <p:sp>
        <p:nvSpPr>
          <p:cNvPr id="315" name="Google Shape;315;p14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6" name="Google Shape;316;p14"/>
          <p:cNvSpPr/>
          <p:nvPr/>
        </p:nvSpPr>
        <p:spPr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1200"/>
              <a:buFont typeface="Helvetica Neue"/>
              <a:buNone/>
            </a:pPr>
            <a:r>
              <a:rPr b="0" i="0" lang="en-US" sz="12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en-US" sz="12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Attribution-NonCommercial-ShareAlike 4.0 International License</a:t>
            </a:r>
            <a:r>
              <a:rPr b="0" i="0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317" name="Google Shape;317;p1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02510" y="5253616"/>
            <a:ext cx="1479091" cy="52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54" name="Google Shape;154;p2"/>
          <p:cNvSpPr txBox="1"/>
          <p:nvPr>
            <p:ph idx="1" type="body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Learn to configure robot movement on a SPIKE Prime robot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Learn how to add you first lines to the programming canvas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Note:  Although images in this lessons may show a SPIKE Prime, the general concepts are the same for Robot Inventor. </a:t>
            </a:r>
            <a:endParaRPr/>
          </a:p>
          <a:p>
            <a:pPr indent="-200844" lvl="0" marL="30600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sp>
        <p:nvSpPr>
          <p:cNvPr id="155" name="Google Shape;155;p2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09/10/2023)</a:t>
            </a:r>
            <a:endParaRPr/>
          </a:p>
        </p:txBody>
      </p:sp>
      <p:sp>
        <p:nvSpPr>
          <p:cNvPr id="156" name="Google Shape;156;p2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7" name="Google Shape;15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78" y="3429000"/>
            <a:ext cx="3427528" cy="2441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WHY CONFIGURE YOUR CODE?</a:t>
            </a:r>
            <a:endParaRPr/>
          </a:p>
        </p:txBody>
      </p:sp>
      <p:sp>
        <p:nvSpPr>
          <p:cNvPr id="163" name="Google Shape;163;p3"/>
          <p:cNvSpPr txBox="1"/>
          <p:nvPr>
            <p:ph idx="1" type="body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Every robot is different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Before you can program to move or turn, you need to first set how you have configured your robot:</a:t>
            </a:r>
            <a:endParaRPr/>
          </a:p>
          <a:p>
            <a:pPr indent="-306000" lvl="1" marL="630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What ports are the drive motors connected to?</a:t>
            </a:r>
            <a:endParaRPr/>
          </a:p>
          <a:p>
            <a:pPr indent="-306000" lvl="1" marL="630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What type of wheels are you using?</a:t>
            </a:r>
            <a:endParaRPr/>
          </a:p>
          <a:p>
            <a:pPr indent="-306000" lvl="1" marL="630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How fast do you want to move?</a:t>
            </a:r>
            <a:endParaRPr/>
          </a:p>
          <a:p>
            <a:pPr indent="-306000" lvl="1" marL="630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Do you want to stop immediately at the end of a move?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This information needs to be in every program you write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NOTE: SP3 does not allow for as much pre-configuration as SP2 did; many functions need to have these values passed in each time. Using constants can help.</a:t>
            </a:r>
            <a:endParaRPr/>
          </a:p>
        </p:txBody>
      </p:sp>
      <p:sp>
        <p:nvSpPr>
          <p:cNvPr id="164" name="Google Shape;164;p3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09/10/2023)</a:t>
            </a:r>
            <a:endParaRPr/>
          </a:p>
        </p:txBody>
      </p:sp>
      <p:sp>
        <p:nvSpPr>
          <p:cNvPr id="165" name="Google Shape;165;p3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toy car with wheels&#10;&#10;Description automatically generated" id="170" name="Google Shape;17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09" y="2379354"/>
            <a:ext cx="4074429" cy="31059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device with a green button&#10;&#10;Description automatically generated" id="171" name="Google Shape;17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1766" y="1916536"/>
            <a:ext cx="4210597" cy="352179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WHAT IS CONNECTED TO EACH PORT?</a:t>
            </a:r>
            <a:endParaRPr/>
          </a:p>
        </p:txBody>
      </p:sp>
      <p:sp>
        <p:nvSpPr>
          <p:cNvPr id="173" name="Google Shape;173;p4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09/10/2023)</a:t>
            </a:r>
            <a:endParaRPr/>
          </a:p>
        </p:txBody>
      </p:sp>
      <p:sp>
        <p:nvSpPr>
          <p:cNvPr id="174" name="Google Shape;174;p4"/>
          <p:cNvSpPr txBox="1"/>
          <p:nvPr>
            <p:ph idx="12" type="sldNum"/>
          </p:nvPr>
        </p:nvSpPr>
        <p:spPr>
          <a:xfrm>
            <a:off x="6367065" y="5302710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4"/>
          <p:cNvSpPr txBox="1"/>
          <p:nvPr/>
        </p:nvSpPr>
        <p:spPr>
          <a:xfrm>
            <a:off x="671637" y="1372728"/>
            <a:ext cx="282693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Drive Base 1 with one extra color sensor on port A (not shown in image)</a:t>
            </a:r>
            <a:endParaRPr/>
          </a:p>
        </p:txBody>
      </p:sp>
      <p:sp>
        <p:nvSpPr>
          <p:cNvPr id="176" name="Google Shape;176;p4"/>
          <p:cNvSpPr txBox="1"/>
          <p:nvPr/>
        </p:nvSpPr>
        <p:spPr>
          <a:xfrm>
            <a:off x="4261766" y="3501426"/>
            <a:ext cx="77046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Drive Motor</a:t>
            </a:r>
            <a:endParaRPr/>
          </a:p>
        </p:txBody>
      </p:sp>
      <p:sp>
        <p:nvSpPr>
          <p:cNvPr id="177" name="Google Shape;177;p4"/>
          <p:cNvSpPr txBox="1"/>
          <p:nvPr/>
        </p:nvSpPr>
        <p:spPr>
          <a:xfrm>
            <a:off x="7977798" y="3447656"/>
            <a:ext cx="77046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Drive Motor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WHAT IS CONNECTED TO EACH PORT?</a:t>
            </a:r>
            <a:endParaRPr/>
          </a:p>
        </p:txBody>
      </p:sp>
      <p:sp>
        <p:nvSpPr>
          <p:cNvPr id="183" name="Google Shape;183;p5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09/10/2023)</a:t>
            </a:r>
            <a:endParaRPr/>
          </a:p>
        </p:txBody>
      </p:sp>
      <p:sp>
        <p:nvSpPr>
          <p:cNvPr id="184" name="Google Shape;184;p5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5" name="Google Shape;1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9319" y="3781302"/>
            <a:ext cx="3427528" cy="24413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5"/>
          <p:cNvGrpSpPr/>
          <p:nvPr/>
        </p:nvGrpSpPr>
        <p:grpSpPr>
          <a:xfrm>
            <a:off x="545686" y="3636133"/>
            <a:ext cx="3427528" cy="2475398"/>
            <a:chOff x="429977" y="3602040"/>
            <a:chExt cx="3427528" cy="2475398"/>
          </a:xfrm>
        </p:grpSpPr>
        <p:pic>
          <p:nvPicPr>
            <p:cNvPr id="187" name="Google Shape;187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9977" y="3636133"/>
              <a:ext cx="3427528" cy="2441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5"/>
            <p:cNvPicPr preferRelativeResize="0"/>
            <p:nvPr/>
          </p:nvPicPr>
          <p:blipFill rotWithShape="1">
            <a:blip r:embed="rId3">
              <a:alphaModFix/>
            </a:blip>
            <a:srcRect b="40296" l="2931" r="89451" t="41763"/>
            <a:stretch/>
          </p:blipFill>
          <p:spPr>
            <a:xfrm>
              <a:off x="545686" y="3995697"/>
              <a:ext cx="261138" cy="4379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5"/>
            <p:cNvPicPr preferRelativeResize="0"/>
            <p:nvPr/>
          </p:nvPicPr>
          <p:blipFill rotWithShape="1">
            <a:blip r:embed="rId3">
              <a:alphaModFix/>
            </a:blip>
            <a:srcRect b="40296" l="2931" r="89451" t="41763"/>
            <a:stretch/>
          </p:blipFill>
          <p:spPr>
            <a:xfrm>
              <a:off x="552209" y="5349114"/>
              <a:ext cx="261138" cy="4379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5"/>
            <p:cNvPicPr preferRelativeResize="0"/>
            <p:nvPr/>
          </p:nvPicPr>
          <p:blipFill rotWithShape="1">
            <a:blip r:embed="rId3">
              <a:alphaModFix/>
            </a:blip>
            <a:srcRect b="14723" l="2946" r="87638" t="67607"/>
            <a:stretch/>
          </p:blipFill>
          <p:spPr>
            <a:xfrm>
              <a:off x="3417212" y="4654883"/>
              <a:ext cx="322729" cy="4313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5"/>
            <p:cNvPicPr preferRelativeResize="0"/>
            <p:nvPr/>
          </p:nvPicPr>
          <p:blipFill rotWithShape="1">
            <a:blip r:embed="rId4">
              <a:alphaModFix/>
            </a:blip>
            <a:srcRect b="18668" l="87054" r="2319" t="68768"/>
            <a:stretch/>
          </p:blipFill>
          <p:spPr>
            <a:xfrm>
              <a:off x="437751" y="4684434"/>
              <a:ext cx="424984" cy="344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5"/>
            <p:cNvPicPr preferRelativeResize="0"/>
            <p:nvPr/>
          </p:nvPicPr>
          <p:blipFill rotWithShape="1">
            <a:blip r:embed="rId4">
              <a:alphaModFix/>
            </a:blip>
            <a:srcRect b="74720" l="4675" r="86825" t="12560"/>
            <a:stretch/>
          </p:blipFill>
          <p:spPr>
            <a:xfrm>
              <a:off x="3437514" y="5349114"/>
              <a:ext cx="296762" cy="304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5"/>
            <p:cNvSpPr txBox="1"/>
            <p:nvPr/>
          </p:nvSpPr>
          <p:spPr>
            <a:xfrm>
              <a:off x="733160" y="3602040"/>
              <a:ext cx="2821162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Droid Bot IV Configuration</a:t>
              </a:r>
              <a:endParaRPr/>
            </a:p>
          </p:txBody>
        </p:sp>
      </p:grpSp>
      <p:sp>
        <p:nvSpPr>
          <p:cNvPr id="194" name="Google Shape;194;p5"/>
          <p:cNvSpPr txBox="1"/>
          <p:nvPr/>
        </p:nvSpPr>
        <p:spPr>
          <a:xfrm>
            <a:off x="6386152" y="3769289"/>
            <a:ext cx="141386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ADB Default settings</a:t>
            </a:r>
            <a:endParaRPr/>
          </a:p>
        </p:txBody>
      </p:sp>
      <p:pic>
        <p:nvPicPr>
          <p:cNvPr id="195" name="Google Shape;195;p5"/>
          <p:cNvPicPr preferRelativeResize="0"/>
          <p:nvPr/>
        </p:nvPicPr>
        <p:blipFill rotWithShape="1">
          <a:blip r:embed="rId5">
            <a:alphaModFix/>
          </a:blip>
          <a:srcRect b="0" l="0" r="0" t="5123"/>
          <a:stretch/>
        </p:blipFill>
        <p:spPr>
          <a:xfrm>
            <a:off x="5470990" y="1684660"/>
            <a:ext cx="3118067" cy="1967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toy&#10;&#10;Description automatically generated" id="196" name="Google Shape;19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3838" y="1334418"/>
            <a:ext cx="3417766" cy="256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"/>
          <p:cNvSpPr txBox="1"/>
          <p:nvPr/>
        </p:nvSpPr>
        <p:spPr>
          <a:xfrm>
            <a:off x="7528113" y="1567326"/>
            <a:ext cx="8913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ADB</a:t>
            </a:r>
            <a:endParaRPr/>
          </a:p>
        </p:txBody>
      </p:sp>
      <p:sp>
        <p:nvSpPr>
          <p:cNvPr id="198" name="Google Shape;198;p5"/>
          <p:cNvSpPr txBox="1"/>
          <p:nvPr/>
        </p:nvSpPr>
        <p:spPr>
          <a:xfrm>
            <a:off x="2731430" y="1455415"/>
            <a:ext cx="14137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Droid Bot IV</a:t>
            </a:r>
            <a:endParaRPr/>
          </a:p>
        </p:txBody>
      </p:sp>
      <p:sp>
        <p:nvSpPr>
          <p:cNvPr id="199" name="Google Shape;199;p5"/>
          <p:cNvSpPr txBox="1"/>
          <p:nvPr/>
        </p:nvSpPr>
        <p:spPr>
          <a:xfrm>
            <a:off x="201728" y="4003836"/>
            <a:ext cx="77046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Drive Motor</a:t>
            </a:r>
            <a:endParaRPr/>
          </a:p>
        </p:txBody>
      </p:sp>
      <p:sp>
        <p:nvSpPr>
          <p:cNvPr id="200" name="Google Shape;200;p5"/>
          <p:cNvSpPr txBox="1"/>
          <p:nvPr/>
        </p:nvSpPr>
        <p:spPr>
          <a:xfrm>
            <a:off x="283838" y="5371934"/>
            <a:ext cx="77046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Drive Motor</a:t>
            </a:r>
            <a:endParaRPr/>
          </a:p>
        </p:txBody>
      </p:sp>
      <p:sp>
        <p:nvSpPr>
          <p:cNvPr id="201" name="Google Shape;201;p5"/>
          <p:cNvSpPr txBox="1"/>
          <p:nvPr/>
        </p:nvSpPr>
        <p:spPr>
          <a:xfrm>
            <a:off x="4994085" y="4114284"/>
            <a:ext cx="77046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Drive Motor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4994085" y="5419402"/>
            <a:ext cx="77046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Drive Motor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CONFIGURING MOVEMENT BLOCKS</a:t>
            </a:r>
            <a:endParaRPr/>
          </a:p>
        </p:txBody>
      </p:sp>
      <p:sp>
        <p:nvSpPr>
          <p:cNvPr id="208" name="Google Shape;208;p6"/>
          <p:cNvSpPr txBox="1"/>
          <p:nvPr>
            <p:ph idx="1" type="body"/>
          </p:nvPr>
        </p:nvSpPr>
        <p:spPr>
          <a:xfrm>
            <a:off x="156210" y="1140006"/>
            <a:ext cx="6250681" cy="5186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Before using movement methods, you must configure the robot first.  The below constructor (a special function that returns an object of the requested type) creates a MotorPair that can be used to move the robot.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SzPts val="1472"/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motor_pair.pair</a:t>
            </a:r>
            <a:r>
              <a:rPr b="0" lang="en-US" sz="1600">
                <a:solidFill>
                  <a:srgbClr val="00877B"/>
                </a:solidFill>
                <a:latin typeface="Courier New"/>
                <a:ea typeface="Courier New"/>
                <a:cs typeface="Courier New"/>
                <a:sym typeface="Courier New"/>
              </a:rPr>
              <a:t>(pair, </a:t>
            </a:r>
            <a:r>
              <a:rPr b="0" lang="en-US" sz="1600">
                <a:solidFill>
                  <a:srgbClr val="D8009B"/>
                </a:solidFill>
                <a:latin typeface="Courier New"/>
                <a:ea typeface="Courier New"/>
                <a:cs typeface="Courier New"/>
                <a:sym typeface="Courier New"/>
              </a:rPr>
              <a:t>left_motor_port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lang="en-US" sz="1600">
                <a:solidFill>
                  <a:srgbClr val="D8009B"/>
                </a:solidFill>
                <a:latin typeface="Courier New"/>
                <a:ea typeface="Courier New"/>
                <a:cs typeface="Courier New"/>
                <a:sym typeface="Courier New"/>
              </a:rPr>
              <a:t>right_motor_port</a:t>
            </a:r>
            <a:r>
              <a:rPr b="0" lang="en-US" sz="1600">
                <a:solidFill>
                  <a:srgbClr val="00877B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lang="en-US">
                <a:solidFill>
                  <a:srgbClr val="00877B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/>
              <a:t>Determines which motors are connected to the left &amp; right wheels (change the settings for your robot). Whenever functions have 2 inputs for wheels – the first one is for the left wheel and second is for right.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 sz="1800"/>
              <a:t>Unli</a:t>
            </a:r>
            <a:r>
              <a:rPr lang="en-US"/>
              <a:t>ke in Spike 2, you cannot initialize motor speed, stop action or motor rotation by themselves. You can pass speed (now known as velocity) as a parameter when moving the pair, and the stop action when stopping the pair.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motor_pair APIs can be found in the Motor Pair tab in the Knowledge Base.</a:t>
            </a:r>
            <a:endParaRPr/>
          </a:p>
          <a:p>
            <a:pPr indent="-200844" lvl="0" marL="30600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sp>
        <p:nvSpPr>
          <p:cNvPr id="209" name="Google Shape;209;p6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09/10/2023)</a:t>
            </a:r>
            <a:endParaRPr/>
          </a:p>
        </p:txBody>
      </p:sp>
      <p:sp>
        <p:nvSpPr>
          <p:cNvPr id="210" name="Google Shape;210;p6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11" name="Google Shape;211;p6"/>
          <p:cNvGrpSpPr/>
          <p:nvPr/>
        </p:nvGrpSpPr>
        <p:grpSpPr>
          <a:xfrm>
            <a:off x="6423635" y="2700643"/>
            <a:ext cx="2564155" cy="1641821"/>
            <a:chOff x="6412239" y="2439081"/>
            <a:chExt cx="2014602" cy="1289945"/>
          </a:xfrm>
        </p:grpSpPr>
        <p:grpSp>
          <p:nvGrpSpPr>
            <p:cNvPr id="212" name="Google Shape;212;p6"/>
            <p:cNvGrpSpPr/>
            <p:nvPr/>
          </p:nvGrpSpPr>
          <p:grpSpPr>
            <a:xfrm>
              <a:off x="6438323" y="2439081"/>
              <a:ext cx="1267367" cy="1244998"/>
              <a:chOff x="6507213" y="1474042"/>
              <a:chExt cx="1267367" cy="1244998"/>
            </a:xfrm>
          </p:grpSpPr>
          <p:grpSp>
            <p:nvGrpSpPr>
              <p:cNvPr id="213" name="Google Shape;213;p6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214" name="Google Shape;214;p6"/>
                <p:cNvSpPr/>
                <p:nvPr/>
              </p:nvSpPr>
              <p:spPr>
                <a:xfrm rot="10800000">
                  <a:off x="6451830" y="2223671"/>
                  <a:ext cx="519438" cy="898563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D500"/>
                </a:solidFill>
                <a:ln cap="rnd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15" name="Google Shape;215;p6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65D7FF"/>
                </a:solidFill>
                <a:ln cap="rnd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16" name="Google Shape;216;p6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65D7FF"/>
                </a:solidFill>
                <a:ln cap="rnd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17" name="Google Shape;217;p6"/>
                <p:cNvSpPr/>
                <p:nvPr/>
              </p:nvSpPr>
              <p:spPr>
                <a:xfrm>
                  <a:off x="6616108" y="2907520"/>
                  <a:ext cx="179290" cy="166284"/>
                </a:xfrm>
                <a:prstGeom prst="ellipse">
                  <a:avLst/>
                </a:prstGeom>
                <a:solidFill>
                  <a:srgbClr val="00B050"/>
                </a:solidFill>
                <a:ln cap="rnd" cmpd="sng" w="12700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sp>
            <p:nvSpPr>
              <p:cNvPr id="218" name="Google Shape;218;p6"/>
              <p:cNvSpPr txBox="1"/>
              <p:nvPr/>
            </p:nvSpPr>
            <p:spPr>
              <a:xfrm>
                <a:off x="7294016" y="1474042"/>
                <a:ext cx="465620" cy="290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C</a:t>
                </a:r>
                <a:endParaRPr/>
              </a:p>
            </p:txBody>
          </p:sp>
          <p:sp>
            <p:nvSpPr>
              <p:cNvPr id="219" name="Google Shape;219;p6"/>
              <p:cNvSpPr txBox="1"/>
              <p:nvPr/>
            </p:nvSpPr>
            <p:spPr>
              <a:xfrm>
                <a:off x="7308960" y="2428864"/>
                <a:ext cx="465620" cy="290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D</a:t>
                </a:r>
                <a:endParaRPr/>
              </a:p>
            </p:txBody>
          </p:sp>
        </p:grpSp>
        <p:cxnSp>
          <p:nvCxnSpPr>
            <p:cNvPr id="220" name="Google Shape;220;p6"/>
            <p:cNvCxnSpPr/>
            <p:nvPr/>
          </p:nvCxnSpPr>
          <p:spPr>
            <a:xfrm>
              <a:off x="7745355" y="3021035"/>
              <a:ext cx="681486" cy="0"/>
            </a:xfrm>
            <a:prstGeom prst="straightConnector1">
              <a:avLst/>
            </a:prstGeom>
            <a:noFill/>
            <a:ln cap="rnd" cmpd="sng" w="12700">
              <a:solidFill>
                <a:schemeClr val="accent3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21" name="Google Shape;221;p6"/>
            <p:cNvSpPr txBox="1"/>
            <p:nvPr/>
          </p:nvSpPr>
          <p:spPr>
            <a:xfrm>
              <a:off x="6438675" y="2469858"/>
              <a:ext cx="7044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Left</a:t>
              </a:r>
              <a:endParaRPr/>
            </a:p>
          </p:txBody>
        </p:sp>
        <p:sp>
          <p:nvSpPr>
            <p:cNvPr id="222" name="Google Shape;222;p6"/>
            <p:cNvSpPr txBox="1"/>
            <p:nvPr/>
          </p:nvSpPr>
          <p:spPr>
            <a:xfrm>
              <a:off x="6412239" y="3421249"/>
              <a:ext cx="7044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Right</a:t>
              </a:r>
              <a:endParaRPr/>
            </a:p>
          </p:txBody>
        </p:sp>
      </p:grpSp>
      <p:sp>
        <p:nvSpPr>
          <p:cNvPr id="223" name="Google Shape;223;p6"/>
          <p:cNvSpPr txBox="1"/>
          <p:nvPr/>
        </p:nvSpPr>
        <p:spPr>
          <a:xfrm>
            <a:off x="6548739" y="2187064"/>
            <a:ext cx="18817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Drive Base 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MOTOR PAIR INITIALIZATION</a:t>
            </a:r>
            <a:endParaRPr/>
          </a:p>
        </p:txBody>
      </p:sp>
      <p:sp>
        <p:nvSpPr>
          <p:cNvPr id="229" name="Google Shape;229;p7"/>
          <p:cNvSpPr txBox="1"/>
          <p:nvPr>
            <p:ph idx="1" type="body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To use MotorPair, both motors in the pair must be initialized. 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For Drive Base 1:</a:t>
            </a:r>
            <a:endParaRPr/>
          </a:p>
        </p:txBody>
      </p:sp>
      <p:sp>
        <p:nvSpPr>
          <p:cNvPr id="230" name="Google Shape;230;p7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09/10/2023)</a:t>
            </a:r>
            <a:endParaRPr/>
          </a:p>
        </p:txBody>
      </p:sp>
      <p:sp>
        <p:nvSpPr>
          <p:cNvPr id="231" name="Google Shape;231;p7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7"/>
          <p:cNvSpPr txBox="1"/>
          <p:nvPr/>
        </p:nvSpPr>
        <p:spPr>
          <a:xfrm>
            <a:off x="342900" y="2330581"/>
            <a:ext cx="84391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motor_pair.pair(motor_pair.PAIR_1, port.C, port.D)</a:t>
            </a:r>
            <a:endParaRPr/>
          </a:p>
        </p:txBody>
      </p:sp>
      <p:sp>
        <p:nvSpPr>
          <p:cNvPr id="233" name="Google Shape;233;p7"/>
          <p:cNvSpPr txBox="1"/>
          <p:nvPr/>
        </p:nvSpPr>
        <p:spPr>
          <a:xfrm>
            <a:off x="3529979" y="3536115"/>
            <a:ext cx="1533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Name for the Motor Pair</a:t>
            </a:r>
            <a:endParaRPr/>
          </a:p>
        </p:txBody>
      </p:sp>
      <p:sp>
        <p:nvSpPr>
          <p:cNvPr id="234" name="Google Shape;234;p7"/>
          <p:cNvSpPr txBox="1"/>
          <p:nvPr/>
        </p:nvSpPr>
        <p:spPr>
          <a:xfrm>
            <a:off x="5476878" y="3619479"/>
            <a:ext cx="136064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Port of the left motor</a:t>
            </a:r>
            <a:endParaRPr/>
          </a:p>
        </p:txBody>
      </p:sp>
      <p:sp>
        <p:nvSpPr>
          <p:cNvPr id="235" name="Google Shape;235;p7"/>
          <p:cNvSpPr txBox="1"/>
          <p:nvPr/>
        </p:nvSpPr>
        <p:spPr>
          <a:xfrm>
            <a:off x="7154633" y="3624819"/>
            <a:ext cx="1533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Port of the right motor</a:t>
            </a:r>
            <a:endParaRPr/>
          </a:p>
        </p:txBody>
      </p:sp>
      <p:cxnSp>
        <p:nvCxnSpPr>
          <p:cNvPr id="236" name="Google Shape;236;p7"/>
          <p:cNvCxnSpPr/>
          <p:nvPr/>
        </p:nvCxnSpPr>
        <p:spPr>
          <a:xfrm rot="10800000">
            <a:off x="4259123" y="2730691"/>
            <a:ext cx="1" cy="709463"/>
          </a:xfrm>
          <a:prstGeom prst="straightConnector1">
            <a:avLst/>
          </a:prstGeom>
          <a:noFill/>
          <a:ln cap="flat" cmpd="sng" w="57150">
            <a:solidFill>
              <a:srgbClr val="C6C6C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7" name="Google Shape;237;p7"/>
          <p:cNvCxnSpPr>
            <a:stCxn id="234" idx="0"/>
          </p:cNvCxnSpPr>
          <p:nvPr/>
        </p:nvCxnSpPr>
        <p:spPr>
          <a:xfrm flipH="1" rot="10800000">
            <a:off x="6157199" y="2828979"/>
            <a:ext cx="317100" cy="790500"/>
          </a:xfrm>
          <a:prstGeom prst="straightConnector1">
            <a:avLst/>
          </a:prstGeom>
          <a:noFill/>
          <a:ln cap="flat" cmpd="sng" w="57150">
            <a:solidFill>
              <a:srgbClr val="C6C6C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8" name="Google Shape;238;p7"/>
          <p:cNvCxnSpPr>
            <a:stCxn id="235" idx="0"/>
          </p:cNvCxnSpPr>
          <p:nvPr/>
        </p:nvCxnSpPr>
        <p:spPr>
          <a:xfrm rot="10800000">
            <a:off x="7604296" y="2834319"/>
            <a:ext cx="317100" cy="790500"/>
          </a:xfrm>
          <a:prstGeom prst="straightConnector1">
            <a:avLst/>
          </a:prstGeom>
          <a:noFill/>
          <a:ln cap="flat" cmpd="sng" w="57150">
            <a:solidFill>
              <a:srgbClr val="C6C6C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WHEEL SIZE AND MOVEMENT CONFIGURATION</a:t>
            </a:r>
            <a:endParaRPr/>
          </a:p>
        </p:txBody>
      </p:sp>
      <p:sp>
        <p:nvSpPr>
          <p:cNvPr id="244" name="Google Shape;244;p8"/>
          <p:cNvSpPr txBox="1"/>
          <p:nvPr>
            <p:ph idx="1" type="body"/>
          </p:nvPr>
        </p:nvSpPr>
        <p:spPr>
          <a:xfrm>
            <a:off x="156210" y="1140006"/>
            <a:ext cx="8563584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The move_for_degrees method for a motor_pair rotates the drive motors by a certain number of degrees</a:t>
            </a:r>
            <a:endParaRPr/>
          </a:p>
          <a:p>
            <a:pPr indent="0" lvl="1" marL="324000" rtl="0" algn="l">
              <a:spcBef>
                <a:spcPts val="920"/>
              </a:spcBef>
              <a:spcAft>
                <a:spcPts val="0"/>
              </a:spcAft>
              <a:buSzPts val="1472"/>
              <a:buNone/>
            </a:pP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motor_pair.move_for_degrees</a:t>
            </a:r>
            <a:r>
              <a:rPr lang="en-US">
                <a:solidFill>
                  <a:srgbClr val="00877B"/>
                </a:solidFill>
                <a:latin typeface="Consolas"/>
                <a:ea typeface="Consolas"/>
                <a:cs typeface="Consolas"/>
                <a:sym typeface="Consolas"/>
              </a:rPr>
              <a:t>(pair, </a:t>
            </a:r>
            <a:r>
              <a:rPr lang="en-US">
                <a:solidFill>
                  <a:srgbClr val="FF7D00"/>
                </a:solidFill>
                <a:latin typeface="Consolas"/>
                <a:ea typeface="Consolas"/>
                <a:cs typeface="Consolas"/>
                <a:sym typeface="Consolas"/>
              </a:rPr>
              <a:t>degrees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steering=</a:t>
            </a:r>
            <a:r>
              <a:rPr lang="en-US">
                <a:solidFill>
                  <a:srgbClr val="FF7D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velocity=</a:t>
            </a:r>
            <a:r>
              <a:rPr lang="en-US">
                <a:solidFill>
                  <a:srgbClr val="0078CC"/>
                </a:solidFill>
                <a:latin typeface="Consolas"/>
                <a:ea typeface="Consolas"/>
                <a:cs typeface="Consolas"/>
                <a:sym typeface="Consolas"/>
              </a:rPr>
              <a:t>360</a:t>
            </a:r>
            <a:r>
              <a:rPr lang="en-US">
                <a:solidFill>
                  <a:srgbClr val="00877B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But motor rotation typically needs to be calculated based on what distance you want your robot to move. 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You will need to calculate the </a:t>
            </a:r>
            <a:r>
              <a:rPr b="0" lang="en-US" sz="1800">
                <a:solidFill>
                  <a:srgbClr val="FF7D00"/>
                </a:solidFill>
                <a:latin typeface="Consolas"/>
                <a:ea typeface="Consolas"/>
                <a:cs typeface="Consolas"/>
                <a:sym typeface="Consolas"/>
              </a:rPr>
              <a:t>degrees </a:t>
            </a:r>
            <a:r>
              <a:rPr lang="en-US"/>
              <a:t>value as it depends on what wheel you use. The next two slides explain different ways to calculate this value.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Note that you can use inches instead of centimeters if you prefer </a:t>
            </a:r>
            <a:endParaRPr/>
          </a:p>
        </p:txBody>
      </p:sp>
      <p:sp>
        <p:nvSpPr>
          <p:cNvPr id="245" name="Google Shape;245;p8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09/10/2023)</a:t>
            </a:r>
            <a:endParaRPr/>
          </a:p>
        </p:txBody>
      </p:sp>
      <p:sp>
        <p:nvSpPr>
          <p:cNvPr id="246" name="Google Shape;246;p8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-US"/>
              <a:t>HOW MANY CM DOES THE ROBOT MOVE IN 1 ROTATION?</a:t>
            </a:r>
            <a:br>
              <a:rPr lang="en-US"/>
            </a:br>
            <a:r>
              <a:rPr lang="en-US"/>
              <a:t>(METHOD 1)</a:t>
            </a:r>
            <a:endParaRPr/>
          </a:p>
        </p:txBody>
      </p:sp>
      <p:sp>
        <p:nvSpPr>
          <p:cNvPr id="252" name="Google Shape;252;p9"/>
          <p:cNvSpPr txBox="1"/>
          <p:nvPr>
            <p:ph idx="1" type="body"/>
          </p:nvPr>
        </p:nvSpPr>
        <p:spPr>
          <a:xfrm>
            <a:off x="96355" y="1140007"/>
            <a:ext cx="8951290" cy="3967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476100" rtl="0" algn="l">
              <a:spcBef>
                <a:spcPts val="0"/>
              </a:spcBef>
              <a:spcAft>
                <a:spcPts val="0"/>
              </a:spcAft>
              <a:buSzPct val="92000"/>
              <a:buAutoNum type="arabicPeriod"/>
            </a:pPr>
            <a:r>
              <a:rPr lang="en-US" sz="1600"/>
              <a:t>Look up the wheel size in mm printed on your tire and divide by 10 to convert to cm (because 1cm=10mm)</a:t>
            </a:r>
            <a:endParaRPr/>
          </a:p>
          <a:p>
            <a:pPr indent="-342900" lvl="0" marL="476100" rtl="0" algn="l">
              <a:spcBef>
                <a:spcPts val="896"/>
              </a:spcBef>
              <a:spcAft>
                <a:spcPts val="0"/>
              </a:spcAft>
              <a:buSzPct val="92000"/>
              <a:buAutoNum type="arabicPeriod"/>
            </a:pPr>
            <a:r>
              <a:rPr lang="en-US" sz="1600"/>
              <a:t>Multiply the answer in step 1 by π (3.14) to compute circumference</a:t>
            </a:r>
            <a:endParaRPr/>
          </a:p>
          <a:p>
            <a:pPr indent="-342900" lvl="0" marL="476100" rtl="0" algn="l">
              <a:spcBef>
                <a:spcPts val="896"/>
              </a:spcBef>
              <a:spcAft>
                <a:spcPts val="0"/>
              </a:spcAft>
              <a:buSzPct val="92000"/>
              <a:buAutoNum type="arabicPeriod"/>
            </a:pPr>
            <a:r>
              <a:rPr lang="en-US" sz="1600"/>
              <a:t>Assuming you have a direct drive (no gears), rotating the motors by 360 degrees will move the robot forward by the circumference of the wheel. If you use gears, the gear ratio will be a multiplier.</a:t>
            </a:r>
            <a:endParaRPr/>
          </a:p>
          <a:p>
            <a:pPr indent="-306000" lvl="0" marL="306000" rtl="0" algn="l">
              <a:spcBef>
                <a:spcPts val="859"/>
              </a:spcBef>
              <a:spcAft>
                <a:spcPts val="0"/>
              </a:spcAft>
              <a:buSzPct val="92000"/>
              <a:buChar char="⬛"/>
            </a:pPr>
            <a:r>
              <a:rPr b="1" lang="en-US" sz="1400"/>
              <a:t>Example calculation using the standard small SPIKE Prime wheels (used in Drive Base 1):</a:t>
            </a:r>
            <a:endParaRPr/>
          </a:p>
          <a:p>
            <a:pPr indent="-342900" lvl="1" marL="800100" rtl="0" algn="l">
              <a:spcBef>
                <a:spcPts val="859"/>
              </a:spcBef>
              <a:spcAft>
                <a:spcPts val="0"/>
              </a:spcAft>
              <a:buSzPct val="92000"/>
              <a:buFont typeface="Gill Sans"/>
              <a:buAutoNum type="arabicPeriod"/>
            </a:pPr>
            <a:r>
              <a:rPr lang="en-US" sz="1400"/>
              <a:t>Small SPIKE Prime Wheels = 5.6cm in diameter</a:t>
            </a:r>
            <a:endParaRPr/>
          </a:p>
          <a:p>
            <a:pPr indent="-342900" lvl="1" marL="800100" rtl="0" algn="l">
              <a:spcBef>
                <a:spcPts val="859"/>
              </a:spcBef>
              <a:spcAft>
                <a:spcPts val="0"/>
              </a:spcAft>
              <a:buSzPct val="92000"/>
              <a:buFont typeface="Gill Sans"/>
              <a:buAutoNum type="arabicPeriod"/>
            </a:pPr>
            <a:r>
              <a:rPr lang="en-US" sz="1400"/>
              <a:t>5.6cm × π = ~17.5cm per rotation</a:t>
            </a:r>
            <a:endParaRPr/>
          </a:p>
          <a:p>
            <a:pPr indent="-306000" lvl="0" marL="306000" rtl="0" algn="l">
              <a:spcBef>
                <a:spcPts val="859"/>
              </a:spcBef>
              <a:spcAft>
                <a:spcPts val="0"/>
              </a:spcAft>
              <a:buSzPct val="92000"/>
              <a:buChar char="⬛"/>
            </a:pPr>
            <a:r>
              <a:rPr b="1" lang="en-US" sz="1400"/>
              <a:t>It is helpful to write a function that returns the number of degrees to rotate the motors, given a distance. Spike 3, unlike Spike 2, does not have a built-in function to set this:</a:t>
            </a:r>
            <a:endParaRPr/>
          </a:p>
          <a:p>
            <a:pPr indent="0" lvl="1" marL="324000" rtl="0" algn="l">
              <a:spcBef>
                <a:spcPts val="822"/>
              </a:spcBef>
              <a:spcAft>
                <a:spcPts val="0"/>
              </a:spcAft>
              <a:buSzPct val="92000"/>
              <a:buNone/>
            </a:pPr>
            <a:r>
              <a:rPr b="0" i="0" lang="en-US" sz="1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WHEEL_CIRCUMFERENCE = </a:t>
            </a:r>
            <a:r>
              <a:rPr b="0" i="0" lang="en-US" sz="1200" u="none" strike="noStrike">
                <a:solidFill>
                  <a:srgbClr val="FF7D00"/>
                </a:solidFill>
                <a:latin typeface="Arial"/>
                <a:ea typeface="Arial"/>
                <a:cs typeface="Arial"/>
                <a:sym typeface="Arial"/>
              </a:rPr>
              <a:t>17.5</a:t>
            </a:r>
            <a:r>
              <a:rPr b="0" i="0" lang="en-US" sz="1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200" u="none" strike="noStrike">
                <a:solidFill>
                  <a:srgbClr val="00963E"/>
                </a:solidFill>
                <a:latin typeface="Arial"/>
                <a:ea typeface="Arial"/>
                <a:cs typeface="Arial"/>
                <a:sym typeface="Arial"/>
              </a:rPr>
              <a:t># cm, this is a constant for your robot</a:t>
            </a:r>
            <a:endParaRPr b="0" i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324000" rtl="0" algn="l">
              <a:spcBef>
                <a:spcPts val="822"/>
              </a:spcBef>
              <a:spcAft>
                <a:spcPts val="0"/>
              </a:spcAft>
              <a:buSzPct val="92000"/>
              <a:buNone/>
            </a:pPr>
            <a:r>
              <a:rPr b="0" i="0" lang="en-US" sz="12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def</a:t>
            </a:r>
            <a:r>
              <a:rPr b="0" i="0" lang="en-US" sz="1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degreesForDistance</a:t>
            </a:r>
            <a:r>
              <a:rPr b="0" i="0" lang="en-US" sz="12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distance_cm</a:t>
            </a:r>
            <a:r>
              <a:rPr b="0" i="0" lang="en-US" sz="12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1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1200" u="none" strike="noStrike">
                <a:solidFill>
                  <a:srgbClr val="00963E"/>
                </a:solidFill>
                <a:latin typeface="Arial"/>
                <a:ea typeface="Arial"/>
                <a:cs typeface="Arial"/>
                <a:sym typeface="Arial"/>
              </a:rPr>
              <a:t># input must be in the same unit as WHEEL_CIRCUMFERENCE</a:t>
            </a:r>
            <a:endParaRPr b="0" i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324000" rtl="0" algn="l">
              <a:spcBef>
                <a:spcPts val="822"/>
              </a:spcBef>
              <a:spcAft>
                <a:spcPts val="0"/>
              </a:spcAft>
              <a:buSzPct val="92000"/>
              <a:buNone/>
            </a:pPr>
            <a:r>
              <a:rPr b="0" i="0" lang="en-US" sz="12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    return</a:t>
            </a:r>
            <a:r>
              <a:rPr b="0" i="0" lang="en-US" sz="1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2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b="0" i="0" lang="en-US" sz="12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((</a:t>
            </a:r>
            <a:r>
              <a:rPr b="0" i="0" lang="en-US" sz="1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distance_cm/WHEEL_CIRCUMFERENCE</a:t>
            </a:r>
            <a:r>
              <a:rPr b="0" i="0" lang="en-US" sz="12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1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* </a:t>
            </a:r>
            <a:r>
              <a:rPr b="0" i="0" lang="en-US" sz="1200" u="none" strike="noStrike">
                <a:solidFill>
                  <a:srgbClr val="FF7D00"/>
                </a:solidFill>
                <a:latin typeface="Arial"/>
                <a:ea typeface="Arial"/>
                <a:cs typeface="Arial"/>
                <a:sym typeface="Arial"/>
              </a:rPr>
              <a:t>360</a:t>
            </a:r>
            <a:r>
              <a:rPr b="0" i="0" lang="en-US" sz="12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b="0" i="0" lang="en-US" sz="1200" u="none" strike="noStrike">
                <a:solidFill>
                  <a:srgbClr val="00963E"/>
                </a:solidFill>
                <a:latin typeface="Arial"/>
                <a:ea typeface="Arial"/>
                <a:cs typeface="Arial"/>
                <a:sym typeface="Arial"/>
              </a:rPr>
              <a:t># Add multiplier for gear ratio if needed</a:t>
            </a:r>
            <a:endParaRPr b="0" i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0346" lvl="0" marL="306000" rtl="0" algn="l">
              <a:spcBef>
                <a:spcPts val="859"/>
              </a:spcBef>
              <a:spcAft>
                <a:spcPts val="0"/>
              </a:spcAft>
              <a:buSzPct val="92000"/>
              <a:buNone/>
            </a:pPr>
            <a:r>
              <a:t/>
            </a:r>
            <a:endParaRPr b="1" sz="1400"/>
          </a:p>
        </p:txBody>
      </p:sp>
      <p:sp>
        <p:nvSpPr>
          <p:cNvPr id="253" name="Google Shape;253;p9"/>
          <p:cNvSpPr txBox="1"/>
          <p:nvPr>
            <p:ph idx="11" type="ftr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09/10/2023)</a:t>
            </a:r>
            <a:endParaRPr/>
          </a:p>
        </p:txBody>
      </p:sp>
      <p:sp>
        <p:nvSpPr>
          <p:cNvPr id="254" name="Google Shape;254;p9"/>
          <p:cNvSpPr txBox="1"/>
          <p:nvPr>
            <p:ph idx="12" type="sldNum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9"/>
          <p:cNvSpPr txBox="1"/>
          <p:nvPr/>
        </p:nvSpPr>
        <p:spPr>
          <a:xfrm>
            <a:off x="1423162" y="5248633"/>
            <a:ext cx="1668803" cy="9387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Helpful chart with common LEGO wheels and their diameters.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http://wheels.sariel.pl/</a:t>
            </a:r>
            <a:endParaRPr/>
          </a:p>
        </p:txBody>
      </p:sp>
      <p:pic>
        <p:nvPicPr>
          <p:cNvPr descr="A picture containing object, clock, blue&#10;&#10;Description automatically generated" id="256" name="Google Shape;256;p9"/>
          <p:cNvPicPr preferRelativeResize="0"/>
          <p:nvPr/>
        </p:nvPicPr>
        <p:blipFill rotWithShape="1">
          <a:blip r:embed="rId3">
            <a:alphaModFix/>
          </a:blip>
          <a:srcRect b="59556" l="29141" r="29621" t="0"/>
          <a:stretch/>
        </p:blipFill>
        <p:spPr>
          <a:xfrm>
            <a:off x="37621" y="5107497"/>
            <a:ext cx="1594825" cy="117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2016-07-04T02:35:12Z</dcterms:created>
  <dc:creator>Srinivasan Seshan</dc:creator>
</cp:coreProperties>
</file>