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73" r:id="rId1"/>
  </p:sldMasterIdLst>
  <p:notesMasterIdLst>
    <p:notesMasterId r:id="rId21"/>
  </p:notesMasterIdLst>
  <p:handoutMasterIdLst>
    <p:handoutMasterId r:id="rId22"/>
  </p:handoutMasterIdLst>
  <p:sldIdLst>
    <p:sldId id="275" r:id="rId2"/>
    <p:sldId id="257" r:id="rId3"/>
    <p:sldId id="328" r:id="rId4"/>
    <p:sldId id="329" r:id="rId5"/>
    <p:sldId id="330" r:id="rId6"/>
    <p:sldId id="302" r:id="rId7"/>
    <p:sldId id="307" r:id="rId8"/>
    <p:sldId id="308" r:id="rId9"/>
    <p:sldId id="309" r:id="rId10"/>
    <p:sldId id="318" r:id="rId11"/>
    <p:sldId id="311" r:id="rId12"/>
    <p:sldId id="312" r:id="rId13"/>
    <p:sldId id="303" r:id="rId14"/>
    <p:sldId id="314" r:id="rId15"/>
    <p:sldId id="313" r:id="rId16"/>
    <p:sldId id="327" r:id="rId17"/>
    <p:sldId id="316" r:id="rId18"/>
    <p:sldId id="331" r:id="rId19"/>
    <p:sldId id="29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00"/>
    <a:srgbClr val="0EAE9F"/>
    <a:srgbClr val="13B09B"/>
    <a:srgbClr val="0290F8"/>
    <a:srgbClr val="FE59D0"/>
    <a:srgbClr val="F55455"/>
    <a:srgbClr val="FF9732"/>
    <a:srgbClr val="02B64E"/>
    <a:srgbClr val="1BCFE9"/>
    <a:srgbClr val="FFB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3"/>
  </p:normalViewPr>
  <p:slideViewPr>
    <p:cSldViewPr snapToGrid="0" snapToObjects="1">
      <p:cViewPr>
        <p:scale>
          <a:sx n="72" d="100"/>
          <a:sy n="72" d="100"/>
        </p:scale>
        <p:origin x="2156" y="10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rini\Downloads\pid-graph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rini\Downloads\pid-graph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rini\Downloads\pid-graph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rini\Downloads\pid-graph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rini\Downloads\pid-graph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rini\Downloads\pid-graph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Error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Light Intensity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20"/>
            <c:marker>
              <c:symbol val="x"/>
              <c:size val="12"/>
              <c:spPr>
                <a:solidFill>
                  <a:schemeClr val="bg1"/>
                </a:solidFill>
                <a:ln w="19050">
                  <a:solidFill>
                    <a:srgbClr val="FF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43B0-AA4A-A0B8-1C029A689CC6}"/>
              </c:ext>
            </c:extLst>
          </c:dPt>
          <c:xVal>
            <c:numRef>
              <c:f>Sheet1!$A$2:$A$22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Sheet1!$C$2:$C$22</c:f>
              <c:numCache>
                <c:formatCode>General</c:formatCode>
                <c:ptCount val="21"/>
                <c:pt idx="0">
                  <c:v>0</c:v>
                </c:pt>
                <c:pt idx="1">
                  <c:v>6.7473807069415344</c:v>
                </c:pt>
                <c:pt idx="2">
                  <c:v>11.985638465105076</c:v>
                </c:pt>
                <c:pt idx="3">
                  <c:v>15.73012523130771</c:v>
                </c:pt>
                <c:pt idx="4">
                  <c:v>18.03152110302635</c:v>
                </c:pt>
                <c:pt idx="5">
                  <c:v>18.979692387111726</c:v>
                </c:pt>
                <c:pt idx="6">
                  <c:v>18.703030998826023</c:v>
                </c:pt>
                <c:pt idx="7">
                  <c:v>17.364457886010655</c:v>
                </c:pt>
                <c:pt idx="8">
                  <c:v>15.154957113761355</c:v>
                </c:pt>
                <c:pt idx="9">
                  <c:v>12.285366266651387</c:v>
                </c:pt>
                <c:pt idx="10">
                  <c:v>8.9770821615593519</c:v>
                </c:pt>
                <c:pt idx="11">
                  <c:v>5.4522998864618799</c:v>
                </c:pt>
                <c:pt idx="12">
                  <c:v>1.9243637462709131</c:v>
                </c:pt>
                <c:pt idx="13">
                  <c:v>-1.4112408851753244</c:v>
                </c:pt>
                <c:pt idx="14">
                  <c:v>-4.3847903461202478</c:v>
                </c:pt>
                <c:pt idx="15">
                  <c:v>-6.8587358249081234</c:v>
                </c:pt>
                <c:pt idx="16">
                  <c:v>-8.7323364843222464</c:v>
                </c:pt>
                <c:pt idx="17">
                  <c:v>-9.9443262025398198</c:v>
                </c:pt>
                <c:pt idx="18">
                  <c:v>-10.473536974983183</c:v>
                </c:pt>
                <c:pt idx="19">
                  <c:v>-10.337511610090118</c:v>
                </c:pt>
                <c:pt idx="20">
                  <c:v>-9.5892427466313848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3B0-AA4A-A0B8-1C029A689CC6}"/>
            </c:ext>
          </c:extLst>
        </c:ser>
        <c:ser>
          <c:idx val="1"/>
          <c:order val="1"/>
          <c:spPr>
            <a:ln w="1905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Sheet1!$A$22:$A$52</c:f>
              <c:numCache>
                <c:formatCode>General</c:formatCode>
                <c:ptCount val="31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</c:v>
                </c:pt>
              </c:numCache>
            </c:numRef>
          </c:xVal>
          <c:yVal>
            <c:numRef>
              <c:f>Sheet1!$C$22:$C$52</c:f>
              <c:numCache>
                <c:formatCode>General</c:formatCode>
                <c:ptCount val="31"/>
                <c:pt idx="0">
                  <c:v>-9.5892427466313848</c:v>
                </c:pt>
                <c:pt idx="1">
                  <c:v>-8.3122692912250855</c:v>
                </c:pt>
                <c:pt idx="2">
                  <c:v>-6.6144405522224261</c:v>
                </c:pt>
                <c:pt idx="3">
                  <c:v>-4.6207188863568973</c:v>
                </c:pt>
                <c:pt idx="4">
                  <c:v>-2.4654308664611122</c:v>
                </c:pt>
                <c:pt idx="5">
                  <c:v>-0.28439328469334413</c:v>
                </c:pt>
                <c:pt idx="6">
                  <c:v>1.792666567398463</c:v>
                </c:pt>
                <c:pt idx="7">
                  <c:v>3.6490060036266314</c:v>
                </c:pt>
                <c:pt idx="8">
                  <c:v>5.1867363056746498</c:v>
                </c:pt>
                <c:pt idx="9">
                  <c:v>6.3313913770115846</c:v>
                </c:pt>
                <c:pt idx="10">
                  <c:v>7.0349998258105444</c:v>
                </c:pt>
                <c:pt idx="11">
                  <c:v>7.2775520422768949</c:v>
                </c:pt>
                <c:pt idx="12">
                  <c:v>7.0668446187384433</c:v>
                </c:pt>
                <c:pt idx="13">
                  <c:v>6.4367735598093532</c:v>
                </c:pt>
                <c:pt idx="14">
                  <c:v>5.4442303133419756</c:v>
                </c:pt>
                <c:pt idx="15">
                  <c:v>4.1648263583612817</c:v>
                </c:pt>
                <c:pt idx="16">
                  <c:v>2.6877292515766698</c:v>
                </c:pt>
                <c:pt idx="17">
                  <c:v>1.1099328854070194</c:v>
                </c:pt>
                <c:pt idx="18">
                  <c:v>-0.46969450288630554</c:v>
                </c:pt>
                <c:pt idx="19">
                  <c:v>-1.9562399609526935</c:v>
                </c:pt>
                <c:pt idx="20">
                  <c:v>-3.2641266653362209</c:v>
                </c:pt>
                <c:pt idx="21">
                  <c:v>-4.3217554729693859</c:v>
                </c:pt>
                <c:pt idx="22">
                  <c:v>-5.075167845990407</c:v>
                </c:pt>
                <c:pt idx="23">
                  <c:v>-5.4905539693623311</c:v>
                </c:pt>
                <c:pt idx="24">
                  <c:v>-5.5555011475039109</c:v>
                </c:pt>
                <c:pt idx="25">
                  <c:v>-5.278952713697791</c:v>
                </c:pt>
                <c:pt idx="26">
                  <c:v>-4.6899223644022925</c:v>
                </c:pt>
                <c:pt idx="27">
                  <c:v>-3.8350788201430035</c:v>
                </c:pt>
                <c:pt idx="28">
                  <c:v>-2.7753771620712158</c:v>
                </c:pt>
                <c:pt idx="29">
                  <c:v>-1.5819628219379354</c:v>
                </c:pt>
                <c:pt idx="30">
                  <c:v>-0.3316094867560011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43B0-AA4A-A0B8-1C029A689C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87436800"/>
        <c:axId val="1853584704"/>
      </c:scatterChart>
      <c:valAx>
        <c:axId val="1887436800"/>
        <c:scaling>
          <c:orientation val="minMax"/>
          <c:max val="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3584704"/>
        <c:crossesAt val="-20"/>
        <c:crossBetween val="midCat"/>
        <c:majorUnit val="10"/>
      </c:valAx>
      <c:valAx>
        <c:axId val="1853584704"/>
        <c:scaling>
          <c:orientation val="minMax"/>
          <c:max val="80"/>
          <c:min val="-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7436800"/>
        <c:crosses val="autoZero"/>
        <c:crossBetween val="midCat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Light Intensity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Light Intensity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Sheet1!$A$2:$A$22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Sheet1!$B$2:$B$22</c:f>
              <c:numCache>
                <c:formatCode>General</c:formatCode>
                <c:ptCount val="21"/>
                <c:pt idx="0">
                  <c:v>50</c:v>
                </c:pt>
                <c:pt idx="1">
                  <c:v>56.747380706941534</c:v>
                </c:pt>
                <c:pt idx="2">
                  <c:v>61.985638465105076</c:v>
                </c:pt>
                <c:pt idx="3">
                  <c:v>65.73012523130771</c:v>
                </c:pt>
                <c:pt idx="4">
                  <c:v>68.03152110302635</c:v>
                </c:pt>
                <c:pt idx="5">
                  <c:v>68.979692387111726</c:v>
                </c:pt>
                <c:pt idx="6">
                  <c:v>68.703030998826023</c:v>
                </c:pt>
                <c:pt idx="7">
                  <c:v>67.364457886010655</c:v>
                </c:pt>
                <c:pt idx="8">
                  <c:v>65.154957113761355</c:v>
                </c:pt>
                <c:pt idx="9">
                  <c:v>62.285366266651387</c:v>
                </c:pt>
                <c:pt idx="10">
                  <c:v>58.977082161559352</c:v>
                </c:pt>
                <c:pt idx="11">
                  <c:v>55.45229988646188</c:v>
                </c:pt>
                <c:pt idx="12">
                  <c:v>51.924363746270913</c:v>
                </c:pt>
                <c:pt idx="13">
                  <c:v>48.588759114824676</c:v>
                </c:pt>
                <c:pt idx="14">
                  <c:v>45.615209653879752</c:v>
                </c:pt>
                <c:pt idx="15">
                  <c:v>43.141264175091877</c:v>
                </c:pt>
                <c:pt idx="16">
                  <c:v>41.267663515677754</c:v>
                </c:pt>
                <c:pt idx="17">
                  <c:v>40.05567379746018</c:v>
                </c:pt>
                <c:pt idx="18">
                  <c:v>39.526463025016817</c:v>
                </c:pt>
                <c:pt idx="19">
                  <c:v>39.662488389909882</c:v>
                </c:pt>
                <c:pt idx="20">
                  <c:v>40.410757253368615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672-544C-8593-6D38A3905AD7}"/>
            </c:ext>
          </c:extLst>
        </c:ser>
        <c:ser>
          <c:idx val="1"/>
          <c:order val="1"/>
          <c:spPr>
            <a:ln w="19050" cap="rnd">
              <a:solidFill>
                <a:schemeClr val="bg2">
                  <a:lumMod val="5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Sheet1!$A$22:$A$52</c:f>
              <c:numCache>
                <c:formatCode>General</c:formatCode>
                <c:ptCount val="31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</c:v>
                </c:pt>
              </c:numCache>
            </c:numRef>
          </c:xVal>
          <c:yVal>
            <c:numRef>
              <c:f>Sheet1!$B$22:$B$52</c:f>
              <c:numCache>
                <c:formatCode>General</c:formatCode>
                <c:ptCount val="31"/>
                <c:pt idx="0">
                  <c:v>40.410757253368615</c:v>
                </c:pt>
                <c:pt idx="1">
                  <c:v>41.687730708774914</c:v>
                </c:pt>
                <c:pt idx="2">
                  <c:v>43.385559447777574</c:v>
                </c:pt>
                <c:pt idx="3">
                  <c:v>45.379281113643103</c:v>
                </c:pt>
                <c:pt idx="4">
                  <c:v>47.534569133538888</c:v>
                </c:pt>
                <c:pt idx="5">
                  <c:v>49.715606715306656</c:v>
                </c:pt>
                <c:pt idx="6">
                  <c:v>51.792666567398463</c:v>
                </c:pt>
                <c:pt idx="7">
                  <c:v>53.649006003626631</c:v>
                </c:pt>
                <c:pt idx="8">
                  <c:v>55.18673630567465</c:v>
                </c:pt>
                <c:pt idx="9">
                  <c:v>56.331391377011585</c:v>
                </c:pt>
                <c:pt idx="10">
                  <c:v>57.034999825810544</c:v>
                </c:pt>
                <c:pt idx="11">
                  <c:v>57.277552042276895</c:v>
                </c:pt>
                <c:pt idx="12">
                  <c:v>57.066844618738443</c:v>
                </c:pt>
                <c:pt idx="13">
                  <c:v>56.436773559809353</c:v>
                </c:pt>
                <c:pt idx="14">
                  <c:v>55.444230313341976</c:v>
                </c:pt>
                <c:pt idx="15">
                  <c:v>54.164826358361282</c:v>
                </c:pt>
                <c:pt idx="16">
                  <c:v>52.68772925157667</c:v>
                </c:pt>
                <c:pt idx="17">
                  <c:v>51.109932885407019</c:v>
                </c:pt>
                <c:pt idx="18">
                  <c:v>49.530305497113694</c:v>
                </c:pt>
                <c:pt idx="19">
                  <c:v>48.043760039047307</c:v>
                </c:pt>
                <c:pt idx="20">
                  <c:v>46.735873334663779</c:v>
                </c:pt>
                <c:pt idx="21">
                  <c:v>45.678244527030614</c:v>
                </c:pt>
                <c:pt idx="22">
                  <c:v>44.924832154009593</c:v>
                </c:pt>
                <c:pt idx="23">
                  <c:v>44.509446030637669</c:v>
                </c:pt>
                <c:pt idx="24">
                  <c:v>44.444498852496089</c:v>
                </c:pt>
                <c:pt idx="25">
                  <c:v>44.721047286302209</c:v>
                </c:pt>
                <c:pt idx="26">
                  <c:v>45.310077635597708</c:v>
                </c:pt>
                <c:pt idx="27">
                  <c:v>46.164921179856997</c:v>
                </c:pt>
                <c:pt idx="28">
                  <c:v>47.224622837928784</c:v>
                </c:pt>
                <c:pt idx="29">
                  <c:v>48.418037178062065</c:v>
                </c:pt>
                <c:pt idx="30">
                  <c:v>49.668390513243999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F672-544C-8593-6D38A3905A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87436800"/>
        <c:axId val="1853584704"/>
      </c:scatterChart>
      <c:valAx>
        <c:axId val="1887436800"/>
        <c:scaling>
          <c:orientation val="minMax"/>
          <c:max val="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3584704"/>
        <c:crossesAt val="-20"/>
        <c:crossBetween val="midCat"/>
      </c:valAx>
      <c:valAx>
        <c:axId val="1853584704"/>
        <c:scaling>
          <c:orientation val="minMax"/>
          <c:min val="-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74368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Light Intensity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cat>
            <c:numRef>
              <c:f>Sheet1!$A$2:$A$52</c:f>
              <c:numCache>
                <c:formatCode>General</c:formatCode>
                <c:ptCount val="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</c:numCache>
            </c:numRef>
          </c:cat>
          <c:val>
            <c:numRef>
              <c:f>Sheet1!$D$2:$D$22</c:f>
              <c:numCache>
                <c:formatCode>General</c:formatCode>
                <c:ptCount val="21"/>
                <c:pt idx="0">
                  <c:v>0</c:v>
                </c:pt>
                <c:pt idx="1">
                  <c:v>6.7473807069415344</c:v>
                </c:pt>
                <c:pt idx="2">
                  <c:v>11.985638465105076</c:v>
                </c:pt>
                <c:pt idx="3">
                  <c:v>15.73012523130771</c:v>
                </c:pt>
                <c:pt idx="4">
                  <c:v>18.03152110302635</c:v>
                </c:pt>
                <c:pt idx="5">
                  <c:v>18.979692387111726</c:v>
                </c:pt>
                <c:pt idx="6">
                  <c:v>18.703030998826023</c:v>
                </c:pt>
                <c:pt idx="7">
                  <c:v>17.364457886010655</c:v>
                </c:pt>
                <c:pt idx="8">
                  <c:v>15.154957113761355</c:v>
                </c:pt>
                <c:pt idx="9">
                  <c:v>12.285366266651387</c:v>
                </c:pt>
                <c:pt idx="10">
                  <c:v>8.9770821615593519</c:v>
                </c:pt>
                <c:pt idx="11">
                  <c:v>5.4522998864618799</c:v>
                </c:pt>
                <c:pt idx="12">
                  <c:v>1.9243637462709131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40-9445-B079-62CEF09B6AF8}"/>
            </c:ext>
          </c:extLst>
        </c:ser>
        <c:ser>
          <c:idx val="1"/>
          <c:order val="1"/>
          <c:spPr>
            <a:solidFill>
              <a:srgbClr val="FF0000"/>
            </a:solidFill>
            <a:ln>
              <a:noFill/>
            </a:ln>
            <a:effectLst/>
          </c:spPr>
          <c:cat>
            <c:numRef>
              <c:f>Sheet1!$A$2:$A$52</c:f>
              <c:numCache>
                <c:formatCode>General</c:formatCode>
                <c:ptCount val="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</c:numCache>
            </c:numRef>
          </c:cat>
          <c:val>
            <c:numRef>
              <c:f>Sheet1!$E$2:$E$22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-1.4112408851753244</c:v>
                </c:pt>
                <c:pt idx="14">
                  <c:v>-4.3847903461202478</c:v>
                </c:pt>
                <c:pt idx="15">
                  <c:v>-6.8587358249081234</c:v>
                </c:pt>
                <c:pt idx="16">
                  <c:v>-8.7323364843222464</c:v>
                </c:pt>
                <c:pt idx="17">
                  <c:v>-9.9443262025398198</c:v>
                </c:pt>
                <c:pt idx="18">
                  <c:v>-10.473536974983183</c:v>
                </c:pt>
                <c:pt idx="19">
                  <c:v>-10.337511610090118</c:v>
                </c:pt>
                <c:pt idx="20">
                  <c:v>-9.5892427466313848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40-9445-B079-62CEF09B6A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87436800"/>
        <c:axId val="1853584704"/>
      </c:areaChart>
      <c:catAx>
        <c:axId val="1887436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>
                    <a:solidFill>
                      <a:schemeClr val="tx1"/>
                    </a:solidFill>
                  </a:rPr>
                  <a:t>Time (sec)</a:t>
                </a:r>
              </a:p>
            </c:rich>
          </c:tx>
          <c:layout>
            <c:manualLayout>
              <c:xMode val="edge"/>
              <c:yMode val="edge"/>
              <c:x val="0.4534091571886848"/>
              <c:y val="0.786065931702778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3584704"/>
        <c:crosses val="autoZero"/>
        <c:auto val="1"/>
        <c:lblAlgn val="ctr"/>
        <c:lblOffset val="100"/>
        <c:tickLblSkip val="10"/>
        <c:noMultiLvlLbl val="0"/>
      </c:catAx>
      <c:valAx>
        <c:axId val="1853584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>
                    <a:solidFill>
                      <a:schemeClr val="tx1"/>
                    </a:solidFill>
                  </a:rPr>
                  <a:t>Error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74368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Light Intensity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Sheet1!$A$2:$A$22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Sheet1!$F$2:$F$22</c:f>
              <c:numCache>
                <c:formatCode>General</c:formatCode>
                <c:ptCount val="21"/>
                <c:pt idx="0">
                  <c:v>0</c:v>
                </c:pt>
                <c:pt idx="1">
                  <c:v>6.7473807069415344</c:v>
                </c:pt>
                <c:pt idx="2">
                  <c:v>18.73301917204661</c:v>
                </c:pt>
                <c:pt idx="3">
                  <c:v>34.46314440335432</c:v>
                </c:pt>
                <c:pt idx="4">
                  <c:v>52.49466550638067</c:v>
                </c:pt>
                <c:pt idx="5">
                  <c:v>71.474357893492396</c:v>
                </c:pt>
                <c:pt idx="6">
                  <c:v>90.177388892318419</c:v>
                </c:pt>
                <c:pt idx="7">
                  <c:v>107.54184677832907</c:v>
                </c:pt>
                <c:pt idx="8">
                  <c:v>122.69680389209043</c:v>
                </c:pt>
                <c:pt idx="9">
                  <c:v>134.98217015874181</c:v>
                </c:pt>
                <c:pt idx="10">
                  <c:v>143.95925232030118</c:v>
                </c:pt>
                <c:pt idx="11">
                  <c:v>149.41155220676305</c:v>
                </c:pt>
                <c:pt idx="12">
                  <c:v>151.33591595303398</c:v>
                </c:pt>
                <c:pt idx="13">
                  <c:v>149.92467506785866</c:v>
                </c:pt>
                <c:pt idx="14">
                  <c:v>145.53988472173842</c:v>
                </c:pt>
                <c:pt idx="15">
                  <c:v>138.68114889683028</c:v>
                </c:pt>
                <c:pt idx="16">
                  <c:v>129.94881241250803</c:v>
                </c:pt>
                <c:pt idx="17">
                  <c:v>120.00448620996821</c:v>
                </c:pt>
                <c:pt idx="18">
                  <c:v>109.53094923498503</c:v>
                </c:pt>
                <c:pt idx="19">
                  <c:v>99.193437624894912</c:v>
                </c:pt>
                <c:pt idx="20">
                  <c:v>89.604194878263527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BC0-6C4D-A4A4-306808B39F67}"/>
            </c:ext>
          </c:extLst>
        </c:ser>
        <c:ser>
          <c:idx val="1"/>
          <c:order val="1"/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Sheet1!$A$22:$A$52</c:f>
              <c:numCache>
                <c:formatCode>General</c:formatCode>
                <c:ptCount val="31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</c:v>
                </c:pt>
              </c:numCache>
            </c:numRef>
          </c:xVal>
          <c:yVal>
            <c:numRef>
              <c:f>Sheet1!$F$22:$F$52</c:f>
              <c:numCache>
                <c:formatCode>General</c:formatCode>
                <c:ptCount val="31"/>
                <c:pt idx="0">
                  <c:v>89.604194878263527</c:v>
                </c:pt>
                <c:pt idx="1">
                  <c:v>81.291925587038435</c:v>
                </c:pt>
                <c:pt idx="2">
                  <c:v>74.677485034816016</c:v>
                </c:pt>
                <c:pt idx="3">
                  <c:v>70.056766148459118</c:v>
                </c:pt>
                <c:pt idx="4">
                  <c:v>67.591335281997999</c:v>
                </c:pt>
                <c:pt idx="5">
                  <c:v>67.306941997304648</c:v>
                </c:pt>
                <c:pt idx="6">
                  <c:v>69.099608564703118</c:v>
                </c:pt>
                <c:pt idx="7">
                  <c:v>72.748614568329742</c:v>
                </c:pt>
                <c:pt idx="8">
                  <c:v>77.935350874004399</c:v>
                </c:pt>
                <c:pt idx="9">
                  <c:v>84.266742251015984</c:v>
                </c:pt>
                <c:pt idx="10">
                  <c:v>91.301742076826528</c:v>
                </c:pt>
                <c:pt idx="11">
                  <c:v>98.579294119103423</c:v>
                </c:pt>
                <c:pt idx="12">
                  <c:v>105.64613873784187</c:v>
                </c:pt>
                <c:pt idx="13">
                  <c:v>112.08291229765122</c:v>
                </c:pt>
                <c:pt idx="14">
                  <c:v>117.5271426109932</c:v>
                </c:pt>
                <c:pt idx="15">
                  <c:v>121.69196896935448</c:v>
                </c:pt>
                <c:pt idx="16">
                  <c:v>124.37969822093115</c:v>
                </c:pt>
                <c:pt idx="17">
                  <c:v>125.48963110633817</c:v>
                </c:pt>
                <c:pt idx="18">
                  <c:v>125.01993660345187</c:v>
                </c:pt>
                <c:pt idx="19">
                  <c:v>123.06369664249917</c:v>
                </c:pt>
                <c:pt idx="20">
                  <c:v>119.79956997716295</c:v>
                </c:pt>
                <c:pt idx="21">
                  <c:v>115.47781450419356</c:v>
                </c:pt>
                <c:pt idx="22">
                  <c:v>110.40264665820315</c:v>
                </c:pt>
                <c:pt idx="23">
                  <c:v>104.91209268884083</c:v>
                </c:pt>
                <c:pt idx="24">
                  <c:v>99.356591541336911</c:v>
                </c:pt>
                <c:pt idx="25">
                  <c:v>94.07763882763912</c:v>
                </c:pt>
                <c:pt idx="26">
                  <c:v>89.387716463236828</c:v>
                </c:pt>
                <c:pt idx="27">
                  <c:v>85.552637643093817</c:v>
                </c:pt>
                <c:pt idx="28">
                  <c:v>82.777260481022608</c:v>
                </c:pt>
                <c:pt idx="29">
                  <c:v>81.195297659084673</c:v>
                </c:pt>
                <c:pt idx="30">
                  <c:v>80.863688172328665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DBC0-6C4D-A4A4-306808B39F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87436800"/>
        <c:axId val="1853584704"/>
      </c:scatterChart>
      <c:valAx>
        <c:axId val="1887436800"/>
        <c:scaling>
          <c:orientation val="minMax"/>
          <c:max val="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>
                    <a:solidFill>
                      <a:schemeClr val="tx1"/>
                    </a:solidFill>
                  </a:rPr>
                  <a:t>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3584704"/>
        <c:crosses val="autoZero"/>
        <c:crossBetween val="midCat"/>
      </c:valAx>
      <c:valAx>
        <c:axId val="1853584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>
                    <a:solidFill>
                      <a:schemeClr val="tx1"/>
                    </a:solidFill>
                  </a:rPr>
                  <a:t>Integral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74368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Light Intensity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2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3D36-EE42-95D1-4083D067CAF1}"/>
              </c:ext>
            </c:extLst>
          </c:dPt>
          <c:xVal>
            <c:numRef>
              <c:f>Sheet1!$A$2:$A$22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Sheet1!$C$2:$C$22</c:f>
              <c:numCache>
                <c:formatCode>General</c:formatCode>
                <c:ptCount val="21"/>
                <c:pt idx="0">
                  <c:v>0</c:v>
                </c:pt>
                <c:pt idx="1">
                  <c:v>6.7473807069415344</c:v>
                </c:pt>
                <c:pt idx="2">
                  <c:v>11.985638465105076</c:v>
                </c:pt>
                <c:pt idx="3">
                  <c:v>15.73012523130771</c:v>
                </c:pt>
                <c:pt idx="4">
                  <c:v>18.03152110302635</c:v>
                </c:pt>
                <c:pt idx="5">
                  <c:v>18.979692387111726</c:v>
                </c:pt>
                <c:pt idx="6">
                  <c:v>18.703030998826023</c:v>
                </c:pt>
                <c:pt idx="7">
                  <c:v>17.364457886010655</c:v>
                </c:pt>
                <c:pt idx="8">
                  <c:v>15.154957113761355</c:v>
                </c:pt>
                <c:pt idx="9">
                  <c:v>12.285366266651387</c:v>
                </c:pt>
                <c:pt idx="10">
                  <c:v>8.9770821615593519</c:v>
                </c:pt>
                <c:pt idx="11">
                  <c:v>5.4522998864618799</c:v>
                </c:pt>
                <c:pt idx="12">
                  <c:v>1.9243637462709131</c:v>
                </c:pt>
                <c:pt idx="13">
                  <c:v>-1.4112408851753244</c:v>
                </c:pt>
                <c:pt idx="14">
                  <c:v>-4.3847903461202478</c:v>
                </c:pt>
                <c:pt idx="15">
                  <c:v>-6.8587358249081234</c:v>
                </c:pt>
                <c:pt idx="16">
                  <c:v>-8.7323364843222464</c:v>
                </c:pt>
                <c:pt idx="17">
                  <c:v>-9.9443262025398198</c:v>
                </c:pt>
                <c:pt idx="18">
                  <c:v>-10.473536974983183</c:v>
                </c:pt>
                <c:pt idx="19">
                  <c:v>-10.337511610090118</c:v>
                </c:pt>
                <c:pt idx="20">
                  <c:v>-9.5892427466313848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3D36-EE42-95D1-4083D067CAF1}"/>
            </c:ext>
          </c:extLst>
        </c:ser>
        <c:ser>
          <c:idx val="1"/>
          <c:order val="1"/>
          <c:spPr>
            <a:ln w="1905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3D36-EE42-95D1-4083D067CAF1}"/>
              </c:ext>
            </c:extLst>
          </c:dPt>
          <c:xVal>
            <c:numRef>
              <c:f>Sheet1!$A$22:$A$52</c:f>
              <c:numCache>
                <c:formatCode>General</c:formatCode>
                <c:ptCount val="31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</c:v>
                </c:pt>
              </c:numCache>
            </c:numRef>
          </c:xVal>
          <c:yVal>
            <c:numRef>
              <c:f>Sheet1!$C$22:$C$52</c:f>
              <c:numCache>
                <c:formatCode>General</c:formatCode>
                <c:ptCount val="31"/>
                <c:pt idx="0">
                  <c:v>-9.5892427466313848</c:v>
                </c:pt>
                <c:pt idx="1">
                  <c:v>-8.3122692912250855</c:v>
                </c:pt>
                <c:pt idx="2">
                  <c:v>-6.6144405522224261</c:v>
                </c:pt>
                <c:pt idx="3">
                  <c:v>-4.6207188863568973</c:v>
                </c:pt>
                <c:pt idx="4">
                  <c:v>-2.4654308664611122</c:v>
                </c:pt>
                <c:pt idx="5">
                  <c:v>-0.28439328469334413</c:v>
                </c:pt>
                <c:pt idx="6">
                  <c:v>1.792666567398463</c:v>
                </c:pt>
                <c:pt idx="7">
                  <c:v>3.6490060036266314</c:v>
                </c:pt>
                <c:pt idx="8">
                  <c:v>5.1867363056746498</c:v>
                </c:pt>
                <c:pt idx="9">
                  <c:v>6.3313913770115846</c:v>
                </c:pt>
                <c:pt idx="10">
                  <c:v>7.0349998258105444</c:v>
                </c:pt>
                <c:pt idx="11">
                  <c:v>7.2775520422768949</c:v>
                </c:pt>
                <c:pt idx="12">
                  <c:v>7.0668446187384433</c:v>
                </c:pt>
                <c:pt idx="13">
                  <c:v>6.4367735598093532</c:v>
                </c:pt>
                <c:pt idx="14">
                  <c:v>5.4442303133419756</c:v>
                </c:pt>
                <c:pt idx="15">
                  <c:v>4.1648263583612817</c:v>
                </c:pt>
                <c:pt idx="16">
                  <c:v>2.6877292515766698</c:v>
                </c:pt>
                <c:pt idx="17">
                  <c:v>1.1099328854070194</c:v>
                </c:pt>
                <c:pt idx="18">
                  <c:v>-0.46969450288630554</c:v>
                </c:pt>
                <c:pt idx="19">
                  <c:v>-1.9562399609526935</c:v>
                </c:pt>
                <c:pt idx="20">
                  <c:v>-3.2641266653362209</c:v>
                </c:pt>
                <c:pt idx="21">
                  <c:v>-4.3217554729693859</c:v>
                </c:pt>
                <c:pt idx="22">
                  <c:v>-5.075167845990407</c:v>
                </c:pt>
                <c:pt idx="23">
                  <c:v>-5.4905539693623311</c:v>
                </c:pt>
                <c:pt idx="24">
                  <c:v>-5.5555011475039109</c:v>
                </c:pt>
                <c:pt idx="25">
                  <c:v>-5.278952713697791</c:v>
                </c:pt>
                <c:pt idx="26">
                  <c:v>-4.6899223644022925</c:v>
                </c:pt>
                <c:pt idx="27">
                  <c:v>-3.8350788201430035</c:v>
                </c:pt>
                <c:pt idx="28">
                  <c:v>-2.7753771620712158</c:v>
                </c:pt>
                <c:pt idx="29">
                  <c:v>-1.5819628219379354</c:v>
                </c:pt>
                <c:pt idx="30">
                  <c:v>-0.3316094867560011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3D36-EE42-95D1-4083D067CA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87436800"/>
        <c:axId val="1853584704"/>
      </c:scatterChart>
      <c:valAx>
        <c:axId val="1887436800"/>
        <c:scaling>
          <c:orientation val="minMax"/>
          <c:max val="30"/>
          <c:min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3584704"/>
        <c:crosses val="autoZero"/>
        <c:crossBetween val="midCat"/>
        <c:majorUnit val="10"/>
      </c:valAx>
      <c:valAx>
        <c:axId val="1853584704"/>
        <c:scaling>
          <c:orientation val="minMax"/>
          <c:max val="15"/>
          <c:min val="-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Error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74368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Light Intensity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Sheet1!$A$2:$A$22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Sheet1!$G$2:$G$22</c:f>
              <c:numCache>
                <c:formatCode>General</c:formatCode>
                <c:ptCount val="21"/>
                <c:pt idx="0">
                  <c:v>0</c:v>
                </c:pt>
                <c:pt idx="1">
                  <c:v>6.7473807069415344</c:v>
                </c:pt>
                <c:pt idx="2">
                  <c:v>5.2382577581635417</c:v>
                </c:pt>
                <c:pt idx="3">
                  <c:v>3.744486766202634</c:v>
                </c:pt>
                <c:pt idx="4">
                  <c:v>2.3013958717186398</c:v>
                </c:pt>
                <c:pt idx="5">
                  <c:v>0.94817128408537599</c:v>
                </c:pt>
                <c:pt idx="6">
                  <c:v>-0.27666138828570297</c:v>
                </c:pt>
                <c:pt idx="7">
                  <c:v>-1.3385731128153679</c:v>
                </c:pt>
                <c:pt idx="8">
                  <c:v>-2.2095007722492994</c:v>
                </c:pt>
                <c:pt idx="9">
                  <c:v>-2.8695908471099685</c:v>
                </c:pt>
                <c:pt idx="10">
                  <c:v>-3.3082841050920351</c:v>
                </c:pt>
                <c:pt idx="11">
                  <c:v>-3.524782275097472</c:v>
                </c:pt>
                <c:pt idx="12">
                  <c:v>-3.5279361401909668</c:v>
                </c:pt>
                <c:pt idx="13">
                  <c:v>-3.3356046314462375</c:v>
                </c:pt>
                <c:pt idx="14">
                  <c:v>-2.9735494609449233</c:v>
                </c:pt>
                <c:pt idx="15">
                  <c:v>-2.4739454787878756</c:v>
                </c:pt>
                <c:pt idx="16">
                  <c:v>-1.873600659414123</c:v>
                </c:pt>
                <c:pt idx="17">
                  <c:v>-1.2119897182175734</c:v>
                </c:pt>
                <c:pt idx="18">
                  <c:v>-0.52921077244336345</c:v>
                </c:pt>
                <c:pt idx="19">
                  <c:v>0.13602536489306516</c:v>
                </c:pt>
                <c:pt idx="20">
                  <c:v>0.74826886345873334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152C-E444-88FE-B6F83B2ED185}"/>
            </c:ext>
          </c:extLst>
        </c:ser>
        <c:ser>
          <c:idx val="1"/>
          <c:order val="1"/>
          <c:spPr>
            <a:ln w="1905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Sheet1!$A$22:$A$52</c:f>
              <c:numCache>
                <c:formatCode>General</c:formatCode>
                <c:ptCount val="31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</c:v>
                </c:pt>
              </c:numCache>
            </c:numRef>
          </c:xVal>
          <c:yVal>
            <c:numRef>
              <c:f>Sheet1!$G$22:$G$52</c:f>
              <c:numCache>
                <c:formatCode>General</c:formatCode>
                <c:ptCount val="31"/>
                <c:pt idx="0">
                  <c:v>0.74826886345873334</c:v>
                </c:pt>
                <c:pt idx="1">
                  <c:v>1.2769734554062993</c:v>
                </c:pt>
                <c:pt idx="2">
                  <c:v>1.6978287390026594</c:v>
                </c:pt>
                <c:pt idx="3">
                  <c:v>1.9937216658655288</c:v>
                </c:pt>
                <c:pt idx="4">
                  <c:v>2.1552880198957851</c:v>
                </c:pt>
                <c:pt idx="5">
                  <c:v>2.1810375817677681</c:v>
                </c:pt>
                <c:pt idx="6">
                  <c:v>2.0770598520918071</c:v>
                </c:pt>
                <c:pt idx="7">
                  <c:v>1.8563394362281684</c:v>
                </c:pt>
                <c:pt idx="8">
                  <c:v>1.5377303020480184</c:v>
                </c:pt>
                <c:pt idx="9">
                  <c:v>1.1446550713369348</c:v>
                </c:pt>
                <c:pt idx="10">
                  <c:v>0.70360844879895978</c:v>
                </c:pt>
                <c:pt idx="11">
                  <c:v>0.2425522164663505</c:v>
                </c:pt>
                <c:pt idx="12">
                  <c:v>-0.21070742353845162</c:v>
                </c:pt>
                <c:pt idx="13">
                  <c:v>-0.6300710589290901</c:v>
                </c:pt>
                <c:pt idx="14">
                  <c:v>-0.99254324646737757</c:v>
                </c:pt>
                <c:pt idx="15">
                  <c:v>-1.2794039549806939</c:v>
                </c:pt>
                <c:pt idx="16">
                  <c:v>-1.4770971067846119</c:v>
                </c:pt>
                <c:pt idx="17">
                  <c:v>-1.5777963661696504</c:v>
                </c:pt>
                <c:pt idx="18">
                  <c:v>-1.5796273882933249</c:v>
                </c:pt>
                <c:pt idx="19">
                  <c:v>-1.4865454580663879</c:v>
                </c:pt>
                <c:pt idx="20">
                  <c:v>-1.3078867043835274</c:v>
                </c:pt>
                <c:pt idx="21">
                  <c:v>-1.057628807633165</c:v>
                </c:pt>
                <c:pt idx="22">
                  <c:v>-0.75341237302102115</c:v>
                </c:pt>
                <c:pt idx="23">
                  <c:v>-0.41538612337192404</c:v>
                </c:pt>
                <c:pt idx="24">
                  <c:v>-6.4947178141579798E-2</c:v>
                </c:pt>
                <c:pt idx="25">
                  <c:v>0.27654843380611993</c:v>
                </c:pt>
                <c:pt idx="26">
                  <c:v>0.58903034929549847</c:v>
                </c:pt>
                <c:pt idx="27">
                  <c:v>0.85484354425928899</c:v>
                </c:pt>
                <c:pt idx="28">
                  <c:v>1.0597016580717877</c:v>
                </c:pt>
                <c:pt idx="29">
                  <c:v>1.1934143401332804</c:v>
                </c:pt>
                <c:pt idx="30">
                  <c:v>1.2503533351819343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152C-E444-88FE-B6F83B2ED1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87436800"/>
        <c:axId val="1853584704"/>
      </c:scatterChart>
      <c:valAx>
        <c:axId val="1887436800"/>
        <c:scaling>
          <c:orientation val="minMax"/>
          <c:max val="30"/>
          <c:min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3584704"/>
        <c:crosses val="autoZero"/>
        <c:crossBetween val="midCat"/>
        <c:majorUnit val="10"/>
      </c:valAx>
      <c:valAx>
        <c:axId val="1853584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Derivative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74368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40048-1E4D-CD41-AC49-0750EB72586B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592D1-055B-824F-99E1-F69F9F11B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148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484CF-5098-F24E-8881-583515D5C406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67714-547E-8A4E-AE1C-9E3378A8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703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241" y="2579003"/>
            <a:ext cx="8787652" cy="246858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754" y="2676578"/>
            <a:ext cx="8584534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6712" y="4176248"/>
            <a:ext cx="5741894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rgbClr val="0EAE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By Sanjay and Arvind Seshan</a:t>
            </a:r>
          </a:p>
        </p:txBody>
      </p:sp>
      <p:sp>
        <p:nvSpPr>
          <p:cNvPr id="8" name="Subtitle 1">
            <a:extLst>
              <a:ext uri="{FF2B5EF4-FFF2-40B4-BE49-F238E27FC236}">
                <a16:creationId xmlns:a16="http://schemas.microsoft.com/office/drawing/2014/main" id="{227F28FB-346D-45F5-A52C-A1B7DBC13191}"/>
              </a:ext>
            </a:extLst>
          </p:cNvPr>
          <p:cNvSpPr txBox="1">
            <a:spLocks/>
          </p:cNvSpPr>
          <p:nvPr/>
        </p:nvSpPr>
        <p:spPr>
          <a:xfrm>
            <a:off x="4808377" y="357846"/>
            <a:ext cx="4161516" cy="50948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3200" dirty="0"/>
              <a:t>PRIME LESSONS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13C618-BE4E-4AD7-9CD9-0AB9F17BD5D4}"/>
              </a:ext>
            </a:extLst>
          </p:cNvPr>
          <p:cNvSpPr txBox="1"/>
          <p:nvPr/>
        </p:nvSpPr>
        <p:spPr>
          <a:xfrm>
            <a:off x="6331000" y="685891"/>
            <a:ext cx="24401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By the Makers of EV3Lessons</a:t>
            </a:r>
          </a:p>
        </p:txBody>
      </p:sp>
      <p:pic>
        <p:nvPicPr>
          <p:cNvPr id="18" name="Picture 17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69DF8FC2-9ED1-BB44-8E96-5B069F6C64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2649" y="993668"/>
            <a:ext cx="1158461" cy="1158461"/>
          </a:xfrm>
          <a:prstGeom prst="rect">
            <a:avLst/>
          </a:prstGeom>
        </p:spPr>
      </p:pic>
      <p:pic>
        <p:nvPicPr>
          <p:cNvPr id="19" name="Picture 18" descr="Shape, square&#10;&#10;Description automatically generated">
            <a:extLst>
              <a:ext uri="{FF2B5EF4-FFF2-40B4-BE49-F238E27FC236}">
                <a16:creationId xmlns:a16="http://schemas.microsoft.com/office/drawing/2014/main" id="{2D46D815-081F-064A-AFA6-098A6E7A3D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9647" y="993669"/>
            <a:ext cx="1158461" cy="1158461"/>
          </a:xfrm>
          <a:prstGeom prst="rect">
            <a:avLst/>
          </a:prstGeom>
        </p:spPr>
      </p:pic>
      <p:sp>
        <p:nvSpPr>
          <p:cNvPr id="9" name="Subtitle 1">
            <a:extLst>
              <a:ext uri="{FF2B5EF4-FFF2-40B4-BE49-F238E27FC236}">
                <a16:creationId xmlns:a16="http://schemas.microsoft.com/office/drawing/2014/main" id="{C19B2F05-44B2-F149-B8F2-0D283AF09769}"/>
              </a:ext>
            </a:extLst>
          </p:cNvPr>
          <p:cNvSpPr txBox="1">
            <a:spLocks/>
          </p:cNvSpPr>
          <p:nvPr userDrawn="1"/>
        </p:nvSpPr>
        <p:spPr>
          <a:xfrm>
            <a:off x="4808377" y="357846"/>
            <a:ext cx="4161516" cy="50948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3200" dirty="0"/>
              <a:t>PRIME LESSONS</a:t>
            </a:r>
          </a:p>
        </p:txBody>
      </p:sp>
    </p:spTree>
    <p:extLst>
      <p:ext uri="{BB962C8B-B14F-4D97-AF65-F5344CB8AC3E}">
        <p14:creationId xmlns:p14="http://schemas.microsoft.com/office/powerpoint/2010/main" val="1387952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641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87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00" y="1174924"/>
            <a:ext cx="4185204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52" y="1177439"/>
            <a:ext cx="4226411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A4B09-24AC-454E-8A0C-D31EDE12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4EC4D01-901A-4258-A65D-27A4329F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3A7F9C-E99E-44C1-89A0-A6ED28ADCEF0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F86C8F5-3CD8-41C6-A6C4-EF53AE7214CB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89BF07E-558D-420A-943A-465BCC22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8762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7E6853-34E8-4052-808F-422B5860D59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EFA1566-CE68-450F-950A-CED460092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082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632993-FC7F-42E0-9D01-6C58965FB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7B8D68D-165F-4007-99ED-9807B7E8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068E05-BA91-41C0-82CA-8F2AD35C67E8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2971BF8-D77B-4814-931D-48F5EB38C3C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7D59584-71E8-443A-AF13-6C99AD60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7795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E18750-3B08-429F-A276-D977DF7F7295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9B12976-4243-42C3-AD82-864781743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B5BF95A-3885-4491-876B-4C99D444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25C0E0-87AD-4A9A-8CC2-D51E549C54A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57F6DEB-B3FE-4632-A871-23BAA7FE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518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6"/>
            <a:ext cx="8831580" cy="5082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409" y="6320275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6372" y="631650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9C872A-C57F-4B1F-AFD0-FDF125C3C485}"/>
              </a:ext>
            </a:extLst>
          </p:cNvPr>
          <p:cNvCxnSpPr/>
          <p:nvPr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1C703BE-A8AF-4441-B60B-B277B0EBD576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9608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F621E0-AEE7-4799-81EB-EB99ED60C8DF}"/>
              </a:ext>
            </a:extLst>
          </p:cNvPr>
          <p:cNvSpPr>
            <a:spLocks noChangeAspect="1"/>
          </p:cNvSpPr>
          <p:nvPr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40FAB25-E17C-4189-8846-137BC28A1EB3}"/>
              </a:ext>
            </a:extLst>
          </p:cNvPr>
          <p:cNvSpPr txBox="1">
            <a:spLocks/>
          </p:cNvSpPr>
          <p:nvPr/>
        </p:nvSpPr>
        <p:spPr>
          <a:xfrm>
            <a:off x="175260" y="292975"/>
            <a:ext cx="8746864" cy="7527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EFDED35-D76A-F241-A584-B31944FD45F7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81040B83-5FE9-954F-8058-FD4BA8FBE248}"/>
              </a:ext>
            </a:extLst>
          </p:cNvPr>
          <p:cNvSpPr txBox="1">
            <a:spLocks/>
          </p:cNvSpPr>
          <p:nvPr userDrawn="1"/>
        </p:nvSpPr>
        <p:spPr>
          <a:xfrm>
            <a:off x="175260" y="292975"/>
            <a:ext cx="8746864" cy="7527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158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00" y="1174924"/>
            <a:ext cx="4185204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52" y="1177439"/>
            <a:ext cx="4226411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A4B09-24AC-454E-8A0C-D31EDE12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4EC4D01-901A-4258-A65D-27A4329F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3A7F9C-E99E-44C1-89A0-A6ED28ADCEF0}"/>
              </a:ext>
            </a:extLst>
          </p:cNvPr>
          <p:cNvCxnSpPr/>
          <p:nvPr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F86C8F5-3CD8-41C6-A6C4-EF53AE7214CB}"/>
              </a:ext>
            </a:extLst>
          </p:cNvPr>
          <p:cNvSpPr>
            <a:spLocks noChangeAspect="1"/>
          </p:cNvSpPr>
          <p:nvPr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89BF07E-558D-420A-943A-465BCC22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E85B05B-D42F-214B-B383-27DFC9D58DB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9C0119B9-CF58-4A44-80BD-4DBB17B16DDF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581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7E6853-34E8-4052-808F-422B5860D591}"/>
              </a:ext>
            </a:extLst>
          </p:cNvPr>
          <p:cNvSpPr>
            <a:spLocks noChangeAspect="1"/>
          </p:cNvSpPr>
          <p:nvPr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EFA1566-CE68-450F-950A-CED460092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F0B7D1-8467-6D4F-93ED-281DD6E27CE7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710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632993-FC7F-42E0-9D01-6C58965FB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7B8D68D-165F-4007-99ED-9807B7E8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068E05-BA91-41C0-82CA-8F2AD35C67E8}"/>
              </a:ext>
            </a:extLst>
          </p:cNvPr>
          <p:cNvCxnSpPr/>
          <p:nvPr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2971BF8-D77B-4814-931D-48F5EB38C3C1}"/>
              </a:ext>
            </a:extLst>
          </p:cNvPr>
          <p:cNvSpPr>
            <a:spLocks noChangeAspect="1"/>
          </p:cNvSpPr>
          <p:nvPr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7D59584-71E8-443A-AF13-6C99AD60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930EE71-5DA7-9A44-9E01-5FBE38EC6894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8F305-2596-3A4A-AA51-04CF0A2454CD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653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E18750-3B08-429F-A276-D977DF7F7295}"/>
              </a:ext>
            </a:extLst>
          </p:cNvPr>
          <p:cNvSpPr>
            <a:spLocks noChangeAspect="1"/>
          </p:cNvSpPr>
          <p:nvPr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9B12976-4243-42C3-AD82-864781743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B5BF95A-3885-4491-876B-4C99D444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25C0E0-87AD-4A9A-8CC2-D51E549C54AC}"/>
              </a:ext>
            </a:extLst>
          </p:cNvPr>
          <p:cNvCxnSpPr/>
          <p:nvPr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57F6DEB-B3FE-4632-A871-23BAA7FE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359123-22FE-184F-B72F-C1CD63156ABE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4A7D337-968D-8843-A212-0CAD8574A243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5016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2023 Prime Lessons (primelessons.org) CC-BY-NC-SA.  (Last edit: 6/9/2023)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16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9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89" y="270616"/>
            <a:ext cx="8834991" cy="697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89" y="1059264"/>
            <a:ext cx="8834991" cy="48238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43290" y="111873"/>
            <a:ext cx="2926080" cy="10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52201" y="111873"/>
            <a:ext cx="2926080" cy="108000"/>
          </a:xfrm>
          <a:prstGeom prst="rect">
            <a:avLst/>
          </a:prstGeom>
          <a:solidFill>
            <a:srgbClr val="0EAE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097745" y="111873"/>
            <a:ext cx="2926080" cy="108000"/>
          </a:xfrm>
          <a:prstGeom prst="rect">
            <a:avLst/>
          </a:prstGeom>
          <a:solidFill>
            <a:srgbClr val="FFD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010EC07-0A4A-4C6A-950D-55707B6C7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409" y="6266485"/>
            <a:ext cx="759983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C4CC031-9FAD-457B-A616-9F45DA2DE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BBD74847-7BE4-4E4D-8159-51DF7B93C61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F90A68-628C-4E8F-BCF5-404070DD47EC}"/>
              </a:ext>
            </a:extLst>
          </p:cNvPr>
          <p:cNvCxnSpPr/>
          <p:nvPr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39AE665-3020-034F-9170-128BA7C9DF3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178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65" r:id="rId12"/>
    <p:sldLayoutId id="2147483766" r:id="rId13"/>
    <p:sldLayoutId id="2147483767" r:id="rId14"/>
    <p:sldLayoutId id="2147483768" r:id="rId15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creativecommons.org/licenses/by-nc-sa/4.0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BC3E9-07DB-4552-A942-72E53C7F1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PID Line FOLLOWER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BF9D1-6614-46BD-A5B9-F242E4ED3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SANJAY AND ARVIND SESHAN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41AFD7A-B745-037C-FAC4-3E7E542D260B}"/>
              </a:ext>
            </a:extLst>
          </p:cNvPr>
          <p:cNvSpPr/>
          <p:nvPr/>
        </p:nvSpPr>
        <p:spPr>
          <a:xfrm>
            <a:off x="2621721" y="5901635"/>
            <a:ext cx="3900558" cy="331304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lesson uses SPIKE 3 software</a:t>
            </a:r>
          </a:p>
        </p:txBody>
      </p:sp>
    </p:spTree>
    <p:extLst>
      <p:ext uri="{BB962C8B-B14F-4D97-AF65-F5344CB8AC3E}">
        <p14:creationId xmlns:p14="http://schemas.microsoft.com/office/powerpoint/2010/main" val="4091814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4512D-FB62-CB43-BB5F-61172570E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E2417-072A-0248-84EE-01B68F49E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0838" indent="-350838">
              <a:buFont typeface="+mj-lt"/>
              <a:buAutoNum type="arabicPeriod"/>
            </a:pPr>
            <a:r>
              <a:rPr lang="en-US" dirty="0"/>
              <a:t>Take a new light sensor reading</a:t>
            </a:r>
          </a:p>
          <a:p>
            <a:pPr marL="350838" indent="-350838">
              <a:buFont typeface="+mj-lt"/>
              <a:buAutoNum type="arabicPeriod"/>
            </a:pPr>
            <a:r>
              <a:rPr lang="en-US" dirty="0"/>
              <a:t>Compute the “error”</a:t>
            </a:r>
          </a:p>
          <a:p>
            <a:pPr marL="350838" indent="-350838">
              <a:buFont typeface="+mj-lt"/>
              <a:buAutoNum type="arabicPeriod"/>
            </a:pPr>
            <a:r>
              <a:rPr lang="en-US" dirty="0"/>
              <a:t>Scale error to determine contribution to steering update (proportional control)</a:t>
            </a:r>
          </a:p>
          <a:p>
            <a:pPr marL="350838" indent="-350838">
              <a:buFont typeface="+mj-lt"/>
              <a:buAutoNum type="arabicPeriod"/>
            </a:pPr>
            <a:r>
              <a:rPr lang="en-US" dirty="0"/>
              <a:t>Use error to update integral (sum of all past errors)</a:t>
            </a:r>
          </a:p>
          <a:p>
            <a:pPr marL="350838" indent="-350838">
              <a:buFont typeface="+mj-lt"/>
              <a:buAutoNum type="arabicPeriod"/>
            </a:pPr>
            <a:r>
              <a:rPr lang="en-US" dirty="0"/>
              <a:t>Scale integral to determine contribution to steering update (integral control)</a:t>
            </a:r>
          </a:p>
          <a:p>
            <a:pPr marL="350838" indent="-350838">
              <a:buFont typeface="+mj-lt"/>
              <a:buAutoNum type="arabicPeriod"/>
            </a:pPr>
            <a:r>
              <a:rPr lang="en-US" dirty="0"/>
              <a:t>Use error to update derivative (difference from last error)</a:t>
            </a:r>
          </a:p>
          <a:p>
            <a:pPr marL="350838" indent="-350838">
              <a:buFont typeface="+mj-lt"/>
              <a:buAutoNum type="arabicPeriod"/>
            </a:pPr>
            <a:r>
              <a:rPr lang="en-US" dirty="0"/>
              <a:t>Scale derivative to determine contribution to steering update (derivative control)</a:t>
            </a:r>
          </a:p>
          <a:p>
            <a:pPr marL="350838" indent="-350838">
              <a:buFont typeface="+mj-lt"/>
              <a:buAutoNum type="arabicPeriod"/>
            </a:pPr>
            <a:r>
              <a:rPr lang="en-US" dirty="0"/>
              <a:t>Combine P, I, and D feedback and steer robot</a:t>
            </a:r>
          </a:p>
          <a:p>
            <a:pPr marL="557213" indent="-557213">
              <a:buFont typeface="+mj-lt"/>
              <a:buAutoNum type="arabicPeriod"/>
            </a:pPr>
            <a:endParaRPr lang="en-US" dirty="0"/>
          </a:p>
          <a:p>
            <a:pPr marL="557213" indent="-557213">
              <a:buFont typeface="+mj-lt"/>
              <a:buAutoNum type="arabicPeriod"/>
            </a:pP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995CD5C-D126-6801-C0B3-95989D378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AC25381-E926-F59F-5010-B7B0BC815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5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3E92AA0-F925-0BC4-6B29-736F009A51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9262" y="2610066"/>
            <a:ext cx="5833599" cy="169236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38652A-AFF8-E44D-B98E-2E83AEEAA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- Proportional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FB196EE-284E-FF4B-A106-C12471BAC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the same as the proportional control code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F34661-28ED-534B-8591-C6393E189584}"/>
              </a:ext>
            </a:extLst>
          </p:cNvPr>
          <p:cNvSpPr txBox="1"/>
          <p:nvPr/>
        </p:nvSpPr>
        <p:spPr>
          <a:xfrm>
            <a:off x="2342213" y="2146409"/>
            <a:ext cx="4286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Error = distance from line = reading - target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B04D0D-C4C1-3241-99B0-DD3668C43AEF}"/>
              </a:ext>
            </a:extLst>
          </p:cNvPr>
          <p:cNvSpPr txBox="1"/>
          <p:nvPr/>
        </p:nvSpPr>
        <p:spPr>
          <a:xfrm>
            <a:off x="674295" y="4505396"/>
            <a:ext cx="7622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Correction (</a:t>
            </a:r>
            <a:r>
              <a:rPr lang="en-US" dirty="0" err="1"/>
              <a:t>P_fix</a:t>
            </a:r>
            <a:r>
              <a:rPr lang="en-US" dirty="0"/>
              <a:t>) = Error scaled by proportional constant (</a:t>
            </a:r>
            <a:r>
              <a:rPr lang="en-US" dirty="0" err="1"/>
              <a:t>K</a:t>
            </a:r>
            <a:r>
              <a:rPr lang="en-US" baseline="-25000" dirty="0" err="1"/>
              <a:t>p</a:t>
            </a:r>
            <a:r>
              <a:rPr lang="en-US" dirty="0"/>
              <a:t>) = 0.5</a:t>
            </a: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10DB4198-5FCB-65A9-B186-43422844B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F356410C-5A93-563F-35E6-68C68B126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12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ECA48-28F2-1949-BCAC-C8BFB46DD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- Integral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7832509-7C89-E94B-ACC1-983D214C3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250" y="1463693"/>
            <a:ext cx="8238707" cy="1442562"/>
          </a:xfrm>
        </p:spPr>
        <p:txBody>
          <a:bodyPr>
            <a:normAutofit/>
          </a:bodyPr>
          <a:lstStyle/>
          <a:p>
            <a:r>
              <a:rPr lang="en-US" dirty="0"/>
              <a:t>This section calculates the integral. It adds the current error to a variable that has the sum of all the previous errors. </a:t>
            </a:r>
          </a:p>
          <a:p>
            <a:r>
              <a:rPr lang="en-US" dirty="0"/>
              <a:t>The scaling constant is usually small since Integral can be large</a:t>
            </a:r>
          </a:p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052168-CB6E-F74E-B6E2-DDEAC1F1D47E}"/>
              </a:ext>
            </a:extLst>
          </p:cNvPr>
          <p:cNvSpPr txBox="1"/>
          <p:nvPr/>
        </p:nvSpPr>
        <p:spPr>
          <a:xfrm>
            <a:off x="1486241" y="3139601"/>
            <a:ext cx="6124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Integral = sum of all past errors = last integral + newest error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0A8A71-A22C-1645-87BA-E7E1AB925975}"/>
              </a:ext>
            </a:extLst>
          </p:cNvPr>
          <p:cNvSpPr txBox="1"/>
          <p:nvPr/>
        </p:nvSpPr>
        <p:spPr>
          <a:xfrm>
            <a:off x="69656" y="5369507"/>
            <a:ext cx="8598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Correction (</a:t>
            </a:r>
            <a:r>
              <a:rPr lang="en-US" dirty="0" err="1"/>
              <a:t>I_fix</a:t>
            </a:r>
            <a:r>
              <a:rPr lang="en-US" dirty="0"/>
              <a:t>) = Integral scaled by proportional constant (K</a:t>
            </a:r>
            <a:r>
              <a:rPr lang="en-US" baseline="-25000" dirty="0"/>
              <a:t>i</a:t>
            </a:r>
            <a:r>
              <a:rPr lang="en-US" dirty="0"/>
              <a:t>) = 0.001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0A7AA278-4148-42F1-822F-A9B1AD2B2B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5384" y="3476469"/>
            <a:ext cx="4448175" cy="1647825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195DCCF-28E3-E087-198E-6A59D8BF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A9808F3-4C61-9B89-92DE-6D2D48C00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88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55F3B-2D7E-F442-80BD-4DF17A1AB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- Derivative</a:t>
            </a:r>
          </a:p>
        </p:txBody>
      </p:sp>
      <p:sp>
        <p:nvSpPr>
          <p:cNvPr id="15" name="Content Placeholder 12">
            <a:extLst>
              <a:ext uri="{FF2B5EF4-FFF2-40B4-BE49-F238E27FC236}">
                <a16:creationId xmlns:a16="http://schemas.microsoft.com/office/drawing/2014/main" id="{70B9A07B-11EA-5D42-9266-89AF2BB8D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" y="1344519"/>
            <a:ext cx="8238707" cy="890111"/>
          </a:xfrm>
        </p:spPr>
        <p:txBody>
          <a:bodyPr>
            <a:normAutofit/>
          </a:bodyPr>
          <a:lstStyle/>
          <a:p>
            <a:r>
              <a:rPr lang="en-US" sz="2100" dirty="0"/>
              <a:t>This section of code calculates the derivative. It subtracts the current error from the past error to find the change in error.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68AF98-4BB7-4D46-86FC-0D012440DD3B}"/>
              </a:ext>
            </a:extLst>
          </p:cNvPr>
          <p:cNvSpPr txBox="1"/>
          <p:nvPr/>
        </p:nvSpPr>
        <p:spPr>
          <a:xfrm>
            <a:off x="1437828" y="2358555"/>
            <a:ext cx="6268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Derivative = rate of change of error = current error – last error</a:t>
            </a:r>
          </a:p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24A8D4-DC8D-414B-A1A1-F689D4C38883}"/>
              </a:ext>
            </a:extLst>
          </p:cNvPr>
          <p:cNvSpPr txBox="1"/>
          <p:nvPr/>
        </p:nvSpPr>
        <p:spPr>
          <a:xfrm>
            <a:off x="846565" y="4763068"/>
            <a:ext cx="7896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Correction (</a:t>
            </a:r>
            <a:r>
              <a:rPr lang="en-US" dirty="0" err="1"/>
              <a:t>D_fix</a:t>
            </a:r>
            <a:r>
              <a:rPr lang="en-US" dirty="0"/>
              <a:t>) = Derivative scaled by proportional constant (</a:t>
            </a:r>
            <a:r>
              <a:rPr lang="en-US" dirty="0" err="1"/>
              <a:t>K</a:t>
            </a:r>
            <a:r>
              <a:rPr lang="en-US" baseline="-25000" dirty="0" err="1"/>
              <a:t>d</a:t>
            </a:r>
            <a:r>
              <a:rPr lang="en-US" dirty="0"/>
              <a:t>) = 1.0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86D73557-BFB9-4F2A-8525-349566F9BE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3701" y="2919670"/>
            <a:ext cx="3876675" cy="1819275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FD3E474-F023-6739-007C-8AFA58969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FD98ED0-2B71-B2A3-19CE-797397A01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3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4DF29-AFEB-6541-873F-14091C7D7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6FA2ADF-E0D6-A041-88E0-B3F869B0D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267" y="1341072"/>
            <a:ext cx="8238707" cy="1749094"/>
          </a:xfrm>
        </p:spPr>
        <p:txBody>
          <a:bodyPr>
            <a:normAutofit/>
          </a:bodyPr>
          <a:lstStyle/>
          <a:p>
            <a:r>
              <a:rPr lang="en-US" dirty="0"/>
              <a:t>Each of the components have already been scaled.  At this point we can simply add them together. </a:t>
            </a:r>
          </a:p>
          <a:p>
            <a:r>
              <a:rPr lang="en-US" dirty="0"/>
              <a:t>Add the three fixes for P, I, and D together.  This will compute the final correction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8F50BC-78AA-F54B-A84C-A8BA460539CA}"/>
              </a:ext>
            </a:extLst>
          </p:cNvPr>
          <p:cNvSpPr txBox="1"/>
          <p:nvPr/>
        </p:nvSpPr>
        <p:spPr>
          <a:xfrm>
            <a:off x="1590309" y="3311119"/>
            <a:ext cx="60276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Apply the correction the the steering of a move steering block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9ECF7D-CEF7-5651-24F7-55A2E2208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267" y="3767835"/>
            <a:ext cx="3716105" cy="173711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451B1D9-8533-FBE6-58CE-57FAF92E79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3975" y="3767835"/>
            <a:ext cx="3727099" cy="1192892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07F39BA-BBE9-02B0-E943-D39AD95BCD98}"/>
              </a:ext>
            </a:extLst>
          </p:cNvPr>
          <p:cNvCxnSpPr/>
          <p:nvPr/>
        </p:nvCxnSpPr>
        <p:spPr>
          <a:xfrm flipV="1">
            <a:off x="2106475" y="4708508"/>
            <a:ext cx="0" cy="3827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39BAAF3-574B-3525-117D-2213DAC45303}"/>
              </a:ext>
            </a:extLst>
          </p:cNvPr>
          <p:cNvCxnSpPr>
            <a:cxnSpLocks/>
          </p:cNvCxnSpPr>
          <p:nvPr/>
        </p:nvCxnSpPr>
        <p:spPr>
          <a:xfrm>
            <a:off x="4203405" y="4352374"/>
            <a:ext cx="87187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D4D1EDD7-AB0A-6C5D-016F-5AB4B5E9F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1573EDA9-A8B2-E1AA-A501-816F8A7B3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258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BCB5-E4FB-1743-B265-2FD167AE5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Code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03BF9FA-538C-D643-A6D2-6C972D90F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" y="1441602"/>
            <a:ext cx="3408907" cy="4082898"/>
          </a:xfrm>
        </p:spPr>
        <p:txBody>
          <a:bodyPr>
            <a:noAutofit/>
          </a:bodyPr>
          <a:lstStyle/>
          <a:p>
            <a:r>
              <a:rPr lang="en-US" sz="2100" dirty="0"/>
              <a:t>This is what you get if you put all these parts together. </a:t>
            </a:r>
          </a:p>
          <a:p>
            <a:r>
              <a:rPr lang="en-US" sz="2100" dirty="0"/>
              <a:t>We hope you now understand how PID works a bit better.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2A2122-BADF-2967-E333-C69E05A84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6120" y="1258613"/>
            <a:ext cx="4089684" cy="4907620"/>
          </a:xfrm>
          <a:prstGeom prst="rect">
            <a:avLst/>
          </a:prstGeom>
        </p:spPr>
      </p:pic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95BD2ED2-4AE3-9702-5748-E2D033B23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DE8451E-7E77-4D2C-2C53-0C1755130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03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38D74F9-CFF5-B247-BE99-3959E6CA3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Full Code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24C6DF-CB1A-704E-A786-CD231B76994F}"/>
              </a:ext>
            </a:extLst>
          </p:cNvPr>
          <p:cNvSpPr txBox="1"/>
          <p:nvPr/>
        </p:nvSpPr>
        <p:spPr>
          <a:xfrm>
            <a:off x="151401" y="1325596"/>
            <a:ext cx="37329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Set up the variables for the last error and integral before the loop and initialize to 0 because they are read before being written.  Additionally, set the movement motors and speed.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888333-A626-0D65-A865-B6DDF8ED7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6109" y="1156054"/>
            <a:ext cx="2926200" cy="511426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8B356DA-6175-6686-F943-FB845F262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5D99C33-B845-608A-66B6-4F7BD59D4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235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BCB5-E4FB-1743-B265-2FD167AE5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Step: Tuning The PID constants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03BF9FA-538C-D643-A6D2-6C972D90F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" y="1443513"/>
            <a:ext cx="8238707" cy="4217512"/>
          </a:xfrm>
        </p:spPr>
        <p:txBody>
          <a:bodyPr>
            <a:noAutofit/>
          </a:bodyPr>
          <a:lstStyle/>
          <a:p>
            <a:r>
              <a:rPr lang="en-US" sz="1650" dirty="0"/>
              <a:t>The most common way to tune your PID constants is trial and error.</a:t>
            </a:r>
          </a:p>
          <a:p>
            <a:r>
              <a:rPr lang="en-US" sz="1650" dirty="0"/>
              <a:t>This can take time. Here are some tips:</a:t>
            </a:r>
          </a:p>
          <a:p>
            <a:pPr lvl="1"/>
            <a:r>
              <a:rPr lang="en-US" sz="1575" dirty="0"/>
              <a:t>Disable everything but the proportional part (set the other constants to zero). Adjust just the proportional constant until robot follows the line well.</a:t>
            </a:r>
          </a:p>
          <a:p>
            <a:pPr lvl="1"/>
            <a:r>
              <a:rPr lang="en-US" sz="1575" dirty="0"/>
              <a:t>Then, enable the integral and adjust until it provides good performance on a range of lines.</a:t>
            </a:r>
          </a:p>
          <a:p>
            <a:pPr lvl="1"/>
            <a:r>
              <a:rPr lang="en-US" sz="1575" dirty="0"/>
              <a:t>Finally, enable the derivative and adjust until you are satisfied with the line following.</a:t>
            </a:r>
          </a:p>
          <a:p>
            <a:pPr lvl="1"/>
            <a:r>
              <a:rPr lang="en-US" sz="1575" dirty="0"/>
              <a:t>When enabling each segment, here are some good numbers to start with for the constants:</a:t>
            </a:r>
          </a:p>
          <a:p>
            <a:pPr lvl="2"/>
            <a:r>
              <a:rPr lang="en-US" sz="1500" dirty="0"/>
              <a:t>P: 1.0 adjust by ±0.5 initially and ±0.1 for fine tuning</a:t>
            </a:r>
          </a:p>
          <a:p>
            <a:pPr lvl="2"/>
            <a:r>
              <a:rPr lang="en-US" sz="1500" dirty="0"/>
              <a:t>I: 0.05 adjust by ±0.01 initially and ±0.005 for fine tuning</a:t>
            </a:r>
          </a:p>
          <a:p>
            <a:pPr lvl="2"/>
            <a:r>
              <a:rPr lang="en-US" sz="1500" dirty="0"/>
              <a:t>D: 1.0 adjust by ±0.5 initially and ±0.1 for fine tuning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281DB3-863A-FA48-C5E0-7EA6C99E4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472A51-A2E9-B126-43FB-2DAE54A3C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4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BCB5-E4FB-1743-B265-2FD167AE5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Line followers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281DB3-863A-FA48-C5E0-7EA6C99E4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472A51-A2E9-B126-43FB-2DAE54A3C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18</a:t>
            </a:fld>
            <a:endParaRPr lang="en-US"/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6DE42FAC-00BA-C4B0-D3E4-A3FF5C72FFD6}"/>
              </a:ext>
            </a:extLst>
          </p:cNvPr>
          <p:cNvSpPr txBox="1">
            <a:spLocks/>
          </p:cNvSpPr>
          <p:nvPr/>
        </p:nvSpPr>
        <p:spPr>
          <a:xfrm>
            <a:off x="811019" y="1802664"/>
            <a:ext cx="3593500" cy="5762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>
                <a:solidFill>
                  <a:schemeClr val="accent5"/>
                </a:solidFill>
              </a:rPr>
              <a:t>Proportional</a:t>
            </a:r>
          </a:p>
        </p:txBody>
      </p:sp>
      <p:sp>
        <p:nvSpPr>
          <p:cNvPr id="6" name="Content Placeholder 11">
            <a:extLst>
              <a:ext uri="{FF2B5EF4-FFF2-40B4-BE49-F238E27FC236}">
                <a16:creationId xmlns:a16="http://schemas.microsoft.com/office/drawing/2014/main" id="{F12639C0-FE1C-F66B-B244-FE43676E7181}"/>
              </a:ext>
            </a:extLst>
          </p:cNvPr>
          <p:cNvSpPr txBox="1">
            <a:spLocks/>
          </p:cNvSpPr>
          <p:nvPr/>
        </p:nvSpPr>
        <p:spPr>
          <a:xfrm>
            <a:off x="504992" y="2349789"/>
            <a:ext cx="3899527" cy="2934999"/>
          </a:xfrm>
          <a:prstGeom prst="rect">
            <a:avLst/>
          </a:prstGeom>
        </p:spPr>
        <p:txBody>
          <a:bodyPr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Uses the “P” in PID</a:t>
            </a:r>
          </a:p>
          <a:p>
            <a:r>
              <a:rPr lang="en-US"/>
              <a:t>Makes proportional turns</a:t>
            </a:r>
          </a:p>
          <a:p>
            <a:r>
              <a:rPr lang="en-US"/>
              <a:t>Works well on both straight and curved lines</a:t>
            </a:r>
          </a:p>
          <a:p>
            <a:r>
              <a:rPr lang="en-US"/>
              <a:t>Good for intermediate to advanced teams </a:t>
            </a:r>
            <a:r>
              <a:rPr lang="en-US">
                <a:sym typeface="Wingdings"/>
              </a:rPr>
              <a:t> need to know math blocks</a:t>
            </a:r>
            <a:endParaRPr lang="en-US"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E29E7605-AD33-01DC-9BC3-99E1A4D4DB1F}"/>
              </a:ext>
            </a:extLst>
          </p:cNvPr>
          <p:cNvSpPr txBox="1">
            <a:spLocks/>
          </p:cNvSpPr>
          <p:nvPr/>
        </p:nvSpPr>
        <p:spPr>
          <a:xfrm>
            <a:off x="4893108" y="1802664"/>
            <a:ext cx="3601635" cy="576262"/>
          </a:xfrm>
          <a:prstGeom prst="rect">
            <a:avLst/>
          </a:prstGeom>
        </p:spPr>
        <p:txBody>
          <a:bodyPr/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>
                <a:solidFill>
                  <a:schemeClr val="accent5"/>
                </a:solidFill>
              </a:rPr>
              <a:t>PID</a:t>
            </a:r>
            <a:endParaRPr lang="en-US" sz="2200" dirty="0">
              <a:solidFill>
                <a:schemeClr val="accent5"/>
              </a:solidFill>
            </a:endParaRPr>
          </a:p>
        </p:txBody>
      </p:sp>
      <p:sp>
        <p:nvSpPr>
          <p:cNvPr id="10" name="Content Placeholder 13">
            <a:extLst>
              <a:ext uri="{FF2B5EF4-FFF2-40B4-BE49-F238E27FC236}">
                <a16:creationId xmlns:a16="http://schemas.microsoft.com/office/drawing/2014/main" id="{C676064A-14F5-6EEF-0FBC-9F38D30BEBE2}"/>
              </a:ext>
            </a:extLst>
          </p:cNvPr>
          <p:cNvSpPr txBox="1">
            <a:spLocks/>
          </p:cNvSpPr>
          <p:nvPr/>
        </p:nvSpPr>
        <p:spPr>
          <a:xfrm>
            <a:off x="4587082" y="2349789"/>
            <a:ext cx="3907662" cy="2934999"/>
          </a:xfrm>
          <a:prstGeom prst="rect">
            <a:avLst/>
          </a:prstGeom>
        </p:spPr>
        <p:txBody>
          <a:bodyPr/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It is better than proportional control on a very curved line, as the robot adapts to the curviness</a:t>
            </a:r>
          </a:p>
          <a:p>
            <a:r>
              <a:rPr lang="en-US"/>
              <a:t>However, for FIRST LEGO League, which mostly has straight lines, proportional control can be sufficient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651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3"/>
            <a:ext cx="8245474" cy="1145345"/>
          </a:xfrm>
        </p:spPr>
        <p:txBody>
          <a:bodyPr>
            <a:normAutofit/>
          </a:bodyPr>
          <a:lstStyle/>
          <a:p>
            <a:r>
              <a:rPr lang="en-US" sz="1600" dirty="0"/>
              <a:t>This lesson was created by Sanjay Seshan and Arvind </a:t>
            </a:r>
            <a:r>
              <a:rPr lang="en-US" sz="1600" dirty="0" err="1"/>
              <a:t>Seshan</a:t>
            </a:r>
            <a:r>
              <a:rPr lang="en-US" sz="1600" dirty="0"/>
              <a:t> for Prime Lessons</a:t>
            </a:r>
          </a:p>
          <a:p>
            <a:r>
              <a:rPr lang="en-US" sz="1600" dirty="0"/>
              <a:t>More lessons are available at www.primelessons.org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5029" y="5862802"/>
            <a:ext cx="7734052" cy="369332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Creative Commons Attribution-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NonCommercial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ShareAlike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 4.0 International License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5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510" y="5253616"/>
            <a:ext cx="1479091" cy="521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709EECF1-4F6F-F967-3DA1-C51AEA91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5B09DAE-C5D3-C2F6-2A80-80DEAC104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29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7"/>
            <a:ext cx="8831580" cy="2409220"/>
          </a:xfrm>
        </p:spPr>
        <p:txBody>
          <a:bodyPr/>
          <a:lstStyle/>
          <a:p>
            <a:r>
              <a:rPr lang="en-US" dirty="0"/>
              <a:t>Learn the limitations of proportional control</a:t>
            </a:r>
          </a:p>
          <a:p>
            <a:r>
              <a:rPr lang="en-US" dirty="0"/>
              <a:t>Learn what PID means</a:t>
            </a:r>
          </a:p>
          <a:p>
            <a:r>
              <a:rPr lang="en-US" dirty="0"/>
              <a:t>Learn how to program PID and how to tune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850AC6C-EC30-20F0-DA53-4AE2B4490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3CFCF3E-897F-CDC2-95F9-E881B6E14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8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does Proportional Control Have Trouble?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850AC6C-EC30-20F0-DA53-4AE2B4490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3CFCF3E-897F-CDC2-95F9-E881B6E14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3</a:t>
            </a:fld>
            <a:endParaRPr lang="en-US"/>
          </a:p>
        </p:txBody>
      </p:sp>
      <p:sp>
        <p:nvSpPr>
          <p:cNvPr id="49" name="Content Placeholder 7">
            <a:extLst>
              <a:ext uri="{FF2B5EF4-FFF2-40B4-BE49-F238E27FC236}">
                <a16:creationId xmlns:a16="http://schemas.microsoft.com/office/drawing/2014/main" id="{B07AF6C6-94E3-29DF-4619-08E3630ABDD9}"/>
              </a:ext>
            </a:extLst>
          </p:cNvPr>
          <p:cNvSpPr txBox="1">
            <a:spLocks/>
          </p:cNvSpPr>
          <p:nvPr/>
        </p:nvSpPr>
        <p:spPr>
          <a:xfrm>
            <a:off x="194703" y="2498563"/>
            <a:ext cx="3281534" cy="2678186"/>
          </a:xfrm>
          <a:prstGeom prst="rect">
            <a:avLst/>
          </a:prstGeom>
        </p:spPr>
        <p:txBody>
          <a:bodyPr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charset="2"/>
              <a:buNone/>
            </a:pPr>
            <a:r>
              <a:rPr lang="en-US"/>
              <a:t>On line </a:t>
            </a:r>
            <a:r>
              <a:rPr lang="en-US">
                <a:sym typeface="Wingdings" pitchFamily="2" charset="2"/>
              </a:rPr>
              <a:t> go straight</a:t>
            </a:r>
          </a:p>
          <a:p>
            <a:pPr marL="0" indent="0">
              <a:buFont typeface="Wingdings 2" charset="2"/>
              <a:buNone/>
            </a:pPr>
            <a:r>
              <a:rPr lang="en-US">
                <a:sym typeface="Wingdings" pitchFamily="2" charset="2"/>
              </a:rPr>
              <a:t>On white  turn left</a:t>
            </a:r>
          </a:p>
          <a:p>
            <a:pPr marL="0" indent="0">
              <a:buFont typeface="Wingdings 2" charset="2"/>
              <a:buNone/>
            </a:pPr>
            <a:r>
              <a:rPr lang="en-US">
                <a:sym typeface="Wingdings" pitchFamily="2" charset="2"/>
              </a:rPr>
              <a:t>Moving across line  turn right</a:t>
            </a:r>
          </a:p>
          <a:p>
            <a:pPr marL="0" indent="0">
              <a:buFont typeface="Wingdings 2" charset="2"/>
              <a:buNone/>
            </a:pPr>
            <a:r>
              <a:rPr lang="en-US">
                <a:sym typeface="Wingdings" pitchFamily="2" charset="2"/>
              </a:rPr>
              <a:t>On white  turn left</a:t>
            </a:r>
          </a:p>
          <a:p>
            <a:pPr marL="0" indent="0">
              <a:buFont typeface="Wingdings 2" charset="2"/>
              <a:buNone/>
            </a:pPr>
            <a:r>
              <a:rPr lang="en-US">
                <a:sym typeface="Wingdings" pitchFamily="2" charset="2"/>
              </a:rPr>
              <a:t>Getting further from line  turn even more!</a:t>
            </a:r>
          </a:p>
          <a:p>
            <a:endParaRPr lang="en-US" dirty="0"/>
          </a:p>
        </p:txBody>
      </p:sp>
      <p:sp>
        <p:nvSpPr>
          <p:cNvPr id="51" name="Content Placeholder 9">
            <a:extLst>
              <a:ext uri="{FF2B5EF4-FFF2-40B4-BE49-F238E27FC236}">
                <a16:creationId xmlns:a16="http://schemas.microsoft.com/office/drawing/2014/main" id="{279004F0-8D20-8260-266F-3EA75120F817}"/>
              </a:ext>
            </a:extLst>
          </p:cNvPr>
          <p:cNvSpPr txBox="1">
            <a:spLocks/>
          </p:cNvSpPr>
          <p:nvPr/>
        </p:nvSpPr>
        <p:spPr>
          <a:xfrm>
            <a:off x="5793005" y="2498563"/>
            <a:ext cx="3202154" cy="2678186"/>
          </a:xfrm>
          <a:prstGeom prst="rect">
            <a:avLst/>
          </a:prstGeom>
        </p:spPr>
        <p:txBody>
          <a:bodyPr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charset="2"/>
              <a:buNone/>
            </a:pPr>
            <a:r>
              <a:rPr lang="en-US"/>
              <a:t>On line </a:t>
            </a:r>
            <a:r>
              <a:rPr lang="en-US">
                <a:sym typeface="Wingdings" pitchFamily="2" charset="2"/>
              </a:rPr>
              <a:t> go straight</a:t>
            </a:r>
          </a:p>
          <a:p>
            <a:pPr marL="0" indent="0">
              <a:buFont typeface="Wingdings 2" charset="2"/>
              <a:buNone/>
            </a:pPr>
            <a:r>
              <a:rPr lang="en-US">
                <a:sym typeface="Wingdings" pitchFamily="2" charset="2"/>
              </a:rPr>
              <a:t>On white  turn left</a:t>
            </a:r>
          </a:p>
          <a:p>
            <a:pPr marL="0" indent="0">
              <a:buFont typeface="Wingdings 2" charset="2"/>
              <a:buNone/>
            </a:pPr>
            <a:r>
              <a:rPr lang="en-US" b="1">
                <a:solidFill>
                  <a:srgbClr val="FF0000"/>
                </a:solidFill>
                <a:sym typeface="Wingdings" pitchFamily="2" charset="2"/>
              </a:rPr>
              <a:t>Moving across line  go straight!</a:t>
            </a:r>
          </a:p>
          <a:p>
            <a:pPr marL="0" indent="0">
              <a:buFont typeface="Wingdings 2" charset="2"/>
              <a:buNone/>
            </a:pPr>
            <a:r>
              <a:rPr lang="en-US">
                <a:sym typeface="Wingdings" pitchFamily="2" charset="2"/>
              </a:rPr>
              <a:t>On white  turn left</a:t>
            </a:r>
          </a:p>
          <a:p>
            <a:pPr marL="0" indent="0">
              <a:buFont typeface="Wingdings 2" charset="2"/>
              <a:buNone/>
            </a:pPr>
            <a:r>
              <a:rPr lang="en-US" b="1">
                <a:solidFill>
                  <a:srgbClr val="FF0000"/>
                </a:solidFill>
                <a:sym typeface="Wingdings" pitchFamily="2" charset="2"/>
              </a:rPr>
              <a:t>Getting further from line  turn left the same amount!</a:t>
            </a:r>
          </a:p>
          <a:p>
            <a:pPr marL="0" indent="0">
              <a:buFont typeface="Wingdings 2" charset="2"/>
              <a:buNone/>
            </a:pPr>
            <a:endParaRPr lang="en-US"/>
          </a:p>
          <a:p>
            <a:endParaRPr 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1A4D6D7-1F74-80C2-0788-BE5026EC53E1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794220" y="4250930"/>
            <a:ext cx="385209" cy="1475797"/>
          </a:xfrm>
          <a:prstGeom prst="rect">
            <a:avLst/>
          </a:prstGeom>
          <a:solidFill>
            <a:srgbClr val="000000"/>
          </a:solidFill>
          <a:ln w="2857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685800">
              <a:defRPr/>
            </a:pPr>
            <a:endParaRPr lang="en-US" sz="1350" kern="0">
              <a:solidFill>
                <a:srgbClr val="FFFFFF"/>
              </a:solidFill>
              <a:latin typeface="Arial"/>
              <a:cs typeface="Arial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0489E47-EFC9-3FD7-AF06-DF3BE68F1EEE}"/>
              </a:ext>
            </a:extLst>
          </p:cNvPr>
          <p:cNvGrpSpPr/>
          <p:nvPr/>
        </p:nvGrpSpPr>
        <p:grpSpPr>
          <a:xfrm>
            <a:off x="4855198" y="4918749"/>
            <a:ext cx="495419" cy="592948"/>
            <a:chOff x="6310708" y="2223671"/>
            <a:chExt cx="809489" cy="898563"/>
          </a:xfrm>
        </p:grpSpPr>
        <p:sp>
          <p:nvSpPr>
            <p:cNvPr id="54" name="Rounded Rectangle 39">
              <a:extLst>
                <a:ext uri="{FF2B5EF4-FFF2-40B4-BE49-F238E27FC236}">
                  <a16:creationId xmlns:a16="http://schemas.microsoft.com/office/drawing/2014/main" id="{EECDC528-18B0-46A5-0E28-E27515140BFB}"/>
                </a:ext>
              </a:extLst>
            </p:cNvPr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rgbClr val="DC5924">
                <a:lumMod val="60000"/>
                <a:lumOff val="4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55" name="Rounded Rectangle 40">
              <a:extLst>
                <a:ext uri="{FF2B5EF4-FFF2-40B4-BE49-F238E27FC236}">
                  <a16:creationId xmlns:a16="http://schemas.microsoft.com/office/drawing/2014/main" id="{29ACE201-DECB-8534-F594-FC554150841C}"/>
                </a:ext>
              </a:extLst>
            </p:cNvPr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56" name="Rounded Rectangle 41">
              <a:extLst>
                <a:ext uri="{FF2B5EF4-FFF2-40B4-BE49-F238E27FC236}">
                  <a16:creationId xmlns:a16="http://schemas.microsoft.com/office/drawing/2014/main" id="{398271FE-75F4-4CED-FD48-35D02A106952}"/>
                </a:ext>
              </a:extLst>
            </p:cNvPr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DF2D21DD-C81E-8560-F33A-EC9089A3586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7A7A7A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58" name="Arc 57">
            <a:extLst>
              <a:ext uri="{FF2B5EF4-FFF2-40B4-BE49-F238E27FC236}">
                <a16:creationId xmlns:a16="http://schemas.microsoft.com/office/drawing/2014/main" id="{9FC044F6-01D5-D975-9EB2-1692F15505C7}"/>
              </a:ext>
            </a:extLst>
          </p:cNvPr>
          <p:cNvSpPr/>
          <p:nvPr/>
        </p:nvSpPr>
        <p:spPr>
          <a:xfrm>
            <a:off x="1328906" y="2775198"/>
            <a:ext cx="3656317" cy="3142063"/>
          </a:xfrm>
          <a:prstGeom prst="arc">
            <a:avLst>
              <a:gd name="adj1" fmla="val 16199999"/>
              <a:gd name="adj2" fmla="val 0"/>
            </a:avLst>
          </a:prstGeom>
          <a:ln w="393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D1A47D2-623E-6D46-03D8-3DE406942B3C}"/>
              </a:ext>
            </a:extLst>
          </p:cNvPr>
          <p:cNvGrpSpPr/>
          <p:nvPr/>
        </p:nvGrpSpPr>
        <p:grpSpPr>
          <a:xfrm>
            <a:off x="5140948" y="4918749"/>
            <a:ext cx="495419" cy="592948"/>
            <a:chOff x="6310708" y="2223671"/>
            <a:chExt cx="809489" cy="898563"/>
          </a:xfrm>
        </p:grpSpPr>
        <p:sp>
          <p:nvSpPr>
            <p:cNvPr id="60" name="Rounded Rectangle 45">
              <a:extLst>
                <a:ext uri="{FF2B5EF4-FFF2-40B4-BE49-F238E27FC236}">
                  <a16:creationId xmlns:a16="http://schemas.microsoft.com/office/drawing/2014/main" id="{60EE8039-EB8A-E1E0-43D8-79F47A1AE0DA}"/>
                </a:ext>
              </a:extLst>
            </p:cNvPr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rgbClr val="DC5924">
                <a:lumMod val="60000"/>
                <a:lumOff val="4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61" name="Rounded Rectangle 46">
              <a:extLst>
                <a:ext uri="{FF2B5EF4-FFF2-40B4-BE49-F238E27FC236}">
                  <a16:creationId xmlns:a16="http://schemas.microsoft.com/office/drawing/2014/main" id="{EEEF23F1-C6CE-D08F-4FE6-8B95F574506F}"/>
                </a:ext>
              </a:extLst>
            </p:cNvPr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62" name="Rounded Rectangle 47">
              <a:extLst>
                <a:ext uri="{FF2B5EF4-FFF2-40B4-BE49-F238E27FC236}">
                  <a16:creationId xmlns:a16="http://schemas.microsoft.com/office/drawing/2014/main" id="{23FD997F-A112-2DB6-8AF5-F51B0BB23021}"/>
                </a:ext>
              </a:extLst>
            </p:cNvPr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F60BB2F9-E069-7C9C-DAA3-3CC222FE19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7A7A7A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3ED5563B-D4A3-2273-3AE7-26DA10856C30}"/>
              </a:ext>
            </a:extLst>
          </p:cNvPr>
          <p:cNvGrpSpPr/>
          <p:nvPr/>
        </p:nvGrpSpPr>
        <p:grpSpPr>
          <a:xfrm rot="19800000">
            <a:off x="4994416" y="4595762"/>
            <a:ext cx="495419" cy="592948"/>
            <a:chOff x="6310708" y="2223671"/>
            <a:chExt cx="809489" cy="898563"/>
          </a:xfrm>
        </p:grpSpPr>
        <p:sp>
          <p:nvSpPr>
            <p:cNvPr id="65" name="Rounded Rectangle 50">
              <a:extLst>
                <a:ext uri="{FF2B5EF4-FFF2-40B4-BE49-F238E27FC236}">
                  <a16:creationId xmlns:a16="http://schemas.microsoft.com/office/drawing/2014/main" id="{A13F86A4-D0AA-CE2E-5613-38695B86D5EA}"/>
                </a:ext>
              </a:extLst>
            </p:cNvPr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rgbClr val="DC5924">
                <a:lumMod val="60000"/>
                <a:lumOff val="4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66" name="Rounded Rectangle 51">
              <a:extLst>
                <a:ext uri="{FF2B5EF4-FFF2-40B4-BE49-F238E27FC236}">
                  <a16:creationId xmlns:a16="http://schemas.microsoft.com/office/drawing/2014/main" id="{9F28D81A-7302-6B8B-2FCA-7E86E24D1D83}"/>
                </a:ext>
              </a:extLst>
            </p:cNvPr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67" name="Rounded Rectangle 52">
              <a:extLst>
                <a:ext uri="{FF2B5EF4-FFF2-40B4-BE49-F238E27FC236}">
                  <a16:creationId xmlns:a16="http://schemas.microsoft.com/office/drawing/2014/main" id="{5DB6376B-8A5C-E2FB-B7EC-085A025E4F52}"/>
                </a:ext>
              </a:extLst>
            </p:cNvPr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A11AA075-4DB0-BF9D-7AFE-C7CA759358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7A7A7A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DA343A44-0385-6BD8-87EC-70174FCFDC89}"/>
              </a:ext>
            </a:extLst>
          </p:cNvPr>
          <p:cNvSpPr txBox="1"/>
          <p:nvPr/>
        </p:nvSpPr>
        <p:spPr>
          <a:xfrm>
            <a:off x="5550912" y="3616383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/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1834DCDA-2A4B-B435-0B1E-28B785BD95A0}"/>
              </a:ext>
            </a:extLst>
          </p:cNvPr>
          <p:cNvGrpSpPr/>
          <p:nvPr/>
        </p:nvGrpSpPr>
        <p:grpSpPr>
          <a:xfrm>
            <a:off x="5059723" y="3700254"/>
            <a:ext cx="495419" cy="592948"/>
            <a:chOff x="6310708" y="2223671"/>
            <a:chExt cx="809489" cy="898563"/>
          </a:xfrm>
        </p:grpSpPr>
        <p:sp>
          <p:nvSpPr>
            <p:cNvPr id="71" name="Rounded Rectangle 56">
              <a:extLst>
                <a:ext uri="{FF2B5EF4-FFF2-40B4-BE49-F238E27FC236}">
                  <a16:creationId xmlns:a16="http://schemas.microsoft.com/office/drawing/2014/main" id="{634D12F0-B694-F80E-9DDE-E2B6AC38BE20}"/>
                </a:ext>
              </a:extLst>
            </p:cNvPr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rgbClr val="DC5924">
                <a:lumMod val="60000"/>
                <a:lumOff val="4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2" name="Rounded Rectangle 57">
              <a:extLst>
                <a:ext uri="{FF2B5EF4-FFF2-40B4-BE49-F238E27FC236}">
                  <a16:creationId xmlns:a16="http://schemas.microsoft.com/office/drawing/2014/main" id="{937686D7-2FC5-AEC3-A64D-B40DF706FAFE}"/>
                </a:ext>
              </a:extLst>
            </p:cNvPr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3" name="Rounded Rectangle 58">
              <a:extLst>
                <a:ext uri="{FF2B5EF4-FFF2-40B4-BE49-F238E27FC236}">
                  <a16:creationId xmlns:a16="http://schemas.microsoft.com/office/drawing/2014/main" id="{2A0B8520-1ED3-D3C6-0137-200B20155454}"/>
                </a:ext>
              </a:extLst>
            </p:cNvPr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A45E67F1-AB1C-9D26-F3AD-EDA1B3F4CD1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7A7A7A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0FA9F89D-EB3E-E139-46C9-C2A85137600E}"/>
              </a:ext>
            </a:extLst>
          </p:cNvPr>
          <p:cNvGrpSpPr/>
          <p:nvPr/>
        </p:nvGrpSpPr>
        <p:grpSpPr>
          <a:xfrm rot="19800000">
            <a:off x="4834474" y="2982891"/>
            <a:ext cx="495419" cy="592948"/>
            <a:chOff x="6310708" y="2223671"/>
            <a:chExt cx="809489" cy="898563"/>
          </a:xfrm>
        </p:grpSpPr>
        <p:sp>
          <p:nvSpPr>
            <p:cNvPr id="76" name="Rounded Rectangle 61">
              <a:extLst>
                <a:ext uri="{FF2B5EF4-FFF2-40B4-BE49-F238E27FC236}">
                  <a16:creationId xmlns:a16="http://schemas.microsoft.com/office/drawing/2014/main" id="{797DFAF8-1C0B-5E2D-672A-7233E0AC5DA9}"/>
                </a:ext>
              </a:extLst>
            </p:cNvPr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rgbClr val="DC5924">
                <a:lumMod val="60000"/>
                <a:lumOff val="4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7" name="Rounded Rectangle 62">
              <a:extLst>
                <a:ext uri="{FF2B5EF4-FFF2-40B4-BE49-F238E27FC236}">
                  <a16:creationId xmlns:a16="http://schemas.microsoft.com/office/drawing/2014/main" id="{CA7A0C9A-BC93-C339-7924-347266505A6D}"/>
                </a:ext>
              </a:extLst>
            </p:cNvPr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8" name="Rounded Rectangle 63">
              <a:extLst>
                <a:ext uri="{FF2B5EF4-FFF2-40B4-BE49-F238E27FC236}">
                  <a16:creationId xmlns:a16="http://schemas.microsoft.com/office/drawing/2014/main" id="{CBE5EC39-6F0B-2FA7-0CEF-969B48D5C718}"/>
                </a:ext>
              </a:extLst>
            </p:cNvPr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0C3EBE3C-57B9-953D-1DF9-1236D9CBF1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7A7A7A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79376903-CA26-DFAB-E39B-210A90089064}"/>
              </a:ext>
            </a:extLst>
          </p:cNvPr>
          <p:cNvGrpSpPr/>
          <p:nvPr/>
        </p:nvGrpSpPr>
        <p:grpSpPr>
          <a:xfrm rot="18947227">
            <a:off x="4350939" y="2266329"/>
            <a:ext cx="495419" cy="592948"/>
            <a:chOff x="6310708" y="2223671"/>
            <a:chExt cx="809489" cy="898563"/>
          </a:xfrm>
        </p:grpSpPr>
        <p:sp>
          <p:nvSpPr>
            <p:cNvPr id="81" name="Rounded Rectangle 66">
              <a:extLst>
                <a:ext uri="{FF2B5EF4-FFF2-40B4-BE49-F238E27FC236}">
                  <a16:creationId xmlns:a16="http://schemas.microsoft.com/office/drawing/2014/main" id="{4C988CFB-4C56-F61B-FDB6-C49B59981E93}"/>
                </a:ext>
              </a:extLst>
            </p:cNvPr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rgbClr val="DC5924">
                <a:lumMod val="60000"/>
                <a:lumOff val="4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2" name="Rounded Rectangle 67">
              <a:extLst>
                <a:ext uri="{FF2B5EF4-FFF2-40B4-BE49-F238E27FC236}">
                  <a16:creationId xmlns:a16="http://schemas.microsoft.com/office/drawing/2014/main" id="{91D03E12-E56E-752C-F1DE-002B2CFC9D0B}"/>
                </a:ext>
              </a:extLst>
            </p:cNvPr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3" name="Rounded Rectangle 68">
              <a:extLst>
                <a:ext uri="{FF2B5EF4-FFF2-40B4-BE49-F238E27FC236}">
                  <a16:creationId xmlns:a16="http://schemas.microsoft.com/office/drawing/2014/main" id="{A37403B3-CA00-0CB0-CD14-899C05F30833}"/>
                </a:ext>
              </a:extLst>
            </p:cNvPr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4A647088-4134-8CD9-58E3-A62407CAB02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7A7A7A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85" name="TextBox 84">
            <a:extLst>
              <a:ext uri="{FF2B5EF4-FFF2-40B4-BE49-F238E27FC236}">
                <a16:creationId xmlns:a16="http://schemas.microsoft.com/office/drawing/2014/main" id="{F46E5569-46B8-A05A-A177-47DEA321E1B7}"/>
              </a:ext>
            </a:extLst>
          </p:cNvPr>
          <p:cNvSpPr txBox="1"/>
          <p:nvPr/>
        </p:nvSpPr>
        <p:spPr>
          <a:xfrm>
            <a:off x="5941017" y="5318789"/>
            <a:ext cx="1864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LIGHT READING = 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667BAEB-B51B-F962-FC4A-B2F79379CC21}"/>
              </a:ext>
            </a:extLst>
          </p:cNvPr>
          <p:cNvSpPr txBox="1"/>
          <p:nvPr/>
        </p:nvSpPr>
        <p:spPr>
          <a:xfrm>
            <a:off x="7749885" y="5294674"/>
            <a:ext cx="15817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50%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700191D9-95D5-FFD8-29FD-E351DE9A6E1A}"/>
              </a:ext>
            </a:extLst>
          </p:cNvPr>
          <p:cNvSpPr txBox="1"/>
          <p:nvPr/>
        </p:nvSpPr>
        <p:spPr>
          <a:xfrm>
            <a:off x="7749885" y="5303643"/>
            <a:ext cx="876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100%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DFB997F-AEC5-F0DB-A8E2-E0562E23B236}"/>
              </a:ext>
            </a:extLst>
          </p:cNvPr>
          <p:cNvSpPr txBox="1"/>
          <p:nvPr/>
        </p:nvSpPr>
        <p:spPr>
          <a:xfrm>
            <a:off x="4276268" y="1219200"/>
            <a:ext cx="47188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Note: the following few slides are animated. Use PowerPoint presentation mode to view them</a:t>
            </a:r>
          </a:p>
        </p:txBody>
      </p:sp>
      <p:sp>
        <p:nvSpPr>
          <p:cNvPr id="93" name="Text Placeholder 6">
            <a:extLst>
              <a:ext uri="{FF2B5EF4-FFF2-40B4-BE49-F238E27FC236}">
                <a16:creationId xmlns:a16="http://schemas.microsoft.com/office/drawing/2014/main" id="{B543EFB9-6182-E981-CD2F-D0F6DD79E456}"/>
              </a:ext>
            </a:extLst>
          </p:cNvPr>
          <p:cNvSpPr txBox="1">
            <a:spLocks/>
          </p:cNvSpPr>
          <p:nvPr/>
        </p:nvSpPr>
        <p:spPr>
          <a:xfrm>
            <a:off x="581193" y="1478826"/>
            <a:ext cx="2763586" cy="63935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What would a human do?</a:t>
            </a:r>
          </a:p>
        </p:txBody>
      </p:sp>
      <p:sp>
        <p:nvSpPr>
          <p:cNvPr id="94" name="Text Placeholder 8">
            <a:extLst>
              <a:ext uri="{FF2B5EF4-FFF2-40B4-BE49-F238E27FC236}">
                <a16:creationId xmlns:a16="http://schemas.microsoft.com/office/drawing/2014/main" id="{EEA0F6B2-7421-913A-E458-A66683D09410}"/>
              </a:ext>
            </a:extLst>
          </p:cNvPr>
          <p:cNvSpPr txBox="1">
            <a:spLocks/>
          </p:cNvSpPr>
          <p:nvPr/>
        </p:nvSpPr>
        <p:spPr>
          <a:xfrm>
            <a:off x="5216101" y="1478826"/>
            <a:ext cx="3354843" cy="432197"/>
          </a:xfrm>
          <a:prstGeom prst="rect">
            <a:avLst/>
          </a:prstGeom>
          <a:ln>
            <a:noFill/>
          </a:ln>
        </p:spPr>
        <p:txBody>
          <a:bodyPr/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What would proportional control do?</a:t>
            </a:r>
          </a:p>
        </p:txBody>
      </p:sp>
    </p:spTree>
    <p:extLst>
      <p:ext uri="{BB962C8B-B14F-4D97-AF65-F5344CB8AC3E}">
        <p14:creationId xmlns:p14="http://schemas.microsoft.com/office/powerpoint/2010/main" val="250272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6" grpId="1"/>
      <p:bldP spid="86" grpId="2"/>
      <p:bldP spid="86" grpId="3"/>
      <p:bldP spid="87" grpId="0"/>
      <p:bldP spid="87" grpId="1"/>
      <p:bldP spid="87" grpId="2"/>
      <p:bldP spid="87" grpId="3"/>
      <p:bldP spid="87" grpId="4"/>
      <p:bldP spid="87" grpId="5"/>
      <p:bldP spid="87" grpId="6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fix Proportional Control?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850AC6C-EC30-20F0-DA53-4AE2B4490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3CFCF3E-897F-CDC2-95F9-E881B6E14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4</a:t>
            </a:fld>
            <a:endParaRPr lang="en-US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B9D692B2-1741-C76B-1D4B-B06DBD0346AC}"/>
              </a:ext>
            </a:extLst>
          </p:cNvPr>
          <p:cNvSpPr txBox="1">
            <a:spLocks/>
          </p:cNvSpPr>
          <p:nvPr/>
        </p:nvSpPr>
        <p:spPr>
          <a:xfrm>
            <a:off x="456587" y="1440237"/>
            <a:ext cx="2743200" cy="56099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What would a human do?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42BD2201-48B7-2758-A84A-689BC43969A7}"/>
              </a:ext>
            </a:extLst>
          </p:cNvPr>
          <p:cNvSpPr txBox="1">
            <a:spLocks/>
          </p:cNvSpPr>
          <p:nvPr/>
        </p:nvSpPr>
        <p:spPr>
          <a:xfrm>
            <a:off x="5040954" y="1435450"/>
            <a:ext cx="3826257" cy="560991"/>
          </a:xfrm>
          <a:prstGeom prst="rect">
            <a:avLst/>
          </a:prstGeom>
        </p:spPr>
        <p:txBody>
          <a:bodyPr/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>
                <a:solidFill>
                  <a:schemeClr val="accent5"/>
                </a:solidFill>
              </a:rPr>
              <a:t>What would proportional control do?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8" name="Content Placeholder 9">
            <a:extLst>
              <a:ext uri="{FF2B5EF4-FFF2-40B4-BE49-F238E27FC236}">
                <a16:creationId xmlns:a16="http://schemas.microsoft.com/office/drawing/2014/main" id="{33886B1B-FFBF-196C-D085-BF1901F6E6EB}"/>
              </a:ext>
            </a:extLst>
          </p:cNvPr>
          <p:cNvSpPr txBox="1">
            <a:spLocks/>
          </p:cNvSpPr>
          <p:nvPr/>
        </p:nvSpPr>
        <p:spPr>
          <a:xfrm>
            <a:off x="5620822" y="2542764"/>
            <a:ext cx="3103833" cy="2201249"/>
          </a:xfrm>
          <a:prstGeom prst="rect">
            <a:avLst/>
          </a:prstGeom>
        </p:spPr>
        <p:txBody>
          <a:bodyPr/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charset="2"/>
              <a:buNone/>
            </a:pPr>
            <a:r>
              <a:rPr lang="en-US" b="1">
                <a:solidFill>
                  <a:srgbClr val="FF0000"/>
                </a:solidFill>
                <a:sym typeface="Wingdings" pitchFamily="2" charset="2"/>
              </a:rPr>
              <a:t>Turning left/on line  go straight!</a:t>
            </a:r>
          </a:p>
          <a:p>
            <a:pPr marL="0" indent="0">
              <a:buFont typeface="Wingdings 2" charset="2"/>
              <a:buNone/>
            </a:pPr>
            <a:r>
              <a:rPr lang="en-US" b="1">
                <a:solidFill>
                  <a:srgbClr val="FF0000"/>
                </a:solidFill>
                <a:sym typeface="Wingdings" pitchFamily="2" charset="2"/>
              </a:rPr>
              <a:t>Getting further from line  turn left the same amount!</a:t>
            </a:r>
          </a:p>
          <a:p>
            <a:endParaRPr lang="en-US" b="1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14FFEF-7C62-C6EA-D8DB-0DBE8E4B5C04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526878" y="4634286"/>
            <a:ext cx="422556" cy="1575867"/>
          </a:xfrm>
          <a:prstGeom prst="rect">
            <a:avLst/>
          </a:prstGeom>
          <a:solidFill>
            <a:srgbClr val="000000"/>
          </a:solidFill>
          <a:ln w="2857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685800">
              <a:defRPr/>
            </a:pPr>
            <a:endParaRPr lang="en-US" sz="1350" kern="0">
              <a:solidFill>
                <a:srgbClr val="FFFFFF"/>
              </a:solidFill>
              <a:latin typeface="Arial"/>
              <a:cs typeface="Arial" charset="0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8876073D-E2EE-B7AA-BD11-F3D956A35499}"/>
              </a:ext>
            </a:extLst>
          </p:cNvPr>
          <p:cNvSpPr/>
          <p:nvPr/>
        </p:nvSpPr>
        <p:spPr>
          <a:xfrm>
            <a:off x="1076234" y="3258624"/>
            <a:ext cx="3656317" cy="3142063"/>
          </a:xfrm>
          <a:prstGeom prst="arc">
            <a:avLst>
              <a:gd name="adj1" fmla="val 16199999"/>
              <a:gd name="adj2" fmla="val 0"/>
            </a:avLst>
          </a:prstGeom>
          <a:ln w="393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BED9213-CC4E-3CCA-F14B-A60D6BA3AD59}"/>
              </a:ext>
            </a:extLst>
          </p:cNvPr>
          <p:cNvGrpSpPr/>
          <p:nvPr/>
        </p:nvGrpSpPr>
        <p:grpSpPr>
          <a:xfrm rot="19800000">
            <a:off x="4741744" y="5079188"/>
            <a:ext cx="495419" cy="592948"/>
            <a:chOff x="6310708" y="2223671"/>
            <a:chExt cx="809489" cy="898563"/>
          </a:xfrm>
        </p:grpSpPr>
        <p:sp>
          <p:nvSpPr>
            <p:cNvPr id="14" name="Rounded Rectangle 50">
              <a:extLst>
                <a:ext uri="{FF2B5EF4-FFF2-40B4-BE49-F238E27FC236}">
                  <a16:creationId xmlns:a16="http://schemas.microsoft.com/office/drawing/2014/main" id="{33CD9EA2-347D-1699-7E2C-547522FE928A}"/>
                </a:ext>
              </a:extLst>
            </p:cNvPr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rgbClr val="DC5924">
                <a:lumMod val="60000"/>
                <a:lumOff val="4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5" name="Rounded Rectangle 51">
              <a:extLst>
                <a:ext uri="{FF2B5EF4-FFF2-40B4-BE49-F238E27FC236}">
                  <a16:creationId xmlns:a16="http://schemas.microsoft.com/office/drawing/2014/main" id="{0A85D1CF-F503-B2C0-71BD-E8562F4AC8A7}"/>
                </a:ext>
              </a:extLst>
            </p:cNvPr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6" name="Rounded Rectangle 52">
              <a:extLst>
                <a:ext uri="{FF2B5EF4-FFF2-40B4-BE49-F238E27FC236}">
                  <a16:creationId xmlns:a16="http://schemas.microsoft.com/office/drawing/2014/main" id="{CE56208C-8E77-C320-CC16-2D41776D62F2}"/>
                </a:ext>
              </a:extLst>
            </p:cNvPr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9DB220B-F067-3922-BD1E-867CDE5E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7A7A7A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EA446A84-EABF-8065-14CA-14F67BBD94AF}"/>
              </a:ext>
            </a:extLst>
          </p:cNvPr>
          <p:cNvSpPr txBox="1"/>
          <p:nvPr/>
        </p:nvSpPr>
        <p:spPr>
          <a:xfrm>
            <a:off x="5298240" y="4099809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0289CD5-A474-77B3-26D9-4EC3A4A03CD2}"/>
              </a:ext>
            </a:extLst>
          </p:cNvPr>
          <p:cNvGrpSpPr/>
          <p:nvPr/>
        </p:nvGrpSpPr>
        <p:grpSpPr>
          <a:xfrm>
            <a:off x="4807051" y="4183680"/>
            <a:ext cx="495419" cy="592948"/>
            <a:chOff x="6310708" y="2223671"/>
            <a:chExt cx="809489" cy="898563"/>
          </a:xfrm>
        </p:grpSpPr>
        <p:sp>
          <p:nvSpPr>
            <p:cNvPr id="20" name="Rounded Rectangle 56">
              <a:extLst>
                <a:ext uri="{FF2B5EF4-FFF2-40B4-BE49-F238E27FC236}">
                  <a16:creationId xmlns:a16="http://schemas.microsoft.com/office/drawing/2014/main" id="{7CAA3EBE-9EBA-C30A-D425-B1F9E1AFCEF3}"/>
                </a:ext>
              </a:extLst>
            </p:cNvPr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rgbClr val="DC5924">
                <a:lumMod val="60000"/>
                <a:lumOff val="4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1" name="Rounded Rectangle 57">
              <a:extLst>
                <a:ext uri="{FF2B5EF4-FFF2-40B4-BE49-F238E27FC236}">
                  <a16:creationId xmlns:a16="http://schemas.microsoft.com/office/drawing/2014/main" id="{0BAC9200-648A-56A2-A211-AFC2BD580024}"/>
                </a:ext>
              </a:extLst>
            </p:cNvPr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2" name="Rounded Rectangle 58">
              <a:extLst>
                <a:ext uri="{FF2B5EF4-FFF2-40B4-BE49-F238E27FC236}">
                  <a16:creationId xmlns:a16="http://schemas.microsoft.com/office/drawing/2014/main" id="{0D4D2B33-B89E-C954-4F61-0367A2041C1B}"/>
                </a:ext>
              </a:extLst>
            </p:cNvPr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0D7E6C1-8EF4-4C60-802F-2CA34418F35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7A7A7A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6C1AED3-8EFF-8A98-E692-FDEE3DDD387F}"/>
              </a:ext>
            </a:extLst>
          </p:cNvPr>
          <p:cNvGrpSpPr/>
          <p:nvPr/>
        </p:nvGrpSpPr>
        <p:grpSpPr>
          <a:xfrm rot="19800000">
            <a:off x="4581802" y="3466317"/>
            <a:ext cx="495419" cy="592948"/>
            <a:chOff x="6310708" y="2223671"/>
            <a:chExt cx="809489" cy="898563"/>
          </a:xfrm>
        </p:grpSpPr>
        <p:sp>
          <p:nvSpPr>
            <p:cNvPr id="25" name="Rounded Rectangle 61">
              <a:extLst>
                <a:ext uri="{FF2B5EF4-FFF2-40B4-BE49-F238E27FC236}">
                  <a16:creationId xmlns:a16="http://schemas.microsoft.com/office/drawing/2014/main" id="{DA867301-5DB5-FA67-6C53-01B795D6DCF6}"/>
                </a:ext>
              </a:extLst>
            </p:cNvPr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rgbClr val="DC5924">
                <a:lumMod val="60000"/>
                <a:lumOff val="4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6" name="Rounded Rectangle 62">
              <a:extLst>
                <a:ext uri="{FF2B5EF4-FFF2-40B4-BE49-F238E27FC236}">
                  <a16:creationId xmlns:a16="http://schemas.microsoft.com/office/drawing/2014/main" id="{BA229376-FDDA-756C-D0F4-FC6A219CD05D}"/>
                </a:ext>
              </a:extLst>
            </p:cNvPr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7" name="Rounded Rectangle 63">
              <a:extLst>
                <a:ext uri="{FF2B5EF4-FFF2-40B4-BE49-F238E27FC236}">
                  <a16:creationId xmlns:a16="http://schemas.microsoft.com/office/drawing/2014/main" id="{874E4974-CD51-7C01-A396-81925A208DDB}"/>
                </a:ext>
              </a:extLst>
            </p:cNvPr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EFAF00C-AEF9-06B3-9AEC-C73B262CCCB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7A7A7A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915AF57-6951-8F4A-B3DB-18A7D697E261}"/>
              </a:ext>
            </a:extLst>
          </p:cNvPr>
          <p:cNvGrpSpPr/>
          <p:nvPr/>
        </p:nvGrpSpPr>
        <p:grpSpPr>
          <a:xfrm rot="18947227">
            <a:off x="4098267" y="2749755"/>
            <a:ext cx="495419" cy="592948"/>
            <a:chOff x="6310708" y="2223671"/>
            <a:chExt cx="809489" cy="898563"/>
          </a:xfrm>
        </p:grpSpPr>
        <p:sp>
          <p:nvSpPr>
            <p:cNvPr id="30" name="Rounded Rectangle 66">
              <a:extLst>
                <a:ext uri="{FF2B5EF4-FFF2-40B4-BE49-F238E27FC236}">
                  <a16:creationId xmlns:a16="http://schemas.microsoft.com/office/drawing/2014/main" id="{2F2B733A-27C1-042B-9D69-5221C5B54825}"/>
                </a:ext>
              </a:extLst>
            </p:cNvPr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rgbClr val="DC5924">
                <a:lumMod val="60000"/>
                <a:lumOff val="4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1" name="Rounded Rectangle 67">
              <a:extLst>
                <a:ext uri="{FF2B5EF4-FFF2-40B4-BE49-F238E27FC236}">
                  <a16:creationId xmlns:a16="http://schemas.microsoft.com/office/drawing/2014/main" id="{1A9C3A16-3C5E-94D3-0EC1-FD4DFB93B460}"/>
                </a:ext>
              </a:extLst>
            </p:cNvPr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2" name="Rounded Rectangle 68">
              <a:extLst>
                <a:ext uri="{FF2B5EF4-FFF2-40B4-BE49-F238E27FC236}">
                  <a16:creationId xmlns:a16="http://schemas.microsoft.com/office/drawing/2014/main" id="{150ABCF9-3EC2-E263-D029-1DD110C1A9A5}"/>
                </a:ext>
              </a:extLst>
            </p:cNvPr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27E6ECF7-67EA-2C13-96AF-D9BD7CBFDE2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7A7A7A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F06C55D9-1C84-5556-A2E6-AA058C944AA2}"/>
              </a:ext>
            </a:extLst>
          </p:cNvPr>
          <p:cNvSpPr/>
          <p:nvPr/>
        </p:nvSpPr>
        <p:spPr>
          <a:xfrm>
            <a:off x="456587" y="4608702"/>
            <a:ext cx="3166215" cy="64755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1. Predict what the next sensor reading will be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B2A0D8-58D3-0D62-EB55-C9BEBEF8C7AA}"/>
              </a:ext>
            </a:extLst>
          </p:cNvPr>
          <p:cNvSpPr/>
          <p:nvPr/>
        </p:nvSpPr>
        <p:spPr>
          <a:xfrm>
            <a:off x="5682777" y="4608702"/>
            <a:ext cx="3166215" cy="64755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2. Has past steering fixes helped reduce error?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9F7722F-9F3D-5EF8-E471-EF38DFE0F611}"/>
              </a:ext>
            </a:extLst>
          </p:cNvPr>
          <p:cNvSpPr/>
          <p:nvPr/>
        </p:nvSpPr>
        <p:spPr>
          <a:xfrm>
            <a:off x="2514410" y="2639556"/>
            <a:ext cx="1285254" cy="11268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7" name="Content Placeholder 7">
            <a:extLst>
              <a:ext uri="{FF2B5EF4-FFF2-40B4-BE49-F238E27FC236}">
                <a16:creationId xmlns:a16="http://schemas.microsoft.com/office/drawing/2014/main" id="{F40ED455-621E-E146-016C-7BD452913BC0}"/>
              </a:ext>
            </a:extLst>
          </p:cNvPr>
          <p:cNvSpPr txBox="1">
            <a:spLocks/>
          </p:cNvSpPr>
          <p:nvPr/>
        </p:nvSpPr>
        <p:spPr>
          <a:xfrm>
            <a:off x="458326" y="2458437"/>
            <a:ext cx="3162736" cy="2201249"/>
          </a:xfrm>
          <a:prstGeom prst="rect">
            <a:avLst/>
          </a:prstGeom>
        </p:spPr>
        <p:txBody>
          <a:bodyPr/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charset="2"/>
              <a:buNone/>
            </a:pPr>
            <a:r>
              <a:rPr lang="en-US">
                <a:sym typeface="Wingdings" pitchFamily="2" charset="2"/>
              </a:rPr>
              <a:t>Turning left/on line  turn right</a:t>
            </a:r>
          </a:p>
          <a:p>
            <a:pPr marL="0" indent="0">
              <a:buFont typeface="Wingdings 2" charset="2"/>
              <a:buNone/>
            </a:pPr>
            <a:r>
              <a:rPr lang="en-US">
                <a:sym typeface="Wingdings" pitchFamily="2" charset="2"/>
              </a:rPr>
              <a:t>Getting further from line  turn even more!</a:t>
            </a:r>
          </a:p>
          <a:p>
            <a:endParaRPr lang="en-US"/>
          </a:p>
          <a:p>
            <a:pPr marL="0" indent="0">
              <a:buFont typeface="Wingdings 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639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850AC6C-EC30-20F0-DA53-4AE2B4490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3CFCF3E-897F-CDC2-95F9-E881B6E14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5</a:t>
            </a:fld>
            <a:endParaRPr lang="en-US"/>
          </a:p>
        </p:txBody>
      </p:sp>
      <p:sp>
        <p:nvSpPr>
          <p:cNvPr id="36" name="Content Placeholder 7">
            <a:extLst>
              <a:ext uri="{FF2B5EF4-FFF2-40B4-BE49-F238E27FC236}">
                <a16:creationId xmlns:a16="http://schemas.microsoft.com/office/drawing/2014/main" id="{B432B1F6-0E79-B65D-1618-A5A909B09A02}"/>
              </a:ext>
            </a:extLst>
          </p:cNvPr>
          <p:cNvSpPr txBox="1">
            <a:spLocks/>
          </p:cNvSpPr>
          <p:nvPr/>
        </p:nvSpPr>
        <p:spPr>
          <a:xfrm>
            <a:off x="135954" y="2019152"/>
            <a:ext cx="3296899" cy="3225627"/>
          </a:xfrm>
          <a:prstGeom prst="rect">
            <a:avLst/>
          </a:prstGeom>
        </p:spPr>
        <p:txBody>
          <a:bodyPr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If readings are: 75, 65, 55  what do you think the next reading will be?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What if the readings were 57, 56, 55…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What information did you use to guess?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Derivative  the rate at which a value is changing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7" name="Content Placeholder 9">
            <a:extLst>
              <a:ext uri="{FF2B5EF4-FFF2-40B4-BE49-F238E27FC236}">
                <a16:creationId xmlns:a16="http://schemas.microsoft.com/office/drawing/2014/main" id="{D931FD85-4700-C3EA-CD65-71BF4AB3D888}"/>
              </a:ext>
            </a:extLst>
          </p:cNvPr>
          <p:cNvSpPr txBox="1">
            <a:spLocks/>
          </p:cNvSpPr>
          <p:nvPr/>
        </p:nvSpPr>
        <p:spPr>
          <a:xfrm>
            <a:off x="4948414" y="2029539"/>
            <a:ext cx="4059631" cy="4577738"/>
          </a:xfrm>
          <a:prstGeom prst="rect">
            <a:avLst/>
          </a:prstGeom>
        </p:spPr>
        <p:txBody>
          <a:bodyPr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When the correction is working well, what does error readings look like?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+5, -6, +4 -3….  i.e. bouncing around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When steering is not working, what does error look like?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+5, +5, +6, +5… i.e. always on one side of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How can we detect this easily?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Hint: look at the sum of all past errors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What is an ideal value for this sum? What does it mean if the sum is large?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Integral  the “sum” of values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4D66CB3-6FB1-D68B-0F63-F6DD829E5F3F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212391" y="4490369"/>
            <a:ext cx="393192" cy="1360124"/>
          </a:xfrm>
          <a:prstGeom prst="rect">
            <a:avLst/>
          </a:prstGeom>
          <a:solidFill>
            <a:srgbClr val="000000"/>
          </a:solidFill>
          <a:ln w="2857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685800">
              <a:defRPr/>
            </a:pPr>
            <a:endParaRPr lang="en-US" sz="1350" kern="0" dirty="0">
              <a:solidFill>
                <a:srgbClr val="FFFFFF"/>
              </a:solidFill>
              <a:latin typeface="Arial"/>
              <a:cs typeface="Arial" charset="0"/>
            </a:endParaRPr>
          </a:p>
        </p:txBody>
      </p:sp>
      <p:sp>
        <p:nvSpPr>
          <p:cNvPr id="39" name="Arc 38">
            <a:extLst>
              <a:ext uri="{FF2B5EF4-FFF2-40B4-BE49-F238E27FC236}">
                <a16:creationId xmlns:a16="http://schemas.microsoft.com/office/drawing/2014/main" id="{A287B770-23BA-D62B-63D2-88C574C8347A}"/>
              </a:ext>
            </a:extLst>
          </p:cNvPr>
          <p:cNvSpPr/>
          <p:nvPr/>
        </p:nvSpPr>
        <p:spPr>
          <a:xfrm>
            <a:off x="751370" y="2919582"/>
            <a:ext cx="3656317" cy="3142063"/>
          </a:xfrm>
          <a:prstGeom prst="arc">
            <a:avLst>
              <a:gd name="adj1" fmla="val 16199999"/>
              <a:gd name="adj2" fmla="val 0"/>
            </a:avLst>
          </a:prstGeom>
          <a:ln w="393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31094B7-9CB9-ABB8-A59B-2310E00F6B32}"/>
              </a:ext>
            </a:extLst>
          </p:cNvPr>
          <p:cNvGrpSpPr/>
          <p:nvPr/>
        </p:nvGrpSpPr>
        <p:grpSpPr>
          <a:xfrm rot="19800000">
            <a:off x="4416880" y="4740146"/>
            <a:ext cx="495419" cy="592948"/>
            <a:chOff x="6310708" y="2223671"/>
            <a:chExt cx="809489" cy="898563"/>
          </a:xfrm>
        </p:grpSpPr>
        <p:sp>
          <p:nvSpPr>
            <p:cNvPr id="41" name="Rounded Rectangle 13">
              <a:extLst>
                <a:ext uri="{FF2B5EF4-FFF2-40B4-BE49-F238E27FC236}">
                  <a16:creationId xmlns:a16="http://schemas.microsoft.com/office/drawing/2014/main" id="{041447DF-7C7C-0114-B06C-390830E187E8}"/>
                </a:ext>
              </a:extLst>
            </p:cNvPr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rgbClr val="DC5924">
                <a:lumMod val="60000"/>
                <a:lumOff val="4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2" name="Rounded Rectangle 14">
              <a:extLst>
                <a:ext uri="{FF2B5EF4-FFF2-40B4-BE49-F238E27FC236}">
                  <a16:creationId xmlns:a16="http://schemas.microsoft.com/office/drawing/2014/main" id="{C2F0C578-536B-A368-4879-7DE057909AF9}"/>
                </a:ext>
              </a:extLst>
            </p:cNvPr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3" name="Rounded Rectangle 15">
              <a:extLst>
                <a:ext uri="{FF2B5EF4-FFF2-40B4-BE49-F238E27FC236}">
                  <a16:creationId xmlns:a16="http://schemas.microsoft.com/office/drawing/2014/main" id="{C56A4CF0-C0F4-8618-BB89-36A9B09603E8}"/>
                </a:ext>
              </a:extLst>
            </p:cNvPr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26AC9504-93DE-7F36-CF00-94A5BE9357D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7A7A7A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479A3D73-1BE4-5A7B-D0AF-44C73ED55F7E}"/>
              </a:ext>
            </a:extLst>
          </p:cNvPr>
          <p:cNvSpPr txBox="1"/>
          <p:nvPr/>
        </p:nvSpPr>
        <p:spPr>
          <a:xfrm>
            <a:off x="5085163" y="3238077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94C57477-E4DD-0766-9FA9-FE07C9D4E8A9}"/>
              </a:ext>
            </a:extLst>
          </p:cNvPr>
          <p:cNvGrpSpPr/>
          <p:nvPr/>
        </p:nvGrpSpPr>
        <p:grpSpPr>
          <a:xfrm>
            <a:off x="4482187" y="3844638"/>
            <a:ext cx="495419" cy="592948"/>
            <a:chOff x="6310708" y="2223671"/>
            <a:chExt cx="809489" cy="898563"/>
          </a:xfrm>
        </p:grpSpPr>
        <p:sp>
          <p:nvSpPr>
            <p:cNvPr id="47" name="Rounded Rectangle 19">
              <a:extLst>
                <a:ext uri="{FF2B5EF4-FFF2-40B4-BE49-F238E27FC236}">
                  <a16:creationId xmlns:a16="http://schemas.microsoft.com/office/drawing/2014/main" id="{40416A4B-A039-4FE0-6415-617B7ED3CFFD}"/>
                </a:ext>
              </a:extLst>
            </p:cNvPr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rgbClr val="DC5924">
                <a:lumMod val="60000"/>
                <a:lumOff val="4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8" name="Rounded Rectangle 20">
              <a:extLst>
                <a:ext uri="{FF2B5EF4-FFF2-40B4-BE49-F238E27FC236}">
                  <a16:creationId xmlns:a16="http://schemas.microsoft.com/office/drawing/2014/main" id="{8E1B1893-BC9E-0A89-319B-E3885B24A4F2}"/>
                </a:ext>
              </a:extLst>
            </p:cNvPr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9" name="Rounded Rectangle 21">
              <a:extLst>
                <a:ext uri="{FF2B5EF4-FFF2-40B4-BE49-F238E27FC236}">
                  <a16:creationId xmlns:a16="http://schemas.microsoft.com/office/drawing/2014/main" id="{FC689C57-9036-3C6D-72CC-F33D8C92C75E}"/>
                </a:ext>
              </a:extLst>
            </p:cNvPr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775D4F53-C852-5B97-A002-439BE042FA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7A7A7A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392BE56-67E3-B694-D320-BDE4FE71E795}"/>
              </a:ext>
            </a:extLst>
          </p:cNvPr>
          <p:cNvGrpSpPr/>
          <p:nvPr/>
        </p:nvGrpSpPr>
        <p:grpSpPr>
          <a:xfrm rot="19800000">
            <a:off x="4256938" y="3127275"/>
            <a:ext cx="495419" cy="592948"/>
            <a:chOff x="6310708" y="2223671"/>
            <a:chExt cx="809489" cy="898563"/>
          </a:xfrm>
        </p:grpSpPr>
        <p:sp>
          <p:nvSpPr>
            <p:cNvPr id="52" name="Rounded Rectangle 24">
              <a:extLst>
                <a:ext uri="{FF2B5EF4-FFF2-40B4-BE49-F238E27FC236}">
                  <a16:creationId xmlns:a16="http://schemas.microsoft.com/office/drawing/2014/main" id="{ED5ECDDA-7D34-D6B0-A451-9A78B7C5D34B}"/>
                </a:ext>
              </a:extLst>
            </p:cNvPr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rgbClr val="DC5924">
                <a:lumMod val="60000"/>
                <a:lumOff val="4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53" name="Rounded Rectangle 25">
              <a:extLst>
                <a:ext uri="{FF2B5EF4-FFF2-40B4-BE49-F238E27FC236}">
                  <a16:creationId xmlns:a16="http://schemas.microsoft.com/office/drawing/2014/main" id="{8F7098A3-BD30-1768-E4CF-5C7F2FEEC6F1}"/>
                </a:ext>
              </a:extLst>
            </p:cNvPr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54" name="Rounded Rectangle 26">
              <a:extLst>
                <a:ext uri="{FF2B5EF4-FFF2-40B4-BE49-F238E27FC236}">
                  <a16:creationId xmlns:a16="http://schemas.microsoft.com/office/drawing/2014/main" id="{E55608DE-17FC-BEF5-6113-7E50C4D87EA5}"/>
                </a:ext>
              </a:extLst>
            </p:cNvPr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B4682849-06F6-223D-BFA3-67981CEAE9A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7A7A7A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75001D24-8AB2-3F2D-7A07-37AD868712A0}"/>
              </a:ext>
            </a:extLst>
          </p:cNvPr>
          <p:cNvGrpSpPr/>
          <p:nvPr/>
        </p:nvGrpSpPr>
        <p:grpSpPr>
          <a:xfrm rot="18947227">
            <a:off x="3773403" y="2410713"/>
            <a:ext cx="495419" cy="592948"/>
            <a:chOff x="6310708" y="2223671"/>
            <a:chExt cx="809489" cy="898563"/>
          </a:xfrm>
        </p:grpSpPr>
        <p:sp>
          <p:nvSpPr>
            <p:cNvPr id="57" name="Rounded Rectangle 29">
              <a:extLst>
                <a:ext uri="{FF2B5EF4-FFF2-40B4-BE49-F238E27FC236}">
                  <a16:creationId xmlns:a16="http://schemas.microsoft.com/office/drawing/2014/main" id="{9308A583-C3A4-7A9A-DC06-07BA7420BDF1}"/>
                </a:ext>
              </a:extLst>
            </p:cNvPr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rgbClr val="DC5924">
                <a:lumMod val="60000"/>
                <a:lumOff val="4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58" name="Rounded Rectangle 30">
              <a:extLst>
                <a:ext uri="{FF2B5EF4-FFF2-40B4-BE49-F238E27FC236}">
                  <a16:creationId xmlns:a16="http://schemas.microsoft.com/office/drawing/2014/main" id="{C60816C4-AEE1-BB6B-03D5-EC0EC825BE90}"/>
                </a:ext>
              </a:extLst>
            </p:cNvPr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59" name="Rounded Rectangle 31">
              <a:extLst>
                <a:ext uri="{FF2B5EF4-FFF2-40B4-BE49-F238E27FC236}">
                  <a16:creationId xmlns:a16="http://schemas.microsoft.com/office/drawing/2014/main" id="{E7E3A611-6F8D-4E6F-1EB1-FC39AED9C993}"/>
                </a:ext>
              </a:extLst>
            </p:cNvPr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solidFill>
              <a:srgbClr val="B4B392">
                <a:satMod val="110000"/>
              </a:srgbClr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DADEEBC9-8DB2-4605-A022-CBE046C0AD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rgbClr val="7A7A7A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5EB4A283-1B61-5DAE-3276-320A44A77B18}"/>
              </a:ext>
            </a:extLst>
          </p:cNvPr>
          <p:cNvSpPr/>
          <p:nvPr/>
        </p:nvSpPr>
        <p:spPr>
          <a:xfrm>
            <a:off x="168001" y="1371595"/>
            <a:ext cx="3755517" cy="64755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1. Predict what the next sensor reading will be?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B9B3B2F-BBE8-00FB-D956-2FFA589A545E}"/>
              </a:ext>
            </a:extLst>
          </p:cNvPr>
          <p:cNvSpPr/>
          <p:nvPr/>
        </p:nvSpPr>
        <p:spPr>
          <a:xfrm>
            <a:off x="5205262" y="1371595"/>
            <a:ext cx="3755517" cy="64755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2. Have past steering fixes helped reduce error?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6BBF5239-02A5-495C-FD80-B6F8F9B29F2C}"/>
              </a:ext>
            </a:extLst>
          </p:cNvPr>
          <p:cNvSpPr/>
          <p:nvPr/>
        </p:nvSpPr>
        <p:spPr>
          <a:xfrm>
            <a:off x="2045760" y="2439126"/>
            <a:ext cx="1285254" cy="8819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349079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2BD92-8E35-9446-8450-299F5F4F9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PID?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F0872-E8BE-CA4D-A3D6-133142135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P</a:t>
            </a:r>
            <a:r>
              <a:rPr lang="en-US" dirty="0"/>
              <a:t>roportional [Error] </a:t>
            </a:r>
            <a:r>
              <a:rPr lang="en-US" dirty="0">
                <a:sym typeface="Wingdings" pitchFamily="2" charset="2"/>
              </a:rPr>
              <a:t> How bad is the situation now?</a:t>
            </a:r>
            <a:endParaRPr lang="en-US" dirty="0"/>
          </a:p>
          <a:p>
            <a:r>
              <a:rPr lang="en-US" b="1" u="sng" dirty="0">
                <a:solidFill>
                  <a:srgbClr val="FF0000"/>
                </a:solidFill>
              </a:rPr>
              <a:t>I</a:t>
            </a:r>
            <a:r>
              <a:rPr lang="en-US" dirty="0"/>
              <a:t>ntegral </a:t>
            </a:r>
            <a:r>
              <a:rPr lang="en-US" dirty="0">
                <a:sym typeface="Wingdings" pitchFamily="2" charset="2"/>
              </a:rPr>
              <a:t> Have my past fixes helped fix things?</a:t>
            </a:r>
            <a:endParaRPr lang="en-US" dirty="0"/>
          </a:p>
          <a:p>
            <a:r>
              <a:rPr lang="en-US" b="1" u="sng" dirty="0">
                <a:solidFill>
                  <a:srgbClr val="FF0000"/>
                </a:solidFill>
              </a:rPr>
              <a:t>D</a:t>
            </a:r>
            <a:r>
              <a:rPr lang="en-US" dirty="0"/>
              <a:t>erivative </a:t>
            </a:r>
            <a:r>
              <a:rPr lang="en-US" dirty="0">
                <a:sym typeface="Wingdings" pitchFamily="2" charset="2"/>
              </a:rPr>
              <a:t> How is the situation changing? </a:t>
            </a:r>
          </a:p>
          <a:p>
            <a:r>
              <a:rPr lang="en-US" dirty="0">
                <a:sym typeface="Wingdings" pitchFamily="2" charset="2"/>
              </a:rPr>
              <a:t>PID control  combine the error, integral and derivative values to decide how to steer the robot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9546940-711C-F41D-809B-6A0014F72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F610571-3652-AB8B-4C8F-C5BC77928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518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6187B-6AE4-2943-97EC-D0A0590F5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82DEA-5D93-784D-9CC4-FB20DC805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280" y="1624877"/>
            <a:ext cx="8628255" cy="1036496"/>
          </a:xfrm>
        </p:spPr>
        <p:txBody>
          <a:bodyPr>
            <a:normAutofit/>
          </a:bodyPr>
          <a:lstStyle/>
          <a:p>
            <a:r>
              <a:rPr lang="en-US" dirty="0"/>
              <a:t>Solid line represents what you have seen, dotted line is the future</a:t>
            </a:r>
          </a:p>
          <a:p>
            <a:r>
              <a:rPr lang="en-US" dirty="0"/>
              <a:t>At time 20, you see light reading = 40 and error = -10 (red </a:t>
            </a:r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dirty="0"/>
              <a:t>)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AAC408A9-1E9A-0244-8B63-A42BEAA2EB43}"/>
              </a:ext>
            </a:extLst>
          </p:cNvPr>
          <p:cNvGraphicFramePr>
            <a:graphicFrameLocks/>
          </p:cNvGraphicFramePr>
          <p:nvPr/>
        </p:nvGraphicFramePr>
        <p:xfrm>
          <a:off x="5013487" y="3097530"/>
          <a:ext cx="3771900" cy="246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ight Arrow 6">
            <a:extLst>
              <a:ext uri="{FF2B5EF4-FFF2-40B4-BE49-F238E27FC236}">
                <a16:creationId xmlns:a16="http://schemas.microsoft.com/office/drawing/2014/main" id="{57CAD7D0-EBDA-D742-877F-BECB8BA4E22B}"/>
              </a:ext>
            </a:extLst>
          </p:cNvPr>
          <p:cNvSpPr/>
          <p:nvPr/>
        </p:nvSpPr>
        <p:spPr>
          <a:xfrm>
            <a:off x="4199692" y="4095231"/>
            <a:ext cx="728663" cy="5572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8F851716-A5CB-D34E-A0B0-C50126D8D7D7}"/>
              </a:ext>
            </a:extLst>
          </p:cNvPr>
          <p:cNvGraphicFramePr>
            <a:graphicFrameLocks/>
          </p:cNvGraphicFramePr>
          <p:nvPr/>
        </p:nvGraphicFramePr>
        <p:xfrm>
          <a:off x="448091" y="3097530"/>
          <a:ext cx="3771900" cy="246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364F721-6F62-2043-8548-2B5954CDC5BF}"/>
              </a:ext>
            </a:extLst>
          </p:cNvPr>
          <p:cNvSpPr txBox="1"/>
          <p:nvPr/>
        </p:nvSpPr>
        <p:spPr>
          <a:xfrm>
            <a:off x="4091075" y="3608439"/>
            <a:ext cx="93326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/>
              <a:t>Subtract </a:t>
            </a:r>
            <a:br>
              <a:rPr lang="en-US" sz="1350" dirty="0"/>
            </a:br>
            <a:r>
              <a:rPr lang="en-US" sz="1350" dirty="0"/>
              <a:t>target (50)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28BCB5E-6B7B-5F45-A150-A6BBBC04AE9A}"/>
              </a:ext>
            </a:extLst>
          </p:cNvPr>
          <p:cNvCxnSpPr>
            <a:cxnSpLocks/>
          </p:cNvCxnSpPr>
          <p:nvPr/>
        </p:nvCxnSpPr>
        <p:spPr>
          <a:xfrm>
            <a:off x="5459834" y="4581820"/>
            <a:ext cx="30882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28BCB5E-6B7B-5F45-A150-A6BBBC04AE9A}"/>
              </a:ext>
            </a:extLst>
          </p:cNvPr>
          <p:cNvCxnSpPr>
            <a:cxnSpLocks/>
          </p:cNvCxnSpPr>
          <p:nvPr/>
        </p:nvCxnSpPr>
        <p:spPr>
          <a:xfrm>
            <a:off x="913199" y="4581820"/>
            <a:ext cx="3062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4B7DEBA-91BB-A773-31D0-CD5BB9C6D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149D4338-444D-04B5-AA34-C89F160C3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17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B527D-5917-4F40-927B-40967E0E6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E60EA-A85E-1A4A-83E8-C701B846C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92" y="1986439"/>
            <a:ext cx="3883277" cy="3264911"/>
          </a:xfrm>
        </p:spPr>
        <p:txBody>
          <a:bodyPr>
            <a:normAutofit/>
          </a:bodyPr>
          <a:lstStyle/>
          <a:p>
            <a:r>
              <a:rPr lang="en-US" dirty="0"/>
              <a:t>Looks at past history of line follower</a:t>
            </a:r>
          </a:p>
          <a:p>
            <a:r>
              <a:rPr lang="en-US" dirty="0"/>
              <a:t>Sum of past error</a:t>
            </a:r>
          </a:p>
          <a:p>
            <a:r>
              <a:rPr lang="en-US" dirty="0">
                <a:sym typeface="Wingdings" pitchFamily="2" charset="2"/>
              </a:rPr>
              <a:t>Like area under the curve in graph (integral)</a:t>
            </a:r>
          </a:p>
          <a:p>
            <a:pPr lvl="1"/>
            <a:r>
              <a:rPr lang="en-US" dirty="0">
                <a:sym typeface="Wingdings" pitchFamily="2" charset="2"/>
              </a:rPr>
              <a:t>Green = positive area</a:t>
            </a:r>
          </a:p>
          <a:p>
            <a:pPr lvl="1"/>
            <a:r>
              <a:rPr lang="en-US" dirty="0">
                <a:sym typeface="Wingdings" pitchFamily="2" charset="2"/>
              </a:rPr>
              <a:t>Red = negative area</a:t>
            </a:r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F0E20D2-85AB-9341-8A94-CEE4C1AA3FC1}"/>
              </a:ext>
            </a:extLst>
          </p:cNvPr>
          <p:cNvGraphicFramePr>
            <a:graphicFrameLocks/>
          </p:cNvGraphicFramePr>
          <p:nvPr/>
        </p:nvGraphicFramePr>
        <p:xfrm>
          <a:off x="4260273" y="1880935"/>
          <a:ext cx="4114800" cy="1822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58DF68B-CAB7-6F47-A9A3-E260F9874A6F}"/>
              </a:ext>
            </a:extLst>
          </p:cNvPr>
          <p:cNvGraphicFramePr>
            <a:graphicFrameLocks/>
          </p:cNvGraphicFramePr>
          <p:nvPr/>
        </p:nvGraphicFramePr>
        <p:xfrm>
          <a:off x="4260273" y="3603431"/>
          <a:ext cx="4114800" cy="231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6813449-60DE-0CB3-FFB7-0CF283145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B0B415A-17E1-F86F-8C1C-D5066CF20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86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41D0E-5012-F240-AD2F-A4413AD76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EFCD3-5555-7845-ACDA-E1410BD0F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92" y="1986439"/>
            <a:ext cx="4210619" cy="3264911"/>
          </a:xfrm>
        </p:spPr>
        <p:txBody>
          <a:bodyPr>
            <a:normAutofit/>
          </a:bodyPr>
          <a:lstStyle/>
          <a:p>
            <a:r>
              <a:rPr lang="en-US" dirty="0"/>
              <a:t>How quickly is position changing?</a:t>
            </a:r>
          </a:p>
          <a:p>
            <a:pPr lvl="1"/>
            <a:r>
              <a:rPr lang="en-US" dirty="0"/>
              <a:t>Predicts where the robot will be in the immediate future</a:t>
            </a:r>
          </a:p>
          <a:p>
            <a:pPr lvl="1"/>
            <a:r>
              <a:rPr lang="en-US" dirty="0"/>
              <a:t>Same as how fast is error changing</a:t>
            </a:r>
          </a:p>
          <a:p>
            <a:r>
              <a:rPr lang="en-US" dirty="0"/>
              <a:t>Can be measured using tangent line to measurements </a:t>
            </a:r>
            <a:r>
              <a:rPr lang="en-US" dirty="0">
                <a:sym typeface="Wingdings" pitchFamily="2" charset="2"/>
              </a:rPr>
              <a:t> derivative</a:t>
            </a:r>
          </a:p>
          <a:p>
            <a:pPr lvl="1"/>
            <a:r>
              <a:rPr lang="en-US" dirty="0">
                <a:sym typeface="Wingdings" pitchFamily="2" charset="2"/>
              </a:rPr>
              <a:t>Approximated using two nearby points on graph</a:t>
            </a:r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58ABDE0-E2C3-CA46-BD96-C0C5146B4F66}"/>
              </a:ext>
            </a:extLst>
          </p:cNvPr>
          <p:cNvGraphicFramePr>
            <a:graphicFrameLocks/>
          </p:cNvGraphicFramePr>
          <p:nvPr/>
        </p:nvGraphicFramePr>
        <p:xfrm>
          <a:off x="4658710" y="1986439"/>
          <a:ext cx="4287044" cy="1899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AD6F5FA-F186-5745-B168-1429AF108D41}"/>
              </a:ext>
            </a:extLst>
          </p:cNvPr>
          <p:cNvCxnSpPr>
            <a:cxnSpLocks/>
          </p:cNvCxnSpPr>
          <p:nvPr/>
        </p:nvCxnSpPr>
        <p:spPr>
          <a:xfrm flipV="1">
            <a:off x="6324600" y="2945643"/>
            <a:ext cx="2147807" cy="4833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4F878E7-A7D2-4A42-BE72-F6C206AAAE89}"/>
              </a:ext>
            </a:extLst>
          </p:cNvPr>
          <p:cNvSpPr txBox="1"/>
          <p:nvPr/>
        </p:nvSpPr>
        <p:spPr>
          <a:xfrm>
            <a:off x="7500585" y="2420125"/>
            <a:ext cx="102380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0000"/>
                </a:solidFill>
              </a:rPr>
              <a:t>Tangent line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BFE6788-D0CB-DC47-AA8D-D818D4C13604}"/>
              </a:ext>
            </a:extLst>
          </p:cNvPr>
          <p:cNvSpPr>
            <a:spLocks noChangeAspect="1"/>
          </p:cNvSpPr>
          <p:nvPr/>
        </p:nvSpPr>
        <p:spPr>
          <a:xfrm>
            <a:off x="7065101" y="3231295"/>
            <a:ext cx="48006" cy="4800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34629B8-F9CB-1141-B9D9-C4D430B1F30B}"/>
              </a:ext>
            </a:extLst>
          </p:cNvPr>
          <p:cNvSpPr>
            <a:spLocks noChangeAspect="1"/>
          </p:cNvSpPr>
          <p:nvPr/>
        </p:nvSpPr>
        <p:spPr>
          <a:xfrm>
            <a:off x="6903767" y="3255298"/>
            <a:ext cx="48006" cy="4800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3808B5EE-B1C0-7242-83D7-6615EABD1560}"/>
              </a:ext>
            </a:extLst>
          </p:cNvPr>
          <p:cNvGraphicFramePr>
            <a:graphicFrameLocks/>
          </p:cNvGraphicFramePr>
          <p:nvPr/>
        </p:nvGraphicFramePr>
        <p:xfrm>
          <a:off x="4658711" y="3886401"/>
          <a:ext cx="4286250" cy="1899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BB7BF6B-B40C-2C4C-D428-AA861C752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2023 Prime Lessons (primelessons.org) CC-BY-NC-SA.  (Last edit: 6/9/2023)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738BE01-69EC-07B4-5D42-E15F2AAC8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147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ividend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00000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owtoUse" id="{7DD8E111-BC3A-4444-A06C-BD4DCB2344B2}" vid="{5D8D2880-D206-C442-A283-BCAB763DE8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primelessons</Template>
  <TotalTime>1445</TotalTime>
  <Words>1557</Words>
  <Application>Microsoft Office PowerPoint</Application>
  <PresentationFormat>On-screen Show (4:3)</PresentationFormat>
  <Paragraphs>172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Gill Sans MT</vt:lpstr>
      <vt:lpstr>Helvetica Neue</vt:lpstr>
      <vt:lpstr>Wingdings 2</vt:lpstr>
      <vt:lpstr>Dividend</vt:lpstr>
      <vt:lpstr>PID Line FOLLOWER</vt:lpstr>
      <vt:lpstr>Lesson Objectives</vt:lpstr>
      <vt:lpstr>When does Proportional Control Have Trouble?</vt:lpstr>
      <vt:lpstr>How can we fix Proportional Control?</vt:lpstr>
      <vt:lpstr>Lesson Objectives</vt:lpstr>
      <vt:lpstr>What is PID?   </vt:lpstr>
      <vt:lpstr>Error</vt:lpstr>
      <vt:lpstr>Integral</vt:lpstr>
      <vt:lpstr>Derivative</vt:lpstr>
      <vt:lpstr>Pseudocode</vt:lpstr>
      <vt:lpstr>Code - Proportional</vt:lpstr>
      <vt:lpstr>Code - Integral</vt:lpstr>
      <vt:lpstr>Code - Derivative</vt:lpstr>
      <vt:lpstr>Putting it all Together</vt:lpstr>
      <vt:lpstr>Full Code</vt:lpstr>
      <vt:lpstr>Full Code</vt:lpstr>
      <vt:lpstr>Key Step: Tuning The PID constants</vt:lpstr>
      <vt:lpstr>Evaluating Line followers</vt:lpstr>
      <vt:lpstr>CREDITS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PROGRAMMING LESSON</dc:title>
  <dc:creator>Srinivasan Seshan</dc:creator>
  <cp:lastModifiedBy>Arvind Seshan</cp:lastModifiedBy>
  <cp:revision>150</cp:revision>
  <dcterms:created xsi:type="dcterms:W3CDTF">2016-07-04T02:35:12Z</dcterms:created>
  <dcterms:modified xsi:type="dcterms:W3CDTF">2023-06-09T21:11:03Z</dcterms:modified>
</cp:coreProperties>
</file>