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6"/>
  </p:notesMasterIdLst>
  <p:handoutMasterIdLst>
    <p:handoutMasterId r:id="rId17"/>
  </p:handoutMasterIdLst>
  <p:sldIdLst>
    <p:sldId id="275" r:id="rId2"/>
    <p:sldId id="257" r:id="rId3"/>
    <p:sldId id="295" r:id="rId4"/>
    <p:sldId id="292" r:id="rId5"/>
    <p:sldId id="293" r:id="rId6"/>
    <p:sldId id="411" r:id="rId7"/>
    <p:sldId id="412" r:id="rId8"/>
    <p:sldId id="289" r:id="rId9"/>
    <p:sldId id="291" r:id="rId10"/>
    <p:sldId id="265" r:id="rId11"/>
    <p:sldId id="347" r:id="rId12"/>
    <p:sldId id="409" r:id="rId13"/>
    <p:sldId id="410" r:id="rId14"/>
    <p:sldId id="28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09B"/>
    <a:srgbClr val="FFD500"/>
    <a:srgbClr val="0EAE9F"/>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6"/>
    <p:restoredTop sz="94613"/>
  </p:normalViewPr>
  <p:slideViewPr>
    <p:cSldViewPr snapToGrid="0" snapToObjects="1">
      <p:cViewPr varScale="1">
        <p:scale>
          <a:sx n="119" d="100"/>
          <a:sy n="119" d="100"/>
        </p:scale>
        <p:origin x="6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7/26/23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7/26/23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CE3F5671-B0C8-2141-8D3E-21D041D0B9F9}"/>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21823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44146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5772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5FCE543-0002-B246-9797-E0BBB46465D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337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7/26/2023)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A5395123-DB4A-4C4E-A84E-3C6FF463970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947C6DEF-5BE6-9A4B-B178-1BED2078934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0812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CB80912-461F-EC4A-9D82-EC9B217C4706}"/>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D93DFBB-5CE4-464E-ABCE-909591E2F4B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868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5A6B618C-31A9-8143-B70E-D72AEF3463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574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631CCAB-D6AB-3844-9113-B6585B610C6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90BDC9F-92B6-C14C-8955-6F62DCF7EC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123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7/26/2023)</a:t>
            </a:r>
            <a:endParaRPr lang="en-US" dirty="0"/>
          </a:p>
        </p:txBody>
      </p:sp>
      <p:sp>
        <p:nvSpPr>
          <p:cNvPr id="7" name="Rectangle 6">
            <a:extLst>
              <a:ext uri="{FF2B5EF4-FFF2-40B4-BE49-F238E27FC236}">
                <a16:creationId xmlns:a16="http://schemas.microsoft.com/office/drawing/2014/main" id="{DA7AF908-216A-4241-8416-92119101A094}"/>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3B7E6FF-23A5-DD4C-816D-B21EBC44553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7/26/2023)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9700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7/26/2023)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97639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7/26/2023)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733C40-DA99-7644-88CA-FA8E543E6A9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117737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Turning With the Gyro</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
        <p:nvSpPr>
          <p:cNvPr id="4" name="Rectangle: Rounded Corners 3">
            <a:extLst>
              <a:ext uri="{FF2B5EF4-FFF2-40B4-BE49-F238E27FC236}">
                <a16:creationId xmlns:a16="http://schemas.microsoft.com/office/drawing/2014/main" id="{526631DF-851A-F8F8-453F-C43E47713113}"/>
              </a:ext>
            </a:extLst>
          </p:cNvPr>
          <p:cNvSpPr/>
          <p:nvPr/>
        </p:nvSpPr>
        <p:spPr>
          <a:xfrm>
            <a:off x="2621721" y="5901635"/>
            <a:ext cx="3900558" cy="3313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lesson uses SPIKE 3 software</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3584593" y="5364706"/>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9153" y="5350552"/>
            <a:ext cx="2257735" cy="1273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6087" y="2251740"/>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There are two types of turns you can do</a:t>
            </a:r>
          </a:p>
        </p:txBody>
      </p:sp>
      <p:sp>
        <p:nvSpPr>
          <p:cNvPr id="3" name="Footer Placeholder 2"/>
          <p:cNvSpPr>
            <a:spLocks noGrp="1"/>
          </p:cNvSpPr>
          <p:nvPr>
            <p:ph type="ftr" sz="quarter" idx="11"/>
          </p:nvPr>
        </p:nvSpPr>
        <p:spPr/>
        <p:txBody>
          <a:bodyPr/>
          <a:lstStyle/>
          <a:p>
            <a:r>
              <a:rPr lang="en-US"/>
              <a:t>Copyright © 2023 Prime Lessons (primelessons.org) CC-BY-NC-SA.  (Last edit: 7/26/2023)</a:t>
            </a:r>
          </a:p>
        </p:txBody>
      </p:sp>
      <p:sp>
        <p:nvSpPr>
          <p:cNvPr id="4" name="Slide Number Placeholder 3">
            <a:extLst>
              <a:ext uri="{FF2B5EF4-FFF2-40B4-BE49-F238E27FC236}">
                <a16:creationId xmlns:a16="http://schemas.microsoft.com/office/drawing/2014/main" id="{A820D3A0-BB1C-4BE8-BDFE-B24894F6E99A}"/>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6" name="TextBox 5"/>
          <p:cNvSpPr txBox="1"/>
          <p:nvPr/>
        </p:nvSpPr>
        <p:spPr>
          <a:xfrm>
            <a:off x="276087" y="1278956"/>
            <a:ext cx="5497869" cy="369332"/>
          </a:xfrm>
          <a:prstGeom prst="rect">
            <a:avLst/>
          </a:prstGeom>
          <a:solidFill>
            <a:schemeClr val="bg1">
              <a:lumMod val="9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a:solidFill>
                  <a:schemeClr val="tx1"/>
                </a:solidFill>
              </a:rPr>
              <a:t>180 Degree Pivot Turn</a:t>
            </a:r>
          </a:p>
        </p:txBody>
      </p:sp>
      <p:sp>
        <p:nvSpPr>
          <p:cNvPr id="7" name="TextBox 6"/>
          <p:cNvSpPr txBox="1"/>
          <p:nvPr/>
        </p:nvSpPr>
        <p:spPr>
          <a:xfrm>
            <a:off x="276087" y="3868344"/>
            <a:ext cx="5497869" cy="369332"/>
          </a:xfrm>
          <a:prstGeom prst="rect">
            <a:avLst/>
          </a:prstGeo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solidFill>
                  <a:schemeClr val="tx1"/>
                </a:solidFill>
              </a:rPr>
              <a:t>180 Degree Spin Turn</a:t>
            </a:r>
          </a:p>
        </p:txBody>
      </p:sp>
      <p:sp>
        <p:nvSpPr>
          <p:cNvPr id="8" name="TextBox 7"/>
          <p:cNvSpPr txBox="1"/>
          <p:nvPr/>
        </p:nvSpPr>
        <p:spPr>
          <a:xfrm>
            <a:off x="6115189" y="1255771"/>
            <a:ext cx="2805025" cy="4524316"/>
          </a:xfrm>
          <a:prstGeom prst="rect">
            <a:avLst/>
          </a:prstGeom>
          <a:noFill/>
        </p:spPr>
        <p:txBody>
          <a:bodyPr wrap="square" rtlCol="0">
            <a:spAutoFit/>
          </a:bodyPr>
          <a:lstStyle/>
          <a:p>
            <a:r>
              <a:rPr lang="en-US" dirty="0"/>
              <a:t>Notice where the robot ends in both pictures after a 180 degree turn. </a:t>
            </a:r>
          </a:p>
          <a:p>
            <a:endParaRPr lang="en-US" dirty="0"/>
          </a:p>
          <a:p>
            <a:r>
              <a:rPr lang="en-US" dirty="0"/>
              <a:t>In the Spin Turn, the robot moves a lot less and that makes Spin Turns are great for tight positions. Spin turns tend to be a bit faster but also a little less accurate.</a:t>
            </a:r>
          </a:p>
          <a:p>
            <a:endParaRPr lang="en-US" dirty="0"/>
          </a:p>
          <a:p>
            <a:r>
              <a:rPr lang="en-US" dirty="0"/>
              <a:t>So when you need to make turns, you should decide which turn is best for you!</a:t>
            </a:r>
          </a:p>
        </p:txBody>
      </p:sp>
      <p:grpSp>
        <p:nvGrpSpPr>
          <p:cNvPr id="10" name="Group 9"/>
          <p:cNvGrpSpPr/>
          <p:nvPr/>
        </p:nvGrpSpPr>
        <p:grpSpPr>
          <a:xfrm rot="10800000">
            <a:off x="4133980" y="4741368"/>
            <a:ext cx="1164830" cy="1200156"/>
            <a:chOff x="6507215" y="1347674"/>
            <a:chExt cx="1164830" cy="1500074"/>
          </a:xfrm>
        </p:grpSpPr>
        <p:grpSp>
          <p:nvGrpSpPr>
            <p:cNvPr id="11" name="Group 10"/>
            <p:cNvGrpSpPr/>
            <p:nvPr/>
          </p:nvGrpSpPr>
          <p:grpSpPr>
            <a:xfrm rot="5400000">
              <a:off x="6518632" y="1512901"/>
              <a:ext cx="1141996" cy="1164830"/>
              <a:chOff x="6310708" y="2223670"/>
              <a:chExt cx="809489" cy="898563"/>
            </a:xfrm>
          </p:grpSpPr>
          <p:sp>
            <p:nvSpPr>
              <p:cNvPr id="14" name="Rounded Rectangle 13"/>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6" name="Rounded Rectangle 1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Oval 1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10800000">
              <a:off x="7092564" y="1347674"/>
              <a:ext cx="465620" cy="461628"/>
            </a:xfrm>
            <a:prstGeom prst="rect">
              <a:avLst/>
            </a:prstGeom>
            <a:noFill/>
          </p:spPr>
          <p:txBody>
            <a:bodyPr wrap="square" rtlCol="0">
              <a:spAutoFit/>
            </a:bodyPr>
            <a:lstStyle/>
            <a:p>
              <a:r>
                <a:rPr lang="en-US" dirty="0"/>
                <a:t>A</a:t>
              </a:r>
            </a:p>
          </p:txBody>
        </p:sp>
        <p:sp>
          <p:nvSpPr>
            <p:cNvPr id="13" name="TextBox 12"/>
            <p:cNvSpPr txBox="1"/>
            <p:nvPr/>
          </p:nvSpPr>
          <p:spPr>
            <a:xfrm rot="10800000">
              <a:off x="7102544" y="2386120"/>
              <a:ext cx="465620" cy="461628"/>
            </a:xfrm>
            <a:prstGeom prst="rect">
              <a:avLst/>
            </a:prstGeom>
            <a:noFill/>
          </p:spPr>
          <p:txBody>
            <a:bodyPr wrap="square" rtlCol="0">
              <a:spAutoFit/>
            </a:bodyPr>
            <a:lstStyle/>
            <a:p>
              <a:r>
                <a:rPr lang="en-US" dirty="0"/>
                <a:t>E</a:t>
              </a:r>
            </a:p>
          </p:txBody>
        </p:sp>
      </p:grpSp>
      <p:sp>
        <p:nvSpPr>
          <p:cNvPr id="26" name="TextBox 25"/>
          <p:cNvSpPr txBox="1"/>
          <p:nvPr/>
        </p:nvSpPr>
        <p:spPr>
          <a:xfrm>
            <a:off x="457200" y="4373571"/>
            <a:ext cx="1708440" cy="370199"/>
          </a:xfrm>
          <a:prstGeom prst="rect">
            <a:avLst/>
          </a:prstGeom>
          <a:noFill/>
        </p:spPr>
        <p:txBody>
          <a:bodyPr wrap="square" rtlCol="0">
            <a:spAutoFit/>
          </a:bodyPr>
          <a:lstStyle/>
          <a:p>
            <a:pPr algn="ctr"/>
            <a:r>
              <a:rPr lang="en-US" dirty="0"/>
              <a:t>Start Position</a:t>
            </a:r>
          </a:p>
        </p:txBody>
      </p:sp>
      <p:sp>
        <p:nvSpPr>
          <p:cNvPr id="27" name="TextBox 26"/>
          <p:cNvSpPr txBox="1"/>
          <p:nvPr/>
        </p:nvSpPr>
        <p:spPr>
          <a:xfrm>
            <a:off x="3894082" y="4375841"/>
            <a:ext cx="1708440" cy="370199"/>
          </a:xfrm>
          <a:prstGeom prst="rect">
            <a:avLst/>
          </a:prstGeom>
          <a:noFill/>
        </p:spPr>
        <p:txBody>
          <a:bodyPr wrap="square" rtlCol="0">
            <a:spAutoFit/>
          </a:bodyPr>
          <a:lstStyle/>
          <a:p>
            <a:pPr algn="ctr"/>
            <a:r>
              <a:rPr lang="en-US" dirty="0"/>
              <a:t>End Position</a:t>
            </a:r>
          </a:p>
        </p:txBody>
      </p:sp>
      <p:sp>
        <p:nvSpPr>
          <p:cNvPr id="28" name="TextBox 27"/>
          <p:cNvSpPr txBox="1"/>
          <p:nvPr/>
        </p:nvSpPr>
        <p:spPr>
          <a:xfrm>
            <a:off x="2441774" y="4895252"/>
            <a:ext cx="1339047" cy="923330"/>
          </a:xfrm>
          <a:prstGeom prst="rect">
            <a:avLst/>
          </a:prstGeom>
          <a:noFill/>
        </p:spPr>
        <p:txBody>
          <a:bodyPr wrap="square" rtlCol="0">
            <a:spAutoFit/>
          </a:bodyPr>
          <a:lstStyle/>
          <a:p>
            <a:pPr algn="ctr"/>
            <a:r>
              <a:rPr lang="en-US" dirty="0"/>
              <a:t>Motors </a:t>
            </a:r>
          </a:p>
          <a:p>
            <a:pPr algn="ctr"/>
            <a:r>
              <a:rPr lang="en-US" dirty="0"/>
              <a:t>A and E Move</a:t>
            </a:r>
          </a:p>
        </p:txBody>
      </p:sp>
      <p:grpSp>
        <p:nvGrpSpPr>
          <p:cNvPr id="38" name="Group 37"/>
          <p:cNvGrpSpPr/>
          <p:nvPr/>
        </p:nvGrpSpPr>
        <p:grpSpPr>
          <a:xfrm rot="10800000">
            <a:off x="4051860" y="2570197"/>
            <a:ext cx="1164830" cy="1200215"/>
            <a:chOff x="6507215" y="1338644"/>
            <a:chExt cx="1164830" cy="1529495"/>
          </a:xfrm>
        </p:grpSpPr>
        <p:grpSp>
          <p:nvGrpSpPr>
            <p:cNvPr id="39" name="Group 38"/>
            <p:cNvGrpSpPr/>
            <p:nvPr/>
          </p:nvGrpSpPr>
          <p:grpSpPr>
            <a:xfrm rot="5400000">
              <a:off x="6518632" y="1512901"/>
              <a:ext cx="1141996" cy="1164830"/>
              <a:chOff x="6310708" y="2223670"/>
              <a:chExt cx="809489" cy="898563"/>
            </a:xfrm>
          </p:grpSpPr>
          <p:sp>
            <p:nvSpPr>
              <p:cNvPr id="42" name="Rounded Rectangle 41"/>
              <p:cNvSpPr/>
              <p:nvPr/>
            </p:nvSpPr>
            <p:spPr>
              <a:xfrm>
                <a:off x="6451830" y="2223670"/>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rot="10800000">
              <a:off x="7092564" y="1338644"/>
              <a:ext cx="465620" cy="470659"/>
            </a:xfrm>
            <a:prstGeom prst="rect">
              <a:avLst/>
            </a:prstGeom>
            <a:noFill/>
          </p:spPr>
          <p:txBody>
            <a:bodyPr wrap="square" rtlCol="0">
              <a:spAutoFit/>
            </a:bodyPr>
            <a:lstStyle/>
            <a:p>
              <a:r>
                <a:rPr lang="en-US" dirty="0"/>
                <a:t>A</a:t>
              </a:r>
            </a:p>
          </p:txBody>
        </p:sp>
        <p:sp>
          <p:nvSpPr>
            <p:cNvPr id="41" name="TextBox 40"/>
            <p:cNvSpPr txBox="1"/>
            <p:nvPr/>
          </p:nvSpPr>
          <p:spPr>
            <a:xfrm rot="10800000">
              <a:off x="7102544" y="2397480"/>
              <a:ext cx="465620" cy="470659"/>
            </a:xfrm>
            <a:prstGeom prst="rect">
              <a:avLst/>
            </a:prstGeom>
            <a:noFill/>
          </p:spPr>
          <p:txBody>
            <a:bodyPr wrap="square" rtlCol="0">
              <a:spAutoFit/>
            </a:bodyPr>
            <a:lstStyle/>
            <a:p>
              <a:r>
                <a:rPr lang="en-US" dirty="0"/>
                <a:t>E</a:t>
              </a:r>
            </a:p>
          </p:txBody>
        </p:sp>
      </p:grpSp>
      <p:sp>
        <p:nvSpPr>
          <p:cNvPr id="46" name="TextBox 45"/>
          <p:cNvSpPr txBox="1"/>
          <p:nvPr/>
        </p:nvSpPr>
        <p:spPr>
          <a:xfrm>
            <a:off x="2371071" y="1928574"/>
            <a:ext cx="1339047" cy="646331"/>
          </a:xfrm>
          <a:prstGeom prst="rect">
            <a:avLst/>
          </a:prstGeom>
          <a:noFill/>
        </p:spPr>
        <p:txBody>
          <a:bodyPr wrap="square" rtlCol="0">
            <a:spAutoFit/>
          </a:bodyPr>
          <a:lstStyle/>
          <a:p>
            <a:pPr algn="ctr"/>
            <a:r>
              <a:rPr lang="en-US" dirty="0"/>
              <a:t>Motor </a:t>
            </a:r>
          </a:p>
          <a:p>
            <a:pPr algn="ctr"/>
            <a:r>
              <a:rPr lang="en-US" dirty="0"/>
              <a:t>A Moves</a:t>
            </a:r>
          </a:p>
        </p:txBody>
      </p:sp>
      <p:sp>
        <p:nvSpPr>
          <p:cNvPr id="50" name="TextBox 49"/>
          <p:cNvSpPr txBox="1"/>
          <p:nvPr/>
        </p:nvSpPr>
        <p:spPr>
          <a:xfrm>
            <a:off x="457200" y="2918543"/>
            <a:ext cx="1708440" cy="370199"/>
          </a:xfrm>
          <a:prstGeom prst="rect">
            <a:avLst/>
          </a:prstGeom>
          <a:noFill/>
        </p:spPr>
        <p:txBody>
          <a:bodyPr wrap="square" rtlCol="0">
            <a:spAutoFit/>
          </a:bodyPr>
          <a:lstStyle/>
          <a:p>
            <a:pPr algn="ctr"/>
            <a:r>
              <a:rPr lang="en-US" dirty="0"/>
              <a:t>Start Position</a:t>
            </a:r>
          </a:p>
        </p:txBody>
      </p:sp>
      <p:sp>
        <p:nvSpPr>
          <p:cNvPr id="51" name="TextBox 50"/>
          <p:cNvSpPr txBox="1"/>
          <p:nvPr/>
        </p:nvSpPr>
        <p:spPr>
          <a:xfrm>
            <a:off x="3894858" y="1725371"/>
            <a:ext cx="1708440" cy="370199"/>
          </a:xfrm>
          <a:prstGeom prst="rect">
            <a:avLst/>
          </a:prstGeom>
          <a:noFill/>
        </p:spPr>
        <p:txBody>
          <a:bodyPr wrap="square" rtlCol="0">
            <a:spAutoFit/>
          </a:bodyPr>
          <a:lstStyle/>
          <a:p>
            <a:pPr algn="ctr"/>
            <a:r>
              <a:rPr lang="en-US" dirty="0"/>
              <a:t>End Position</a:t>
            </a:r>
          </a:p>
        </p:txBody>
      </p:sp>
      <p:grpSp>
        <p:nvGrpSpPr>
          <p:cNvPr id="89" name="Group 88"/>
          <p:cNvGrpSpPr/>
          <p:nvPr/>
        </p:nvGrpSpPr>
        <p:grpSpPr>
          <a:xfrm>
            <a:off x="892871" y="1619169"/>
            <a:ext cx="1386064" cy="1228949"/>
            <a:chOff x="892871" y="1599143"/>
            <a:chExt cx="1386064" cy="1566113"/>
          </a:xfrm>
        </p:grpSpPr>
        <p:grpSp>
          <p:nvGrpSpPr>
            <p:cNvPr id="30" name="Group 29"/>
            <p:cNvGrpSpPr/>
            <p:nvPr/>
          </p:nvGrpSpPr>
          <p:grpSpPr>
            <a:xfrm>
              <a:off x="892871" y="1599143"/>
              <a:ext cx="1199001" cy="1566113"/>
              <a:chOff x="6507213" y="1291726"/>
              <a:chExt cx="1199001" cy="1566113"/>
            </a:xfrm>
          </p:grpSpPr>
          <p:grpSp>
            <p:nvGrpSpPr>
              <p:cNvPr id="31" name="Group 30"/>
              <p:cNvGrpSpPr/>
              <p:nvPr/>
            </p:nvGrpSpPr>
            <p:grpSpPr>
              <a:xfrm rot="5400000">
                <a:off x="6518630" y="1512901"/>
                <a:ext cx="1141996" cy="1164830"/>
                <a:chOff x="6310708" y="2223671"/>
                <a:chExt cx="809489" cy="898563"/>
              </a:xfrm>
            </p:grpSpPr>
            <p:sp>
              <p:nvSpPr>
                <p:cNvPr id="34" name="Rounded Rectangle 3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6" name="Rounded Rectangle 3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p:cNvSpPr txBox="1"/>
              <p:nvPr/>
            </p:nvSpPr>
            <p:spPr>
              <a:xfrm>
                <a:off x="7216809" y="1291726"/>
                <a:ext cx="465620" cy="470659"/>
              </a:xfrm>
              <a:prstGeom prst="rect">
                <a:avLst/>
              </a:prstGeom>
              <a:noFill/>
            </p:spPr>
            <p:txBody>
              <a:bodyPr wrap="square" rtlCol="0">
                <a:spAutoFit/>
              </a:bodyPr>
              <a:lstStyle/>
              <a:p>
                <a:r>
                  <a:rPr lang="en-US" dirty="0"/>
                  <a:t>A</a:t>
                </a:r>
              </a:p>
            </p:txBody>
          </p:sp>
          <p:sp>
            <p:nvSpPr>
              <p:cNvPr id="33" name="TextBox 32"/>
              <p:cNvSpPr txBox="1"/>
              <p:nvPr/>
            </p:nvSpPr>
            <p:spPr>
              <a:xfrm>
                <a:off x="7240594" y="2387180"/>
                <a:ext cx="465620" cy="470659"/>
              </a:xfrm>
              <a:prstGeom prst="rect">
                <a:avLst/>
              </a:prstGeom>
              <a:noFill/>
            </p:spPr>
            <p:txBody>
              <a:bodyPr wrap="square" rtlCol="0">
                <a:spAutoFit/>
              </a:bodyPr>
              <a:lstStyle/>
              <a:p>
                <a:r>
                  <a:rPr lang="en-US" dirty="0"/>
                  <a:t>E</a:t>
                </a:r>
              </a:p>
            </p:txBody>
          </p:sp>
        </p:grpSp>
        <p:cxnSp>
          <p:nvCxnSpPr>
            <p:cNvPr id="53" name="Curved Connector 52"/>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48829" y="4706213"/>
            <a:ext cx="1485589" cy="1229740"/>
            <a:chOff x="648829" y="4735413"/>
            <a:chExt cx="1485589" cy="1537051"/>
          </a:xfrm>
        </p:grpSpPr>
        <p:grpSp>
          <p:nvGrpSpPr>
            <p:cNvPr id="18" name="Group 17"/>
            <p:cNvGrpSpPr/>
            <p:nvPr/>
          </p:nvGrpSpPr>
          <p:grpSpPr>
            <a:xfrm>
              <a:off x="809518" y="4735413"/>
              <a:ext cx="1199001" cy="1537051"/>
              <a:chOff x="6507213" y="1311758"/>
              <a:chExt cx="1199001" cy="1537051"/>
            </a:xfrm>
          </p:grpSpPr>
          <p:grpSp>
            <p:nvGrpSpPr>
              <p:cNvPr id="19" name="Group 18"/>
              <p:cNvGrpSpPr/>
              <p:nvPr/>
            </p:nvGrpSpPr>
            <p:grpSpPr>
              <a:xfrm rot="5400000">
                <a:off x="6518630" y="1512901"/>
                <a:ext cx="1141996" cy="1164830"/>
                <a:chOff x="6310708" y="2223671"/>
                <a:chExt cx="809489" cy="898563"/>
              </a:xfrm>
            </p:grpSpPr>
            <p:sp>
              <p:nvSpPr>
                <p:cNvPr id="22" name="Rounded Rectangle 2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Rounded Rectangle 2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25" name="Oval 2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7216809" y="1311758"/>
                <a:ext cx="465620" cy="461628"/>
              </a:xfrm>
              <a:prstGeom prst="rect">
                <a:avLst/>
              </a:prstGeom>
              <a:noFill/>
            </p:spPr>
            <p:txBody>
              <a:bodyPr wrap="square" rtlCol="0">
                <a:spAutoFit/>
              </a:bodyPr>
              <a:lstStyle/>
              <a:p>
                <a:r>
                  <a:rPr lang="en-US" dirty="0"/>
                  <a:t>A</a:t>
                </a:r>
              </a:p>
            </p:txBody>
          </p:sp>
          <p:sp>
            <p:nvSpPr>
              <p:cNvPr id="21" name="TextBox 20"/>
              <p:cNvSpPr txBox="1"/>
              <p:nvPr/>
            </p:nvSpPr>
            <p:spPr>
              <a:xfrm>
                <a:off x="7240594" y="2387181"/>
                <a:ext cx="465620" cy="461628"/>
              </a:xfrm>
              <a:prstGeom prst="rect">
                <a:avLst/>
              </a:prstGeom>
              <a:noFill/>
            </p:spPr>
            <p:txBody>
              <a:bodyPr wrap="square" rtlCol="0">
                <a:spAutoFit/>
              </a:bodyPr>
              <a:lstStyle/>
              <a:p>
                <a:r>
                  <a:rPr lang="en-US" dirty="0"/>
                  <a:t>E</a:t>
                </a:r>
              </a:p>
            </p:txBody>
          </p:sp>
        </p:grpSp>
        <p:cxnSp>
          <p:nvCxnSpPr>
            <p:cNvPr id="58" name="Curved Connector 57"/>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91" name="Straight Connector 90"/>
          <p:cNvCxnSpPr/>
          <p:nvPr/>
        </p:nvCxnSpPr>
        <p:spPr>
          <a:xfrm>
            <a:off x="3393155" y="2219824"/>
            <a:ext cx="238080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67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Pivot and Spin turns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9856102"/>
              </p:ext>
            </p:extLst>
          </p:nvPr>
        </p:nvGraphicFramePr>
        <p:xfrm>
          <a:off x="725353" y="3026039"/>
          <a:ext cx="7693293" cy="2713191"/>
        </p:xfrm>
        <a:graphic>
          <a:graphicData uri="http://schemas.openxmlformats.org/drawingml/2006/table">
            <a:tbl>
              <a:tblPr firstRow="1" bandRow="1">
                <a:tableStyleId>{5940675A-B579-460E-94D1-54222C63F5DA}</a:tableStyleId>
              </a:tblPr>
              <a:tblGrid>
                <a:gridCol w="2028821">
                  <a:extLst>
                    <a:ext uri="{9D8B030D-6E8A-4147-A177-3AD203B41FA5}">
                      <a16:colId xmlns:a16="http://schemas.microsoft.com/office/drawing/2014/main" val="20000"/>
                    </a:ext>
                  </a:extLst>
                </a:gridCol>
                <a:gridCol w="1996362">
                  <a:extLst>
                    <a:ext uri="{9D8B030D-6E8A-4147-A177-3AD203B41FA5}">
                      <a16:colId xmlns:a16="http://schemas.microsoft.com/office/drawing/2014/main" val="20001"/>
                    </a:ext>
                  </a:extLst>
                </a:gridCol>
                <a:gridCol w="1770334">
                  <a:extLst>
                    <a:ext uri="{9D8B030D-6E8A-4147-A177-3AD203B41FA5}">
                      <a16:colId xmlns:a16="http://schemas.microsoft.com/office/drawing/2014/main" val="20002"/>
                    </a:ext>
                  </a:extLst>
                </a:gridCol>
                <a:gridCol w="1897776">
                  <a:extLst>
                    <a:ext uri="{9D8B030D-6E8A-4147-A177-3AD203B41FA5}">
                      <a16:colId xmlns:a16="http://schemas.microsoft.com/office/drawing/2014/main" val="20003"/>
                    </a:ext>
                  </a:extLst>
                </a:gridCol>
              </a:tblGrid>
              <a:tr h="503423">
                <a:tc gridSpan="4">
                  <a:txBody>
                    <a:bodyPr/>
                    <a:lstStyle/>
                    <a:p>
                      <a:pPr lvl="1" algn="ctr"/>
                      <a:r>
                        <a:rPr lang="en-US" dirty="0"/>
                        <a:t>Move Tank Values</a:t>
                      </a:r>
                    </a:p>
                  </a:txBody>
                  <a:tcPr/>
                </a:tc>
                <a:tc hMerge="1">
                  <a:txBody>
                    <a:bodyPr/>
                    <a:lstStyle/>
                    <a:p>
                      <a:pPr algn="dist"/>
                      <a:endParaRPr lang="en-US" dirty="0"/>
                    </a:p>
                  </a:txBody>
                  <a:tcPr/>
                </a:tc>
                <a:tc hMerge="1">
                  <a:txBody>
                    <a:bodyPr/>
                    <a:lstStyle/>
                    <a:p>
                      <a:pPr algn="dist"/>
                      <a:endParaRPr lang="en-US" dirty="0"/>
                    </a:p>
                  </a:txBody>
                  <a:tcPr/>
                </a:tc>
                <a:tc hMerge="1">
                  <a:txBody>
                    <a:bodyPr/>
                    <a:lstStyle/>
                    <a:p>
                      <a:pPr algn="dist"/>
                      <a:endParaRPr lang="en-US" dirty="0"/>
                    </a:p>
                  </a:txBody>
                  <a:tcPr/>
                </a:tc>
                <a:extLst>
                  <a:ext uri="{0D108BD9-81ED-4DB2-BD59-A6C34878D82A}">
                    <a16:rowId xmlns:a16="http://schemas.microsoft.com/office/drawing/2014/main" val="10000"/>
                  </a:ext>
                </a:extLst>
              </a:tr>
              <a:tr h="414596">
                <a:tc>
                  <a:txBody>
                    <a:bodyPr/>
                    <a:lstStyle/>
                    <a:p>
                      <a:pPr algn="ctr"/>
                      <a:r>
                        <a:rPr lang="en-US" b="0" dirty="0">
                          <a:solidFill>
                            <a:schemeClr val="tx1"/>
                          </a:solidFill>
                        </a:rPr>
                        <a:t>right: 50</a:t>
                      </a:r>
                    </a:p>
                  </a:txBody>
                  <a:tcPr/>
                </a:tc>
                <a:tc>
                  <a:txBody>
                    <a:bodyPr/>
                    <a:lstStyle/>
                    <a:p>
                      <a:pPr algn="ctr"/>
                      <a:r>
                        <a:rPr lang="en-US" dirty="0"/>
                        <a:t>left: -50</a:t>
                      </a:r>
                      <a:endParaRPr lang="en-US" b="1" dirty="0">
                        <a:solidFill>
                          <a:schemeClr val="tx1"/>
                        </a:solidFill>
                      </a:endParaRPr>
                    </a:p>
                  </a:txBody>
                  <a:tcPr/>
                </a:tc>
                <a:tc>
                  <a:txBody>
                    <a:bodyPr/>
                    <a:lstStyle/>
                    <a:p>
                      <a:pPr algn="ctr"/>
                      <a:r>
                        <a:rPr lang="en-US" dirty="0"/>
                        <a:t>right: 100</a:t>
                      </a:r>
                      <a:endParaRPr lang="en-US" b="1" dirty="0">
                        <a:solidFill>
                          <a:schemeClr val="tx1"/>
                        </a:solidFill>
                      </a:endParaRPr>
                    </a:p>
                  </a:txBody>
                  <a:tcPr/>
                </a:tc>
                <a:tc>
                  <a:txBody>
                    <a:bodyPr/>
                    <a:lstStyle/>
                    <a:p>
                      <a:pPr algn="ctr"/>
                      <a:r>
                        <a:rPr lang="en-US" b="0" dirty="0">
                          <a:solidFill>
                            <a:schemeClr val="tx1"/>
                          </a:solidFill>
                        </a:rPr>
                        <a:t>left: -100</a:t>
                      </a:r>
                    </a:p>
                  </a:txBody>
                  <a:tcPr/>
                </a:tc>
                <a:extLst>
                  <a:ext uri="{0D108BD9-81ED-4DB2-BD59-A6C34878D82A}">
                    <a16:rowId xmlns:a16="http://schemas.microsoft.com/office/drawing/2014/main" val="10001"/>
                  </a:ext>
                </a:extLst>
              </a:tr>
              <a:tr h="104258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2587">
                <a:tc>
                  <a:txBody>
                    <a:bodyPr/>
                    <a:lstStyle/>
                    <a:p>
                      <a:pPr algn="ctr"/>
                      <a:r>
                        <a:rPr lang="en-US" dirty="0"/>
                        <a:t>Pivot Turn Right</a:t>
                      </a:r>
                    </a:p>
                  </a:txBody>
                  <a:tcPr/>
                </a:tc>
                <a:tc>
                  <a:txBody>
                    <a:bodyPr/>
                    <a:lstStyle/>
                    <a:p>
                      <a:pPr algn="ctr"/>
                      <a:r>
                        <a:rPr lang="en-US" dirty="0"/>
                        <a:t>Pivot Turn Left</a:t>
                      </a:r>
                    </a:p>
                  </a:txBody>
                  <a:tcPr/>
                </a:tc>
                <a:tc>
                  <a:txBody>
                    <a:bodyPr/>
                    <a:lstStyle/>
                    <a:p>
                      <a:pPr algn="ctr"/>
                      <a:r>
                        <a:rPr lang="en-US" dirty="0"/>
                        <a:t>Spin Turn Right</a:t>
                      </a:r>
                    </a:p>
                  </a:txBody>
                  <a:tcPr/>
                </a:tc>
                <a:tc>
                  <a:txBody>
                    <a:bodyPr/>
                    <a:lstStyle/>
                    <a:p>
                      <a:pPr algn="ctr"/>
                      <a:r>
                        <a:rPr lang="en-US" dirty="0"/>
                        <a:t>Spin</a:t>
                      </a:r>
                      <a:r>
                        <a:rPr lang="en-US" baseline="0" dirty="0"/>
                        <a:t> Turn Left</a:t>
                      </a:r>
                      <a:endParaRPr lang="en-US" dirty="0"/>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Copyright © 2023 Prime Lessons (primelessons.org) CC-BY-NC-SA.  (Last edit: 7/26/2023)</a:t>
            </a:r>
          </a:p>
        </p:txBody>
      </p:sp>
      <p:sp>
        <p:nvSpPr>
          <p:cNvPr id="6" name="Slide Number Placeholder 5">
            <a:extLst>
              <a:ext uri="{FF2B5EF4-FFF2-40B4-BE49-F238E27FC236}">
                <a16:creationId xmlns:a16="http://schemas.microsoft.com/office/drawing/2014/main" id="{97310209-50EC-4168-A97A-B2A9AB2753F9}"/>
              </a:ext>
            </a:extLst>
          </p:cNvPr>
          <p:cNvSpPr>
            <a:spLocks noGrp="1"/>
          </p:cNvSpPr>
          <p:nvPr>
            <p:ph type="sldNum" sz="quarter" idx="12"/>
          </p:nvPr>
        </p:nvSpPr>
        <p:spPr/>
        <p:txBody>
          <a:bodyPr/>
          <a:lstStyle/>
          <a:p>
            <a:fld id="{BBD74847-7BE4-4E4D-8159-51DF7B93C616}" type="slidenum">
              <a:rPr lang="en-US" smtClean="0"/>
              <a:t>11</a:t>
            </a:fld>
            <a:endParaRPr lang="en-US"/>
          </a:p>
        </p:txBody>
      </p:sp>
      <p:grpSp>
        <p:nvGrpSpPr>
          <p:cNvPr id="10" name="Group 9"/>
          <p:cNvGrpSpPr/>
          <p:nvPr/>
        </p:nvGrpSpPr>
        <p:grpSpPr>
          <a:xfrm>
            <a:off x="1286623" y="3847255"/>
            <a:ext cx="1144819" cy="1166533"/>
            <a:chOff x="892871" y="1572048"/>
            <a:chExt cx="1386064" cy="1584575"/>
          </a:xfrm>
        </p:grpSpPr>
        <p:grpSp>
          <p:nvGrpSpPr>
            <p:cNvPr id="11" name="Group 10"/>
            <p:cNvGrpSpPr/>
            <p:nvPr/>
          </p:nvGrpSpPr>
          <p:grpSpPr>
            <a:xfrm>
              <a:off x="892871" y="1572048"/>
              <a:ext cx="1199001" cy="1584575"/>
              <a:chOff x="6507213" y="1264631"/>
              <a:chExt cx="1199001" cy="1584575"/>
            </a:xfrm>
          </p:grpSpPr>
          <p:grpSp>
            <p:nvGrpSpPr>
              <p:cNvPr id="16" name="Group 15"/>
              <p:cNvGrpSpPr/>
              <p:nvPr/>
            </p:nvGrpSpPr>
            <p:grpSpPr>
              <a:xfrm rot="5400000">
                <a:off x="6518630" y="1512901"/>
                <a:ext cx="1141996" cy="1164830"/>
                <a:chOff x="6310708" y="2223671"/>
                <a:chExt cx="809489" cy="898563"/>
              </a:xfrm>
            </p:grpSpPr>
            <p:sp>
              <p:nvSpPr>
                <p:cNvPr id="19" name="Rounded Rectangle 18"/>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Rounded Rectangle 20"/>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7204218" y="1264631"/>
                <a:ext cx="465619" cy="501687"/>
              </a:xfrm>
              <a:prstGeom prst="rect">
                <a:avLst/>
              </a:prstGeom>
              <a:noFill/>
            </p:spPr>
            <p:txBody>
              <a:bodyPr wrap="square" rtlCol="0">
                <a:spAutoFit/>
              </a:bodyPr>
              <a:lstStyle/>
              <a:p>
                <a:r>
                  <a:rPr lang="en-US" dirty="0"/>
                  <a:t>A</a:t>
                </a:r>
              </a:p>
            </p:txBody>
          </p:sp>
          <p:sp>
            <p:nvSpPr>
              <p:cNvPr id="18" name="TextBox 17"/>
              <p:cNvSpPr txBox="1"/>
              <p:nvPr/>
            </p:nvSpPr>
            <p:spPr>
              <a:xfrm>
                <a:off x="7240595" y="2347519"/>
                <a:ext cx="465619" cy="501687"/>
              </a:xfrm>
              <a:prstGeom prst="rect">
                <a:avLst/>
              </a:prstGeom>
              <a:noFill/>
            </p:spPr>
            <p:txBody>
              <a:bodyPr wrap="square" rtlCol="0">
                <a:spAutoFit/>
              </a:bodyPr>
              <a:lstStyle/>
              <a:p>
                <a:r>
                  <a:rPr lang="en-US" dirty="0"/>
                  <a:t>E</a:t>
                </a:r>
              </a:p>
            </p:txBody>
          </p:sp>
        </p:grpSp>
        <p:cxnSp>
          <p:nvCxnSpPr>
            <p:cNvPr id="12" name="Curved Connector 11"/>
            <p:cNvCxnSpPr/>
            <p:nvPr/>
          </p:nvCxnSpPr>
          <p:spPr>
            <a:xfrm>
              <a:off x="1930037" y="1876829"/>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977158" y="3880289"/>
            <a:ext cx="1302446" cy="1160973"/>
            <a:chOff x="648829" y="4659819"/>
            <a:chExt cx="1485589" cy="1688011"/>
          </a:xfrm>
        </p:grpSpPr>
        <p:grpSp>
          <p:nvGrpSpPr>
            <p:cNvPr id="26" name="Group 25"/>
            <p:cNvGrpSpPr/>
            <p:nvPr/>
          </p:nvGrpSpPr>
          <p:grpSpPr>
            <a:xfrm>
              <a:off x="809518" y="4659819"/>
              <a:ext cx="1199001" cy="1688011"/>
              <a:chOff x="6507213" y="1236164"/>
              <a:chExt cx="1199001" cy="1688011"/>
            </a:xfrm>
          </p:grpSpPr>
          <p:grpSp>
            <p:nvGrpSpPr>
              <p:cNvPr id="29" name="Group 28"/>
              <p:cNvGrpSpPr/>
              <p:nvPr/>
            </p:nvGrpSpPr>
            <p:grpSpPr>
              <a:xfrm rot="5400000">
                <a:off x="6518630" y="1512901"/>
                <a:ext cx="1141996" cy="1164830"/>
                <a:chOff x="6310708" y="2223671"/>
                <a:chExt cx="809489" cy="898563"/>
              </a:xfrm>
            </p:grpSpPr>
            <p:sp>
              <p:nvSpPr>
                <p:cNvPr id="32" name="Rounded Rectangle 3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16809" y="1236164"/>
                <a:ext cx="465620" cy="536995"/>
              </a:xfrm>
              <a:prstGeom prst="rect">
                <a:avLst/>
              </a:prstGeom>
              <a:noFill/>
            </p:spPr>
            <p:txBody>
              <a:bodyPr wrap="square" rtlCol="0">
                <a:spAutoFit/>
              </a:bodyPr>
              <a:lstStyle/>
              <a:p>
                <a:r>
                  <a:rPr lang="en-US" dirty="0"/>
                  <a:t>A</a:t>
                </a:r>
              </a:p>
            </p:txBody>
          </p:sp>
          <p:sp>
            <p:nvSpPr>
              <p:cNvPr id="31" name="TextBox 30"/>
              <p:cNvSpPr txBox="1"/>
              <p:nvPr/>
            </p:nvSpPr>
            <p:spPr>
              <a:xfrm>
                <a:off x="7240594" y="2387180"/>
                <a:ext cx="465620" cy="536995"/>
              </a:xfrm>
              <a:prstGeom prst="rect">
                <a:avLst/>
              </a:prstGeom>
              <a:noFill/>
            </p:spPr>
            <p:txBody>
              <a:bodyPr wrap="square" rtlCol="0">
                <a:spAutoFit/>
              </a:bodyPr>
              <a:lstStyle/>
              <a:p>
                <a:r>
                  <a:rPr lang="en-US" dirty="0"/>
                  <a:t>E</a:t>
                </a:r>
              </a:p>
            </p:txBody>
          </p:sp>
        </p:grpSp>
        <p:cxnSp>
          <p:nvCxnSpPr>
            <p:cNvPr id="27" name="Curved Connector 26"/>
            <p:cNvCxnSpPr/>
            <p:nvPr/>
          </p:nvCxnSpPr>
          <p:spPr>
            <a:xfrm>
              <a:off x="1785520" y="4980768"/>
              <a:ext cx="348898" cy="393929"/>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V="1">
              <a:off x="643486" y="5573839"/>
              <a:ext cx="438638" cy="427951"/>
            </a:xfrm>
            <a:prstGeom prst="curvedConnector3">
              <a:avLst>
                <a:gd name="adj1" fmla="val 278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265439" y="3856650"/>
            <a:ext cx="990314" cy="1180300"/>
            <a:chOff x="6507213" y="1285591"/>
            <a:chExt cx="1199001" cy="1603277"/>
          </a:xfrm>
        </p:grpSpPr>
        <p:grpSp>
          <p:nvGrpSpPr>
            <p:cNvPr id="39" name="Group 38"/>
            <p:cNvGrpSpPr/>
            <p:nvPr/>
          </p:nvGrpSpPr>
          <p:grpSpPr>
            <a:xfrm rot="5400000">
              <a:off x="6518630" y="1512901"/>
              <a:ext cx="1141996" cy="1164830"/>
              <a:chOff x="6310708" y="2223671"/>
              <a:chExt cx="809489" cy="898563"/>
            </a:xfrm>
          </p:grpSpPr>
          <p:sp>
            <p:nvSpPr>
              <p:cNvPr id="42" name="Rounded Rectangle 41"/>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44" name="Rounded Rectangle 43"/>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45" name="Oval 4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7216809" y="1285591"/>
              <a:ext cx="465619" cy="501687"/>
            </a:xfrm>
            <a:prstGeom prst="rect">
              <a:avLst/>
            </a:prstGeom>
            <a:noFill/>
          </p:spPr>
          <p:txBody>
            <a:bodyPr wrap="square" rtlCol="0">
              <a:spAutoFit/>
            </a:bodyPr>
            <a:lstStyle/>
            <a:p>
              <a:r>
                <a:rPr lang="en-US" dirty="0"/>
                <a:t>A</a:t>
              </a:r>
            </a:p>
          </p:txBody>
        </p:sp>
        <p:sp>
          <p:nvSpPr>
            <p:cNvPr id="41" name="TextBox 40"/>
            <p:cNvSpPr txBox="1"/>
            <p:nvPr/>
          </p:nvSpPr>
          <p:spPr>
            <a:xfrm>
              <a:off x="7240595" y="2387181"/>
              <a:ext cx="465619" cy="501687"/>
            </a:xfrm>
            <a:prstGeom prst="rect">
              <a:avLst/>
            </a:prstGeom>
            <a:noFill/>
          </p:spPr>
          <p:txBody>
            <a:bodyPr wrap="square" rtlCol="0">
              <a:spAutoFit/>
            </a:bodyPr>
            <a:lstStyle/>
            <a:p>
              <a:r>
                <a:rPr lang="en-US" dirty="0"/>
                <a:t>E</a:t>
              </a:r>
            </a:p>
          </p:txBody>
        </p:sp>
      </p:grpSp>
      <p:cxnSp>
        <p:nvCxnSpPr>
          <p:cNvPr id="46" name="Curved Connector 45"/>
          <p:cNvCxnSpPr/>
          <p:nvPr/>
        </p:nvCxnSpPr>
        <p:spPr>
          <a:xfrm flipV="1">
            <a:off x="4201864" y="456684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735373" y="3855283"/>
            <a:ext cx="1192067" cy="1131776"/>
            <a:chOff x="648830" y="4702271"/>
            <a:chExt cx="1359689" cy="1645561"/>
          </a:xfrm>
        </p:grpSpPr>
        <p:grpSp>
          <p:nvGrpSpPr>
            <p:cNvPr id="48" name="Group 47"/>
            <p:cNvGrpSpPr/>
            <p:nvPr/>
          </p:nvGrpSpPr>
          <p:grpSpPr>
            <a:xfrm>
              <a:off x="809518" y="4702271"/>
              <a:ext cx="1199001" cy="1645561"/>
              <a:chOff x="6507213" y="1278616"/>
              <a:chExt cx="1199001" cy="1645561"/>
            </a:xfrm>
          </p:grpSpPr>
          <p:grpSp>
            <p:nvGrpSpPr>
              <p:cNvPr id="51" name="Group 50"/>
              <p:cNvGrpSpPr/>
              <p:nvPr/>
            </p:nvGrpSpPr>
            <p:grpSpPr>
              <a:xfrm rot="5400000">
                <a:off x="6518630" y="1512901"/>
                <a:ext cx="1141996" cy="1164830"/>
                <a:chOff x="6310708" y="2223671"/>
                <a:chExt cx="809489" cy="898563"/>
              </a:xfrm>
            </p:grpSpPr>
            <p:sp>
              <p:nvSpPr>
                <p:cNvPr id="54" name="Rounded Rectangle 53"/>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979076"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56" name="Rounded Rectangle 55"/>
                <p:cNvSpPr/>
                <p:nvPr/>
              </p:nvSpPr>
              <p:spPr>
                <a:xfrm>
                  <a:off x="6310708" y="2525434"/>
                  <a:ext cx="141121" cy="295036"/>
                </a:xfrm>
                <a:prstGeom prst="roundRect">
                  <a:avLst/>
                </a:prstGeom>
                <a:solidFill>
                  <a:srgbClr val="13B09B"/>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effectLst/>
                  </a:endParaRPr>
                </a:p>
              </p:txBody>
            </p:sp>
            <p:sp>
              <p:nvSpPr>
                <p:cNvPr id="57" name="Oval 56"/>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p:cNvSpPr txBox="1"/>
              <p:nvPr/>
            </p:nvSpPr>
            <p:spPr>
              <a:xfrm>
                <a:off x="7216810" y="1278616"/>
                <a:ext cx="465620" cy="536995"/>
              </a:xfrm>
              <a:prstGeom prst="rect">
                <a:avLst/>
              </a:prstGeom>
              <a:noFill/>
            </p:spPr>
            <p:txBody>
              <a:bodyPr wrap="square" rtlCol="0">
                <a:spAutoFit/>
              </a:bodyPr>
              <a:lstStyle/>
              <a:p>
                <a:r>
                  <a:rPr lang="en-US" dirty="0"/>
                  <a:t>A</a:t>
                </a:r>
              </a:p>
            </p:txBody>
          </p:sp>
          <p:sp>
            <p:nvSpPr>
              <p:cNvPr id="53" name="TextBox 52"/>
              <p:cNvSpPr txBox="1"/>
              <p:nvPr/>
            </p:nvSpPr>
            <p:spPr>
              <a:xfrm>
                <a:off x="7240594" y="2387182"/>
                <a:ext cx="465620" cy="536995"/>
              </a:xfrm>
              <a:prstGeom prst="rect">
                <a:avLst/>
              </a:prstGeom>
              <a:noFill/>
            </p:spPr>
            <p:txBody>
              <a:bodyPr wrap="square" rtlCol="0">
                <a:spAutoFit/>
              </a:bodyPr>
              <a:lstStyle/>
              <a:p>
                <a:r>
                  <a:rPr lang="en-US" dirty="0"/>
                  <a:t>E</a:t>
                </a:r>
              </a:p>
            </p:txBody>
          </p:sp>
        </p:grpSp>
        <p:cxnSp>
          <p:nvCxnSpPr>
            <p:cNvPr id="50" name="Curved Connector 49"/>
            <p:cNvCxnSpPr/>
            <p:nvPr/>
          </p:nvCxnSpPr>
          <p:spPr>
            <a:xfrm rot="5400000">
              <a:off x="579473" y="5071186"/>
              <a:ext cx="566668" cy="427953"/>
            </a:xfrm>
            <a:prstGeom prst="curvedConnector3">
              <a:avLst>
                <a:gd name="adj1" fmla="val 50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58" name="Curved Connector 57"/>
          <p:cNvCxnSpPr/>
          <p:nvPr/>
        </p:nvCxnSpPr>
        <p:spPr>
          <a:xfrm flipV="1">
            <a:off x="7860917" y="4481392"/>
            <a:ext cx="288172" cy="29000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725353" y="1588368"/>
            <a:ext cx="1894840" cy="10617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tx1"/>
                </a:solidFill>
              </a:rPr>
              <a:t>Move Steering Block</a:t>
            </a:r>
          </a:p>
        </p:txBody>
      </p:sp>
      <p:sp>
        <p:nvSpPr>
          <p:cNvPr id="79" name="Rectangle 78">
            <a:extLst>
              <a:ext uri="{FF2B5EF4-FFF2-40B4-BE49-F238E27FC236}">
                <a16:creationId xmlns:a16="http://schemas.microsoft.com/office/drawing/2014/main" id="{446AF7E4-0966-41D2-985B-CC2854A24671}"/>
              </a:ext>
            </a:extLst>
          </p:cNvPr>
          <p:cNvSpPr/>
          <p:nvPr/>
        </p:nvSpPr>
        <p:spPr>
          <a:xfrm>
            <a:off x="1264856" y="3562773"/>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BEB8152-4E51-4AE2-B2A7-FD8E9613022B}"/>
              </a:ext>
            </a:extLst>
          </p:cNvPr>
          <p:cNvSpPr/>
          <p:nvPr/>
        </p:nvSpPr>
        <p:spPr>
          <a:xfrm>
            <a:off x="3286831" y="3562773"/>
            <a:ext cx="953210"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0668E4-8409-442F-810E-B8B53EC0ECC6}"/>
              </a:ext>
            </a:extLst>
          </p:cNvPr>
          <p:cNvSpPr/>
          <p:nvPr/>
        </p:nvSpPr>
        <p:spPr>
          <a:xfrm>
            <a:off x="4899528" y="3562773"/>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3366D84-B005-404E-A741-7B13DCD25C30}"/>
              </a:ext>
            </a:extLst>
          </p:cNvPr>
          <p:cNvSpPr/>
          <p:nvPr/>
        </p:nvSpPr>
        <p:spPr>
          <a:xfrm>
            <a:off x="6735373" y="3562773"/>
            <a:ext cx="1436472" cy="3325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9C8E60-88A4-2BB0-A60C-BE13F03493DD}"/>
              </a:ext>
            </a:extLst>
          </p:cNvPr>
          <p:cNvPicPr>
            <a:picLocks noChangeAspect="1"/>
          </p:cNvPicPr>
          <p:nvPr/>
        </p:nvPicPr>
        <p:blipFill>
          <a:blip r:embed="rId2"/>
          <a:stretch>
            <a:fillRect/>
          </a:stretch>
        </p:blipFill>
        <p:spPr>
          <a:xfrm>
            <a:off x="2983155" y="1163089"/>
            <a:ext cx="2944993" cy="1745542"/>
          </a:xfrm>
          <a:prstGeom prst="rect">
            <a:avLst/>
          </a:prstGeom>
        </p:spPr>
      </p:pic>
      <p:sp>
        <p:nvSpPr>
          <p:cNvPr id="22" name="Rectangle 21">
            <a:extLst>
              <a:ext uri="{FF2B5EF4-FFF2-40B4-BE49-F238E27FC236}">
                <a16:creationId xmlns:a16="http://schemas.microsoft.com/office/drawing/2014/main" id="{27B02748-041C-462E-9257-39F3552791C7}"/>
              </a:ext>
            </a:extLst>
          </p:cNvPr>
          <p:cNvSpPr/>
          <p:nvPr/>
        </p:nvSpPr>
        <p:spPr>
          <a:xfrm>
            <a:off x="3636239" y="1660989"/>
            <a:ext cx="1033732" cy="120860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78826" y="1885582"/>
            <a:ext cx="953211" cy="646331"/>
          </a:xfrm>
          <a:prstGeom prst="rect">
            <a:avLst/>
          </a:prstGeom>
          <a:noFill/>
        </p:spPr>
        <p:txBody>
          <a:bodyPr wrap="square" rtlCol="0">
            <a:spAutoFit/>
          </a:bodyPr>
          <a:lstStyle/>
          <a:p>
            <a:pPr algn="ctr"/>
            <a:r>
              <a:rPr lang="en-US" sz="1200" dirty="0"/>
              <a:t>Change steering values here</a:t>
            </a:r>
          </a:p>
        </p:txBody>
      </p:sp>
    </p:spTree>
    <p:extLst>
      <p:ext uri="{BB962C8B-B14F-4D97-AF65-F5344CB8AC3E}">
        <p14:creationId xmlns:p14="http://schemas.microsoft.com/office/powerpoint/2010/main" val="61595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CHALLENGES</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dirty="0">
                <a:solidFill>
                  <a:srgbClr val="00B050"/>
                </a:solidFill>
              </a:rPr>
              <a:t>Challenge 2</a:t>
            </a:r>
          </a:p>
          <a:p>
            <a:pPr marL="342900" indent="-342900">
              <a:buFont typeface="Arial" panose="020B0604020202020204" pitchFamily="34" charset="0"/>
              <a:buChar char="•"/>
            </a:pPr>
            <a:r>
              <a:rPr lang="en-US" b="0" dirty="0"/>
              <a:t>Your robot baseball player must run to second base, </a:t>
            </a:r>
            <a:r>
              <a:rPr lang="en-US" b="0" dirty="0">
                <a:solidFill>
                  <a:srgbClr val="FF0000"/>
                </a:solidFill>
              </a:rPr>
              <a:t>turn around</a:t>
            </a:r>
            <a:r>
              <a:rPr lang="en-US" b="0" dirty="0"/>
              <a:t> and come back to first.</a:t>
            </a:r>
          </a:p>
          <a:p>
            <a:pPr marL="342900" indent="-342900">
              <a:buFont typeface="Arial" panose="020B0604020202020204" pitchFamily="34" charset="0"/>
              <a:buChar char="•"/>
            </a:pPr>
            <a:r>
              <a:rPr lang="en-US" b="0" dirty="0"/>
              <a:t>Go straight. Turn 180 degrees and return to the same spot.</a:t>
            </a:r>
          </a:p>
        </p:txBody>
      </p:sp>
      <p:sp>
        <p:nvSpPr>
          <p:cNvPr id="4" name="Footer Placeholder 3"/>
          <p:cNvSpPr>
            <a:spLocks noGrp="1"/>
          </p:cNvSpPr>
          <p:nvPr>
            <p:ph type="ftr" sz="quarter" idx="11"/>
          </p:nvPr>
        </p:nvSpPr>
        <p:spPr/>
        <p:txBody>
          <a:bodyPr/>
          <a:lstStyle/>
          <a:p>
            <a:r>
              <a:rPr lang="en-US"/>
              <a:t>Copyright © 2023 Prime Lessons (primelessons.org) CC-BY-NC-SA.  (Last edit: 7/26/2023)</a:t>
            </a:r>
          </a:p>
        </p:txBody>
      </p:sp>
      <p:sp>
        <p:nvSpPr>
          <p:cNvPr id="5" name="Slide Number Placeholder 4">
            <a:extLst>
              <a:ext uri="{FF2B5EF4-FFF2-40B4-BE49-F238E27FC236}">
                <a16:creationId xmlns:a16="http://schemas.microsoft.com/office/drawing/2014/main" id="{6A006668-3DA2-4B7F-8E10-DF2FB05742F8}"/>
              </a:ext>
            </a:extLst>
          </p:cNvPr>
          <p:cNvSpPr>
            <a:spLocks noGrp="1"/>
          </p:cNvSpPr>
          <p:nvPr>
            <p:ph type="sldNum" sz="quarter" idx="12"/>
          </p:nvPr>
        </p:nvSpPr>
        <p:spPr/>
        <p:txBody>
          <a:bodyPr/>
          <a:lstStyle/>
          <a:p>
            <a:fld id="{BBD74847-7BE4-4E4D-8159-51DF7B93C616}" type="slidenum">
              <a:rPr lang="en-US" smtClean="0"/>
              <a:t>12</a:t>
            </a:fld>
            <a:endParaRPr lang="en-US"/>
          </a:p>
        </p:txBody>
      </p:sp>
      <p:grpSp>
        <p:nvGrpSpPr>
          <p:cNvPr id="17" name="Group 16"/>
          <p:cNvGrpSpPr/>
          <p:nvPr/>
        </p:nvGrpSpPr>
        <p:grpSpPr>
          <a:xfrm>
            <a:off x="1316717" y="3782152"/>
            <a:ext cx="1825326" cy="2129626"/>
            <a:chOff x="741879" y="3987992"/>
            <a:chExt cx="1825326" cy="2129626"/>
          </a:xfrm>
        </p:grpSpPr>
        <p:sp>
          <p:nvSpPr>
            <p:cNvPr id="6" name="Rectangle 5"/>
            <p:cNvSpPr/>
            <p:nvPr/>
          </p:nvSpPr>
          <p:spPr>
            <a:xfrm rot="18069342">
              <a:off x="1115964" y="4336499"/>
              <a:ext cx="1023290" cy="9903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8292411">
              <a:off x="1803803" y="5354217"/>
              <a:ext cx="578899" cy="947904"/>
              <a:chOff x="6517598" y="955857"/>
              <a:chExt cx="1202348" cy="2006981"/>
            </a:xfrm>
          </p:grpSpPr>
          <p:grpSp>
            <p:nvGrpSpPr>
              <p:cNvPr id="8" name="Group 7"/>
              <p:cNvGrpSpPr/>
              <p:nvPr/>
            </p:nvGrpSpPr>
            <p:grpSpPr>
              <a:xfrm rot="5400000">
                <a:off x="6529015" y="1512901"/>
                <a:ext cx="1141996" cy="1164830"/>
                <a:chOff x="6310708" y="2215660"/>
                <a:chExt cx="809489" cy="898563"/>
              </a:xfrm>
            </p:grpSpPr>
            <p:sp>
              <p:nvSpPr>
                <p:cNvPr id="11" name="Rounded Rectangle 10"/>
                <p:cNvSpPr/>
                <p:nvPr/>
              </p:nvSpPr>
              <p:spPr>
                <a:xfrm>
                  <a:off x="6466603" y="2215660"/>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3" name="Rounded Rectangle 12"/>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4" name="Oval 13"/>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7254326" y="955857"/>
                <a:ext cx="465620" cy="781980"/>
              </a:xfrm>
              <a:prstGeom prst="rect">
                <a:avLst/>
              </a:prstGeom>
              <a:noFill/>
            </p:spPr>
            <p:txBody>
              <a:bodyPr wrap="square" rtlCol="0">
                <a:spAutoFit/>
              </a:bodyPr>
              <a:lstStyle/>
              <a:p>
                <a:r>
                  <a:rPr lang="en-US" dirty="0"/>
                  <a:t>A</a:t>
                </a:r>
              </a:p>
            </p:txBody>
          </p:sp>
          <p:sp>
            <p:nvSpPr>
              <p:cNvPr id="10" name="TextBox 9"/>
              <p:cNvSpPr txBox="1"/>
              <p:nvPr/>
            </p:nvSpPr>
            <p:spPr>
              <a:xfrm>
                <a:off x="7240592" y="2180858"/>
                <a:ext cx="465620" cy="781980"/>
              </a:xfrm>
              <a:prstGeom prst="rect">
                <a:avLst/>
              </a:prstGeom>
              <a:noFill/>
            </p:spPr>
            <p:txBody>
              <a:bodyPr wrap="square" rtlCol="0">
                <a:spAutoFit/>
              </a:bodyPr>
              <a:lstStyle/>
              <a:p>
                <a:r>
                  <a:rPr lang="en-US" dirty="0"/>
                  <a:t>E</a:t>
                </a:r>
              </a:p>
            </p:txBody>
          </p:sp>
        </p:grpSp>
        <p:cxnSp>
          <p:nvCxnSpPr>
            <p:cNvPr id="16" name="Straight Arrow Connector 15"/>
            <p:cNvCxnSpPr/>
            <p:nvPr/>
          </p:nvCxnSpPr>
          <p:spPr>
            <a:xfrm flipH="1">
              <a:off x="741879" y="3987992"/>
              <a:ext cx="559788" cy="91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79322" y="4004057"/>
              <a:ext cx="805571" cy="46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42058" y="4736697"/>
              <a:ext cx="506715"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1521" y="5156883"/>
              <a:ext cx="952935" cy="5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282526" y="1353059"/>
            <a:ext cx="4100245" cy="217695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u="sng" dirty="0">
                <a:solidFill>
                  <a:srgbClr val="00B050"/>
                </a:solidFill>
              </a:rPr>
              <a:t>Challenge 1</a:t>
            </a:r>
          </a:p>
          <a:p>
            <a:pPr marL="342900" indent="-342900">
              <a:buFont typeface="Arial" panose="020B0604020202020204" pitchFamily="34" charset="0"/>
              <a:buChar char="•"/>
            </a:pPr>
            <a:r>
              <a:rPr lang="en-US" b="0" dirty="0"/>
              <a:t>Your robot is a baseball player who has to run to all the bases and go back to home plate.</a:t>
            </a:r>
          </a:p>
          <a:p>
            <a:pPr marL="342900" indent="-342900">
              <a:buFont typeface="Arial" panose="020B0604020202020204" pitchFamily="34" charset="0"/>
              <a:buChar char="•"/>
            </a:pPr>
            <a:r>
              <a:rPr lang="en-US" b="0" dirty="0"/>
              <a:t>Can you program your robot to move forward and then turn left?</a:t>
            </a:r>
          </a:p>
          <a:p>
            <a:pPr marL="342900" indent="-342900">
              <a:buFont typeface="Arial" panose="020B0604020202020204" pitchFamily="34" charset="0"/>
              <a:buChar char="•"/>
            </a:pPr>
            <a:r>
              <a:rPr lang="en-US" b="0" dirty="0"/>
              <a:t>Use a square box or tape</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583613" y="3623745"/>
            <a:ext cx="1871891" cy="2534749"/>
            <a:chOff x="5536460" y="3823941"/>
            <a:chExt cx="1871891" cy="2534749"/>
          </a:xfrm>
        </p:grpSpPr>
        <p:cxnSp>
          <p:nvCxnSpPr>
            <p:cNvPr id="26" name="Straight Arrow Connector 25"/>
            <p:cNvCxnSpPr/>
            <p:nvPr/>
          </p:nvCxnSpPr>
          <p:spPr>
            <a:xfrm flipV="1">
              <a:off x="6854868" y="4309384"/>
              <a:ext cx="0" cy="105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36460" y="5419830"/>
              <a:ext cx="953242" cy="738664"/>
            </a:xfrm>
            <a:prstGeom prst="rect">
              <a:avLst/>
            </a:prstGeom>
            <a:noFill/>
          </p:spPr>
          <p:txBody>
            <a:bodyPr wrap="square" rtlCol="0">
              <a:spAutoFit/>
            </a:bodyPr>
            <a:lstStyle/>
            <a:p>
              <a:r>
                <a:rPr lang="en-US" sz="1400" dirty="0"/>
                <a:t>Start and End position</a:t>
              </a:r>
            </a:p>
          </p:txBody>
        </p:sp>
        <p:cxnSp>
          <p:nvCxnSpPr>
            <p:cNvPr id="48" name="Straight Arrow Connector 47"/>
            <p:cNvCxnSpPr/>
            <p:nvPr/>
          </p:nvCxnSpPr>
          <p:spPr>
            <a:xfrm flipH="1">
              <a:off x="6891067" y="4406104"/>
              <a:ext cx="1964" cy="99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nip Same Side Corner Rectangle 20"/>
            <p:cNvSpPr/>
            <p:nvPr/>
          </p:nvSpPr>
          <p:spPr>
            <a:xfrm>
              <a:off x="6512181" y="5776527"/>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First Base</a:t>
              </a:r>
            </a:p>
          </p:txBody>
        </p:sp>
        <p:grpSp>
          <p:nvGrpSpPr>
            <p:cNvPr id="28" name="Group 27"/>
            <p:cNvGrpSpPr/>
            <p:nvPr/>
          </p:nvGrpSpPr>
          <p:grpSpPr>
            <a:xfrm rot="16200000">
              <a:off x="6683954" y="5079080"/>
              <a:ext cx="375335" cy="1073459"/>
              <a:chOff x="6517601" y="541432"/>
              <a:chExt cx="1228876" cy="3116594"/>
            </a:xfrm>
          </p:grpSpPr>
          <p:grpSp>
            <p:nvGrpSpPr>
              <p:cNvPr id="29" name="Group 28"/>
              <p:cNvGrpSpPr/>
              <p:nvPr/>
            </p:nvGrpSpPr>
            <p:grpSpPr>
              <a:xfrm rot="5400000">
                <a:off x="6529019" y="1512901"/>
                <a:ext cx="1141996" cy="1164832"/>
                <a:chOff x="6310708" y="2215655"/>
                <a:chExt cx="809489" cy="898564"/>
              </a:xfrm>
            </p:grpSpPr>
            <p:sp>
              <p:nvSpPr>
                <p:cNvPr id="32" name="Rounded Rectangle 31"/>
                <p:cNvSpPr/>
                <p:nvPr/>
              </p:nvSpPr>
              <p:spPr>
                <a:xfrm>
                  <a:off x="6466604" y="2215655"/>
                  <a:ext cx="519438" cy="898564"/>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4" name="Rounded Rectangle 33"/>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7280858" y="541432"/>
                <a:ext cx="465619" cy="1072288"/>
              </a:xfrm>
              <a:prstGeom prst="rect">
                <a:avLst/>
              </a:prstGeom>
              <a:noFill/>
            </p:spPr>
            <p:txBody>
              <a:bodyPr wrap="square" rtlCol="0">
                <a:spAutoFit/>
              </a:bodyPr>
              <a:lstStyle/>
              <a:p>
                <a:r>
                  <a:rPr lang="en-US" dirty="0"/>
                  <a:t>A</a:t>
                </a:r>
              </a:p>
            </p:txBody>
          </p:sp>
          <p:sp>
            <p:nvSpPr>
              <p:cNvPr id="31" name="TextBox 30"/>
              <p:cNvSpPr txBox="1"/>
              <p:nvPr/>
            </p:nvSpPr>
            <p:spPr>
              <a:xfrm>
                <a:off x="7492798" y="2585737"/>
                <a:ext cx="213417" cy="1072289"/>
              </a:xfrm>
              <a:prstGeom prst="rect">
                <a:avLst/>
              </a:prstGeom>
              <a:noFill/>
            </p:spPr>
            <p:txBody>
              <a:bodyPr wrap="square" rtlCol="0">
                <a:spAutoFit/>
              </a:bodyPr>
              <a:lstStyle/>
              <a:p>
                <a:r>
                  <a:rPr lang="en-US" dirty="0"/>
                  <a:t>E</a:t>
                </a:r>
              </a:p>
            </p:txBody>
          </p:sp>
        </p:grpSp>
        <p:sp>
          <p:nvSpPr>
            <p:cNvPr id="38" name="Snip Same Side Corner Rectangle 37"/>
            <p:cNvSpPr/>
            <p:nvPr/>
          </p:nvSpPr>
          <p:spPr>
            <a:xfrm>
              <a:off x="6519559" y="3823941"/>
              <a:ext cx="673581" cy="582163"/>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Second Base</a:t>
              </a:r>
            </a:p>
          </p:txBody>
        </p:sp>
      </p:grpSp>
    </p:spTree>
    <p:extLst>
      <p:ext uri="{BB962C8B-B14F-4D97-AF65-F5344CB8AC3E}">
        <p14:creationId xmlns:p14="http://schemas.microsoft.com/office/powerpoint/2010/main" val="196835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SOLUTIONS</a:t>
            </a:r>
          </a:p>
        </p:txBody>
      </p:sp>
      <p:sp>
        <p:nvSpPr>
          <p:cNvPr id="3" name="Content Placeholder 2"/>
          <p:cNvSpPr>
            <a:spLocks noGrp="1"/>
          </p:cNvSpPr>
          <p:nvPr>
            <p:ph idx="1"/>
          </p:nvPr>
        </p:nvSpPr>
        <p:spPr>
          <a:xfrm>
            <a:off x="4602429" y="1260699"/>
            <a:ext cx="4100245" cy="4373563"/>
          </a:xfrm>
        </p:spPr>
        <p:txBody>
          <a:bodyPr/>
          <a:lstStyle/>
          <a:p>
            <a:pPr marL="0" indent="0" algn="ctr">
              <a:buNone/>
            </a:pPr>
            <a:r>
              <a:rPr lang="en-US" b="1" u="sng" dirty="0">
                <a:solidFill>
                  <a:srgbClr val="00B050"/>
                </a:solidFill>
              </a:rPr>
              <a:t>Challenge 2</a:t>
            </a:r>
          </a:p>
          <a:p>
            <a:pPr marL="0" indent="0">
              <a:buNone/>
            </a:pPr>
            <a:r>
              <a:rPr lang="en-US" b="0" dirty="0"/>
              <a:t>You probably used a </a:t>
            </a:r>
            <a:r>
              <a:rPr lang="en-US" dirty="0"/>
              <a:t>spin turn </a:t>
            </a:r>
            <a:r>
              <a:rPr lang="en-US" b="0" dirty="0"/>
              <a:t>because it is better for tighter turns and gets you closer to the starting point!</a:t>
            </a:r>
          </a:p>
        </p:txBody>
      </p:sp>
      <p:sp>
        <p:nvSpPr>
          <p:cNvPr id="4" name="Footer Placeholder 3"/>
          <p:cNvSpPr>
            <a:spLocks noGrp="1"/>
          </p:cNvSpPr>
          <p:nvPr>
            <p:ph type="ftr" sz="quarter" idx="11"/>
          </p:nvPr>
        </p:nvSpPr>
        <p:spPr/>
        <p:txBody>
          <a:bodyPr/>
          <a:lstStyle/>
          <a:p>
            <a:r>
              <a:rPr lang="en-US"/>
              <a:t>Copyright © 2023 Prime Lessons (primelessons.org) CC-BY-NC-SA.  (Last edit: 7/26/2023)</a:t>
            </a:r>
          </a:p>
        </p:txBody>
      </p:sp>
      <p:sp>
        <p:nvSpPr>
          <p:cNvPr id="5" name="Slide Number Placeholder 4">
            <a:extLst>
              <a:ext uri="{FF2B5EF4-FFF2-40B4-BE49-F238E27FC236}">
                <a16:creationId xmlns:a16="http://schemas.microsoft.com/office/drawing/2014/main" id="{A6E98B34-FE88-4F47-A906-8640DA5B168C}"/>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42" name="Content Placeholder 2"/>
          <p:cNvSpPr txBox="1">
            <a:spLocks/>
          </p:cNvSpPr>
          <p:nvPr/>
        </p:nvSpPr>
        <p:spPr>
          <a:xfrm>
            <a:off x="282526" y="1260699"/>
            <a:ext cx="3922429"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u="sng" dirty="0">
                <a:solidFill>
                  <a:srgbClr val="00B050"/>
                </a:solidFill>
              </a:rPr>
              <a:t>Challenge 1</a:t>
            </a:r>
          </a:p>
          <a:p>
            <a:r>
              <a:rPr lang="en-US" b="0" dirty="0"/>
              <a:t>You probably used a combination of move steering to go straight and do </a:t>
            </a:r>
            <a:r>
              <a:rPr lang="en-US" dirty="0"/>
              <a:t>pivot turns</a:t>
            </a:r>
            <a:r>
              <a:rPr lang="en-US" b="0" dirty="0"/>
              <a:t> to go around the box.</a:t>
            </a:r>
          </a:p>
        </p:txBody>
      </p:sp>
      <p:cxnSp>
        <p:nvCxnSpPr>
          <p:cNvPr id="54" name="Straight Connector 53"/>
          <p:cNvCxnSpPr/>
          <p:nvPr/>
        </p:nvCxnSpPr>
        <p:spPr>
          <a:xfrm flipV="1">
            <a:off x="4285673" y="1321379"/>
            <a:ext cx="9236" cy="4476339"/>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2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for Prime 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2023 Prime Lessons (primelessons.org) CC-BY-NC-SA.  (Last edit: 7/26/2023)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to turn using the built-in gyro sensor</a:t>
            </a:r>
          </a:p>
          <a:p>
            <a:r>
              <a:rPr lang="en-US" dirty="0"/>
              <a:t>Learn how to use the Wait Until Block with sensors</a:t>
            </a:r>
          </a:p>
          <a:p>
            <a:r>
              <a:rPr lang="en-US" dirty="0"/>
              <a:t>Note:  Although images in this lessons may show a SPIKE Prime, the code blocks are the same for Robot Inventor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Copyright © 2023 Prime Lessons (primelessons.org) CC-BY-NC-SA.  (Last edit: 7/26/2023)</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53A-2C16-436C-A865-A8458BC4A00B}"/>
              </a:ext>
            </a:extLst>
          </p:cNvPr>
          <p:cNvSpPr>
            <a:spLocks noGrp="1"/>
          </p:cNvSpPr>
          <p:nvPr>
            <p:ph type="title"/>
          </p:nvPr>
        </p:nvSpPr>
        <p:spPr/>
        <p:txBody>
          <a:bodyPr/>
          <a:lstStyle/>
          <a:p>
            <a:r>
              <a:rPr lang="en-US" dirty="0"/>
              <a:t>BLOCKS YOU NEED in this lesson</a:t>
            </a:r>
          </a:p>
        </p:txBody>
      </p:sp>
      <p:sp>
        <p:nvSpPr>
          <p:cNvPr id="3" name="Content Placeholder 2">
            <a:extLst>
              <a:ext uri="{FF2B5EF4-FFF2-40B4-BE49-F238E27FC236}">
                <a16:creationId xmlns:a16="http://schemas.microsoft.com/office/drawing/2014/main" id="{E47E2EED-424B-4877-A6F9-DC1FD3574959}"/>
              </a:ext>
            </a:extLst>
          </p:cNvPr>
          <p:cNvSpPr>
            <a:spLocks noGrp="1"/>
          </p:cNvSpPr>
          <p:nvPr>
            <p:ph idx="1"/>
          </p:nvPr>
        </p:nvSpPr>
        <p:spPr>
          <a:xfrm>
            <a:off x="155088" y="1422840"/>
            <a:ext cx="5069522" cy="4510290"/>
          </a:xfrm>
        </p:spPr>
        <p:txBody>
          <a:bodyPr>
            <a:normAutofit/>
          </a:bodyPr>
          <a:lstStyle/>
          <a:p>
            <a:r>
              <a:rPr lang="en-US" sz="2000" dirty="0"/>
              <a:t>Reporter blocks (Float/String) – numbers and text can be placed inside oval slots. They can read sensor values or the retrieve the value stored in a variable.</a:t>
            </a:r>
          </a:p>
          <a:p>
            <a:r>
              <a:rPr lang="en-US" sz="2000" dirty="0"/>
              <a:t>Boolean Blocks – carry a true or false value and can be placed inside hexagonal slots such as the Wait Block on the right</a:t>
            </a:r>
          </a:p>
          <a:p>
            <a:r>
              <a:rPr lang="en-US" sz="2000" dirty="0"/>
              <a:t>Wait Until Block – Like the Wait for Seconds block, this block makes the program pause execution for some time. In this case, the program waits until the condition in the Boolean block is true</a:t>
            </a:r>
          </a:p>
          <a:p>
            <a:endParaRPr lang="en-US" dirty="0"/>
          </a:p>
        </p:txBody>
      </p:sp>
      <p:sp>
        <p:nvSpPr>
          <p:cNvPr id="4" name="Footer Placeholder 3">
            <a:extLst>
              <a:ext uri="{FF2B5EF4-FFF2-40B4-BE49-F238E27FC236}">
                <a16:creationId xmlns:a16="http://schemas.microsoft.com/office/drawing/2014/main" id="{3D754A94-060C-4633-88D5-845EC6E0EC3A}"/>
              </a:ext>
            </a:extLst>
          </p:cNvPr>
          <p:cNvSpPr>
            <a:spLocks noGrp="1"/>
          </p:cNvSpPr>
          <p:nvPr>
            <p:ph type="ftr" sz="quarter" idx="11"/>
          </p:nvPr>
        </p:nvSpPr>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A81D9CB2-2043-46CC-9247-DE7709769469}"/>
              </a:ext>
            </a:extLst>
          </p:cNvPr>
          <p:cNvSpPr>
            <a:spLocks noGrp="1"/>
          </p:cNvSpPr>
          <p:nvPr>
            <p:ph type="sldNum" sz="quarter" idx="12"/>
          </p:nvPr>
        </p:nvSpPr>
        <p:spPr/>
        <p:txBody>
          <a:bodyPr/>
          <a:lstStyle/>
          <a:p>
            <a:fld id="{BBD74847-7BE4-4E4D-8159-51DF7B93C616}" type="slidenum">
              <a:rPr lang="en-US" smtClean="0"/>
              <a:t>3</a:t>
            </a:fld>
            <a:endParaRPr lang="en-US"/>
          </a:p>
        </p:txBody>
      </p:sp>
      <p:pic>
        <p:nvPicPr>
          <p:cNvPr id="6" name="Picture 5">
            <a:extLst>
              <a:ext uri="{FF2B5EF4-FFF2-40B4-BE49-F238E27FC236}">
                <a16:creationId xmlns:a16="http://schemas.microsoft.com/office/drawing/2014/main" id="{1F878471-D950-4EEB-AF29-0B9B39FED536}"/>
              </a:ext>
            </a:extLst>
          </p:cNvPr>
          <p:cNvPicPr>
            <a:picLocks noChangeAspect="1"/>
          </p:cNvPicPr>
          <p:nvPr/>
        </p:nvPicPr>
        <p:blipFill>
          <a:blip r:embed="rId2"/>
          <a:stretch>
            <a:fillRect/>
          </a:stretch>
        </p:blipFill>
        <p:spPr>
          <a:xfrm>
            <a:off x="5340772" y="1422840"/>
            <a:ext cx="2895600" cy="2905125"/>
          </a:xfrm>
          <a:prstGeom prst="rect">
            <a:avLst/>
          </a:prstGeom>
        </p:spPr>
      </p:pic>
      <p:cxnSp>
        <p:nvCxnSpPr>
          <p:cNvPr id="8" name="Straight Arrow Connector 7">
            <a:extLst>
              <a:ext uri="{FF2B5EF4-FFF2-40B4-BE49-F238E27FC236}">
                <a16:creationId xmlns:a16="http://schemas.microsoft.com/office/drawing/2014/main" id="{9F56EEEA-3A81-4D3B-B9E6-47685F6DC10F}"/>
              </a:ext>
            </a:extLst>
          </p:cNvPr>
          <p:cNvCxnSpPr>
            <a:cxnSpLocks/>
          </p:cNvCxnSpPr>
          <p:nvPr/>
        </p:nvCxnSpPr>
        <p:spPr>
          <a:xfrm>
            <a:off x="6672409" y="2280491"/>
            <a:ext cx="0" cy="5949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1DBBF96-8377-4B47-9282-3CE45A00A5EC}"/>
              </a:ext>
            </a:extLst>
          </p:cNvPr>
          <p:cNvCxnSpPr>
            <a:cxnSpLocks/>
          </p:cNvCxnSpPr>
          <p:nvPr/>
        </p:nvCxnSpPr>
        <p:spPr>
          <a:xfrm>
            <a:off x="6788572" y="3272009"/>
            <a:ext cx="0" cy="6812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78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9A33-F3DC-4175-85C8-87A484EF1DFC}"/>
              </a:ext>
            </a:extLst>
          </p:cNvPr>
          <p:cNvSpPr>
            <a:spLocks noGrp="1"/>
          </p:cNvSpPr>
          <p:nvPr>
            <p:ph type="title"/>
          </p:nvPr>
        </p:nvSpPr>
        <p:spPr/>
        <p:txBody>
          <a:bodyPr/>
          <a:lstStyle/>
          <a:p>
            <a:r>
              <a:rPr lang="en-US" dirty="0"/>
              <a:t>Robot Orientation: YAW, PITCH and ROLL</a:t>
            </a:r>
          </a:p>
        </p:txBody>
      </p:sp>
      <p:sp>
        <p:nvSpPr>
          <p:cNvPr id="3" name="Content Placeholder 2">
            <a:extLst>
              <a:ext uri="{FF2B5EF4-FFF2-40B4-BE49-F238E27FC236}">
                <a16:creationId xmlns:a16="http://schemas.microsoft.com/office/drawing/2014/main" id="{9365F4CC-1F3A-4E81-8595-11CD6B36B795}"/>
              </a:ext>
            </a:extLst>
          </p:cNvPr>
          <p:cNvSpPr>
            <a:spLocks noGrp="1"/>
          </p:cNvSpPr>
          <p:nvPr>
            <p:ph idx="1"/>
          </p:nvPr>
        </p:nvSpPr>
        <p:spPr>
          <a:xfrm>
            <a:off x="155088" y="1140006"/>
            <a:ext cx="2744229" cy="5082601"/>
          </a:xfrm>
        </p:spPr>
        <p:txBody>
          <a:bodyPr/>
          <a:lstStyle/>
          <a:p>
            <a:pPr marL="0" indent="0" algn="ctr">
              <a:buNone/>
            </a:pPr>
            <a:r>
              <a:rPr lang="en-US" dirty="0"/>
              <a:t>Yaw is turning the Hub to right or left </a:t>
            </a:r>
          </a:p>
        </p:txBody>
      </p:sp>
      <p:sp>
        <p:nvSpPr>
          <p:cNvPr id="4" name="Footer Placeholder 3">
            <a:extLst>
              <a:ext uri="{FF2B5EF4-FFF2-40B4-BE49-F238E27FC236}">
                <a16:creationId xmlns:a16="http://schemas.microsoft.com/office/drawing/2014/main" id="{1B4E4B6D-EC79-4AA5-8691-4C708E30FC55}"/>
              </a:ext>
            </a:extLst>
          </p:cNvPr>
          <p:cNvSpPr>
            <a:spLocks noGrp="1"/>
          </p:cNvSpPr>
          <p:nvPr>
            <p:ph type="ftr" sz="quarter" idx="11"/>
          </p:nvPr>
        </p:nvSpPr>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19E8A33A-BDA9-4FF5-9AC9-ACC941B004CE}"/>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6" name="Content Placeholder 2">
            <a:extLst>
              <a:ext uri="{FF2B5EF4-FFF2-40B4-BE49-F238E27FC236}">
                <a16:creationId xmlns:a16="http://schemas.microsoft.com/office/drawing/2014/main" id="{F57276E2-677C-4F5A-9830-16CDFD243800}"/>
              </a:ext>
            </a:extLst>
          </p:cNvPr>
          <p:cNvSpPr txBox="1">
            <a:spLocks/>
          </p:cNvSpPr>
          <p:nvPr/>
        </p:nvSpPr>
        <p:spPr>
          <a:xfrm>
            <a:off x="3428398" y="1135016"/>
            <a:ext cx="2106240" cy="75270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Pitch is turning the Hub up and down </a:t>
            </a:r>
          </a:p>
        </p:txBody>
      </p:sp>
      <p:sp>
        <p:nvSpPr>
          <p:cNvPr id="7" name="Content Placeholder 2">
            <a:extLst>
              <a:ext uri="{FF2B5EF4-FFF2-40B4-BE49-F238E27FC236}">
                <a16:creationId xmlns:a16="http://schemas.microsoft.com/office/drawing/2014/main" id="{D8B1F65E-83A7-41DF-9F9E-9336CF73312F}"/>
              </a:ext>
            </a:extLst>
          </p:cNvPr>
          <p:cNvSpPr txBox="1">
            <a:spLocks/>
          </p:cNvSpPr>
          <p:nvPr/>
        </p:nvSpPr>
        <p:spPr>
          <a:xfrm>
            <a:off x="838462" y="4267751"/>
            <a:ext cx="2031131" cy="610870"/>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dirty="0"/>
              <a:t>Roll is turning the Hub to side-to-side</a:t>
            </a:r>
          </a:p>
        </p:txBody>
      </p:sp>
      <p:pic>
        <p:nvPicPr>
          <p:cNvPr id="9" name="Picture 8" descr="A close up of a speaker&#10;&#10;Description automatically generated">
            <a:extLst>
              <a:ext uri="{FF2B5EF4-FFF2-40B4-BE49-F238E27FC236}">
                <a16:creationId xmlns:a16="http://schemas.microsoft.com/office/drawing/2014/main" id="{6D2910E9-F0DA-45A3-9423-DB7B2C77A5DF}"/>
              </a:ext>
            </a:extLst>
          </p:cNvPr>
          <p:cNvPicPr>
            <a:picLocks noChangeAspect="1"/>
          </p:cNvPicPr>
          <p:nvPr/>
        </p:nvPicPr>
        <p:blipFill>
          <a:blip r:embed="rId2"/>
          <a:stretch>
            <a:fillRect/>
          </a:stretch>
        </p:blipFill>
        <p:spPr>
          <a:xfrm>
            <a:off x="651594" y="4795439"/>
            <a:ext cx="2188276" cy="1641207"/>
          </a:xfrm>
          <a:prstGeom prst="rect">
            <a:avLst/>
          </a:prstGeom>
        </p:spPr>
      </p:pic>
      <p:pic>
        <p:nvPicPr>
          <p:cNvPr id="19" name="Picture 18" descr="A close up of a device&#10;&#10;Description automatically generated">
            <a:extLst>
              <a:ext uri="{FF2B5EF4-FFF2-40B4-BE49-F238E27FC236}">
                <a16:creationId xmlns:a16="http://schemas.microsoft.com/office/drawing/2014/main" id="{B7033722-93AC-42C8-B87F-F0A53ADDC509}"/>
              </a:ext>
            </a:extLst>
          </p:cNvPr>
          <p:cNvPicPr>
            <a:picLocks noChangeAspect="1"/>
          </p:cNvPicPr>
          <p:nvPr/>
        </p:nvPicPr>
        <p:blipFill rotWithShape="1">
          <a:blip r:embed="rId3"/>
          <a:srcRect l="3375" t="25218" r="6720" b="27591"/>
          <a:stretch/>
        </p:blipFill>
        <p:spPr>
          <a:xfrm>
            <a:off x="2612962" y="2538207"/>
            <a:ext cx="3091128" cy="1216899"/>
          </a:xfrm>
          <a:prstGeom prst="rect">
            <a:avLst/>
          </a:prstGeom>
        </p:spPr>
      </p:pic>
      <p:pic>
        <p:nvPicPr>
          <p:cNvPr id="21" name="Picture 20" descr="A close up of a phone&#10;&#10;Description automatically generated">
            <a:extLst>
              <a:ext uri="{FF2B5EF4-FFF2-40B4-BE49-F238E27FC236}">
                <a16:creationId xmlns:a16="http://schemas.microsoft.com/office/drawing/2014/main" id="{264C1C9D-E7D7-40D6-B4D9-54558454C468}"/>
              </a:ext>
            </a:extLst>
          </p:cNvPr>
          <p:cNvPicPr>
            <a:picLocks noChangeAspect="1"/>
          </p:cNvPicPr>
          <p:nvPr/>
        </p:nvPicPr>
        <p:blipFill rotWithShape="1">
          <a:blip r:embed="rId4"/>
          <a:srcRect l="27290" t="3271" r="24630"/>
          <a:stretch/>
        </p:blipFill>
        <p:spPr>
          <a:xfrm>
            <a:off x="568828" y="1835979"/>
            <a:ext cx="1594173" cy="2405389"/>
          </a:xfrm>
          <a:prstGeom prst="rect">
            <a:avLst/>
          </a:prstGeom>
        </p:spPr>
      </p:pic>
      <p:sp>
        <p:nvSpPr>
          <p:cNvPr id="34" name="Arc 33">
            <a:extLst>
              <a:ext uri="{FF2B5EF4-FFF2-40B4-BE49-F238E27FC236}">
                <a16:creationId xmlns:a16="http://schemas.microsoft.com/office/drawing/2014/main" id="{CDD86F96-9C54-4F9A-A8CD-BAE37A8D05E5}"/>
              </a:ext>
            </a:extLst>
          </p:cNvPr>
          <p:cNvSpPr/>
          <p:nvPr/>
        </p:nvSpPr>
        <p:spPr>
          <a:xfrm>
            <a:off x="813567" y="2457238"/>
            <a:ext cx="1097280" cy="1097280"/>
          </a:xfrm>
          <a:prstGeom prst="arc">
            <a:avLst>
              <a:gd name="adj1" fmla="val 10186660"/>
              <a:gd name="adj2" fmla="val 66704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5190FCEC-A8C2-461B-8110-36717220EF01}"/>
              </a:ext>
            </a:extLst>
          </p:cNvPr>
          <p:cNvSpPr/>
          <p:nvPr/>
        </p:nvSpPr>
        <p:spPr>
          <a:xfrm rot="9340911">
            <a:off x="5017860" y="2161389"/>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098FA748-4CF4-4AFB-8A8E-A4BF99B72F5F}"/>
              </a:ext>
            </a:extLst>
          </p:cNvPr>
          <p:cNvSpPr/>
          <p:nvPr/>
        </p:nvSpPr>
        <p:spPr>
          <a:xfrm rot="12742952" flipH="1">
            <a:off x="358066" y="4878102"/>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227B23C3-1E55-4694-B3E4-C6636A954CCF}"/>
              </a:ext>
            </a:extLst>
          </p:cNvPr>
          <p:cNvSpPr/>
          <p:nvPr/>
        </p:nvSpPr>
        <p:spPr>
          <a:xfrm rot="9340911">
            <a:off x="2111381" y="4892970"/>
            <a:ext cx="1097280"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88A6B805-22FB-47E6-961B-7B8DA837BB13}"/>
              </a:ext>
            </a:extLst>
          </p:cNvPr>
          <p:cNvSpPr/>
          <p:nvPr/>
        </p:nvSpPr>
        <p:spPr>
          <a:xfrm rot="11635108" flipH="1">
            <a:off x="2229372" y="2169485"/>
            <a:ext cx="1171998" cy="109728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A185C5C-1811-422F-AA9A-F9BB58D3AEAD}"/>
              </a:ext>
            </a:extLst>
          </p:cNvPr>
          <p:cNvSpPr/>
          <p:nvPr/>
        </p:nvSpPr>
        <p:spPr>
          <a:xfrm>
            <a:off x="6233171" y="1215614"/>
            <a:ext cx="2773669" cy="25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Just like x, y and z coordinates are used to describe a robot’s position, </a:t>
            </a:r>
          </a:p>
          <a:p>
            <a:pPr algn="ctr"/>
            <a:r>
              <a:rPr lang="en-US" sz="1400" dirty="0">
                <a:solidFill>
                  <a:schemeClr val="tx1"/>
                </a:solidFill>
              </a:rPr>
              <a:t>yaw, pitch and roll are terms used to describe a robot’s orientation. </a:t>
            </a:r>
          </a:p>
          <a:p>
            <a:pPr algn="ctr"/>
            <a:r>
              <a:rPr lang="en-US" sz="1400" dirty="0">
                <a:solidFill>
                  <a:schemeClr val="tx1"/>
                </a:solidFill>
              </a:rPr>
              <a:t>Yaw is rotation around the z-axis. Pitch is rotation around y-axis. </a:t>
            </a:r>
          </a:p>
          <a:p>
            <a:pPr algn="ctr"/>
            <a:r>
              <a:rPr lang="en-US" sz="1400" dirty="0">
                <a:solidFill>
                  <a:schemeClr val="tx1"/>
                </a:solidFill>
              </a:rPr>
              <a:t>Roll is rotation around the x-axis.</a:t>
            </a:r>
          </a:p>
          <a:p>
            <a:pPr algn="ctr"/>
            <a:endParaRPr lang="en-US" sz="1400" dirty="0">
              <a:solidFill>
                <a:schemeClr val="tx1"/>
              </a:solidFill>
            </a:endParaRPr>
          </a:p>
          <a:p>
            <a:pPr algn="ctr"/>
            <a:r>
              <a:rPr lang="en-US" sz="1400" dirty="0">
                <a:solidFill>
                  <a:schemeClr val="tx1"/>
                </a:solidFill>
              </a:rPr>
              <a:t>The built-in Gyro Sensor can measure the robot’s orientation</a:t>
            </a:r>
          </a:p>
        </p:txBody>
      </p:sp>
      <p:pic>
        <p:nvPicPr>
          <p:cNvPr id="13" name="Picture 12" descr="A satellite in space&#10;&#10;Description automatically generated">
            <a:extLst>
              <a:ext uri="{FF2B5EF4-FFF2-40B4-BE49-F238E27FC236}">
                <a16:creationId xmlns:a16="http://schemas.microsoft.com/office/drawing/2014/main" id="{E170FD2B-DF2E-427C-87BD-A0AF8EBC792A}"/>
              </a:ext>
            </a:extLst>
          </p:cNvPr>
          <p:cNvPicPr>
            <a:picLocks noChangeAspect="1"/>
          </p:cNvPicPr>
          <p:nvPr/>
        </p:nvPicPr>
        <p:blipFill>
          <a:blip r:embed="rId5"/>
          <a:stretch>
            <a:fillRect/>
          </a:stretch>
        </p:blipFill>
        <p:spPr>
          <a:xfrm>
            <a:off x="5301095" y="3902845"/>
            <a:ext cx="3620198" cy="2215900"/>
          </a:xfrm>
          <a:prstGeom prst="rect">
            <a:avLst/>
          </a:prstGeom>
        </p:spPr>
      </p:pic>
    </p:spTree>
    <p:extLst>
      <p:ext uri="{BB962C8B-B14F-4D97-AF65-F5344CB8AC3E}">
        <p14:creationId xmlns:p14="http://schemas.microsoft.com/office/powerpoint/2010/main" val="143251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D2C-8290-47C6-8874-27222126A484}"/>
              </a:ext>
            </a:extLst>
          </p:cNvPr>
          <p:cNvSpPr>
            <a:spLocks noGrp="1"/>
          </p:cNvSpPr>
          <p:nvPr>
            <p:ph type="title"/>
          </p:nvPr>
        </p:nvSpPr>
        <p:spPr/>
        <p:txBody>
          <a:bodyPr/>
          <a:lstStyle/>
          <a:p>
            <a:r>
              <a:rPr lang="en-US" dirty="0"/>
              <a:t>Using the gyro sensor to turn</a:t>
            </a:r>
          </a:p>
        </p:txBody>
      </p:sp>
      <p:sp>
        <p:nvSpPr>
          <p:cNvPr id="3" name="Content Placeholder 2">
            <a:extLst>
              <a:ext uri="{FF2B5EF4-FFF2-40B4-BE49-F238E27FC236}">
                <a16:creationId xmlns:a16="http://schemas.microsoft.com/office/drawing/2014/main" id="{9ADE296E-04DF-45D1-A790-7C97ED9FB817}"/>
              </a:ext>
            </a:extLst>
          </p:cNvPr>
          <p:cNvSpPr>
            <a:spLocks noGrp="1"/>
          </p:cNvSpPr>
          <p:nvPr>
            <p:ph idx="1"/>
          </p:nvPr>
        </p:nvSpPr>
        <p:spPr>
          <a:xfrm>
            <a:off x="155088" y="1140006"/>
            <a:ext cx="5353346" cy="5082601"/>
          </a:xfrm>
        </p:spPr>
        <p:txBody>
          <a:bodyPr>
            <a:normAutofit/>
          </a:bodyPr>
          <a:lstStyle/>
          <a:p>
            <a:r>
              <a:rPr lang="en-US" dirty="0"/>
              <a:t>The gyro sensor can be programmed to measure the hub’s yaw, pitch and roll</a:t>
            </a:r>
          </a:p>
          <a:p>
            <a:r>
              <a:rPr lang="en-US" dirty="0"/>
              <a:t>These values can be used to sense if the robot has turned around x, y, or z axes</a:t>
            </a:r>
          </a:p>
          <a:p>
            <a:r>
              <a:rPr lang="en-US" dirty="0"/>
              <a:t>In this lesson, we will focus on yaw which can be used to determine if a robot has turned left or right</a:t>
            </a:r>
          </a:p>
          <a:p>
            <a:r>
              <a:rPr lang="en-US" dirty="0"/>
              <a:t>For pitch and roll, the robot uses gravity to determine what is a zero reading. Flat on the ground is 0 pitch and 0 roll. </a:t>
            </a:r>
          </a:p>
          <a:p>
            <a:r>
              <a:rPr lang="en-US" dirty="0"/>
              <a:t>For yaw, the robot doesn’t have a compass to tell it what is north or south. Therefore, you need to tell the robot what it should consider zero. This is done with the “set yaw angle to 0” block. </a:t>
            </a:r>
          </a:p>
          <a:p>
            <a:pPr lvl="1"/>
            <a:r>
              <a:rPr lang="en-US" dirty="0"/>
              <a:t>Note that clockwise is positive in yaw measurement</a:t>
            </a:r>
          </a:p>
          <a:p>
            <a:endParaRPr lang="en-US" dirty="0"/>
          </a:p>
          <a:p>
            <a:endParaRPr lang="en-US" dirty="0"/>
          </a:p>
        </p:txBody>
      </p:sp>
      <p:sp>
        <p:nvSpPr>
          <p:cNvPr id="4" name="Footer Placeholder 3">
            <a:extLst>
              <a:ext uri="{FF2B5EF4-FFF2-40B4-BE49-F238E27FC236}">
                <a16:creationId xmlns:a16="http://schemas.microsoft.com/office/drawing/2014/main" id="{F1CA1115-2379-41AF-9666-D6261AEA3E5D}"/>
              </a:ext>
            </a:extLst>
          </p:cNvPr>
          <p:cNvSpPr>
            <a:spLocks noGrp="1"/>
          </p:cNvSpPr>
          <p:nvPr>
            <p:ph type="ftr" sz="quarter" idx="11"/>
          </p:nvPr>
        </p:nvSpPr>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1EC6768D-44FF-408C-9CAA-968843E22254}"/>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0DE33883-44CC-4515-9D20-8FB565609F1F}"/>
              </a:ext>
            </a:extLst>
          </p:cNvPr>
          <p:cNvPicPr>
            <a:picLocks noChangeAspect="1"/>
          </p:cNvPicPr>
          <p:nvPr/>
        </p:nvPicPr>
        <p:blipFill>
          <a:blip r:embed="rId2"/>
          <a:stretch>
            <a:fillRect/>
          </a:stretch>
        </p:blipFill>
        <p:spPr>
          <a:xfrm>
            <a:off x="6058165" y="1057650"/>
            <a:ext cx="2543175" cy="1943100"/>
          </a:xfrm>
          <a:prstGeom prst="rect">
            <a:avLst/>
          </a:prstGeom>
        </p:spPr>
      </p:pic>
      <p:pic>
        <p:nvPicPr>
          <p:cNvPr id="8" name="Picture 7">
            <a:extLst>
              <a:ext uri="{FF2B5EF4-FFF2-40B4-BE49-F238E27FC236}">
                <a16:creationId xmlns:a16="http://schemas.microsoft.com/office/drawing/2014/main" id="{8F9EA1D4-85E8-41FD-88A2-D2D47114CCA2}"/>
              </a:ext>
            </a:extLst>
          </p:cNvPr>
          <p:cNvPicPr>
            <a:picLocks noChangeAspect="1"/>
          </p:cNvPicPr>
          <p:nvPr/>
        </p:nvPicPr>
        <p:blipFill>
          <a:blip r:embed="rId3"/>
          <a:stretch>
            <a:fillRect/>
          </a:stretch>
        </p:blipFill>
        <p:spPr>
          <a:xfrm>
            <a:off x="6283747" y="3646670"/>
            <a:ext cx="1952625" cy="695325"/>
          </a:xfrm>
          <a:prstGeom prst="rect">
            <a:avLst/>
          </a:prstGeom>
        </p:spPr>
      </p:pic>
    </p:spTree>
    <p:extLst>
      <p:ext uri="{BB962C8B-B14F-4D97-AF65-F5344CB8AC3E}">
        <p14:creationId xmlns:p14="http://schemas.microsoft.com/office/powerpoint/2010/main" val="134881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979-E62C-4389-AEFE-7B6524849D0B}"/>
              </a:ext>
            </a:extLst>
          </p:cNvPr>
          <p:cNvSpPr>
            <a:spLocks noGrp="1"/>
          </p:cNvSpPr>
          <p:nvPr>
            <p:ph type="title"/>
          </p:nvPr>
        </p:nvSpPr>
        <p:spPr/>
        <p:txBody>
          <a:bodyPr/>
          <a:lstStyle/>
          <a:p>
            <a:r>
              <a:rPr lang="en-US" dirty="0"/>
              <a:t>Challenge I</a:t>
            </a:r>
          </a:p>
        </p:txBody>
      </p:sp>
      <p:sp>
        <p:nvSpPr>
          <p:cNvPr id="3" name="Content Placeholder 2">
            <a:extLst>
              <a:ext uri="{FF2B5EF4-FFF2-40B4-BE49-F238E27FC236}">
                <a16:creationId xmlns:a16="http://schemas.microsoft.com/office/drawing/2014/main" id="{364434DB-EDF7-4C4B-9C46-D70EBCE5B1FB}"/>
              </a:ext>
            </a:extLst>
          </p:cNvPr>
          <p:cNvSpPr>
            <a:spLocks noGrp="1"/>
          </p:cNvSpPr>
          <p:nvPr>
            <p:ph idx="1"/>
          </p:nvPr>
        </p:nvSpPr>
        <p:spPr>
          <a:xfrm>
            <a:off x="155575" y="1139825"/>
            <a:ext cx="5131404" cy="5083175"/>
          </a:xfrm>
        </p:spPr>
        <p:txBody>
          <a:bodyPr/>
          <a:lstStyle/>
          <a:p>
            <a:r>
              <a:rPr lang="en-US" dirty="0"/>
              <a:t>Write a program that turns 90 degrees to the right</a:t>
            </a:r>
          </a:p>
          <a:p>
            <a:r>
              <a:rPr lang="en-US" dirty="0"/>
              <a:t>Basic Steps:</a:t>
            </a:r>
          </a:p>
          <a:p>
            <a:pPr lvl="1"/>
            <a:r>
              <a:rPr lang="en-US" dirty="0"/>
              <a:t>Make your robot start slowly turning right using the Start Moving With Steering block</a:t>
            </a:r>
          </a:p>
          <a:p>
            <a:pPr lvl="2"/>
            <a:r>
              <a:rPr lang="en-US" dirty="0"/>
              <a:t>Use low speeds here to improve keep the turn accurate</a:t>
            </a:r>
          </a:p>
          <a:p>
            <a:pPr lvl="1"/>
            <a:r>
              <a:rPr lang="en-US" dirty="0"/>
              <a:t>reset the gyro sensor angle to 0</a:t>
            </a:r>
          </a:p>
          <a:p>
            <a:pPr lvl="1"/>
            <a:endParaRPr lang="en-US" dirty="0"/>
          </a:p>
          <a:p>
            <a:pPr lvl="1"/>
            <a:r>
              <a:rPr lang="en-US" dirty="0"/>
              <a:t>Wait until the gyro yaw angle has reached the degrees you want</a:t>
            </a:r>
          </a:p>
          <a:p>
            <a:pPr lvl="1"/>
            <a:endParaRPr lang="en-US" dirty="0"/>
          </a:p>
          <a:p>
            <a:pPr lvl="1"/>
            <a:r>
              <a:rPr lang="en-US" dirty="0"/>
              <a:t>Stop moving</a:t>
            </a:r>
          </a:p>
          <a:p>
            <a:endParaRPr lang="en-US" dirty="0"/>
          </a:p>
        </p:txBody>
      </p:sp>
      <p:sp>
        <p:nvSpPr>
          <p:cNvPr id="4" name="Footer Placeholder 3">
            <a:extLst>
              <a:ext uri="{FF2B5EF4-FFF2-40B4-BE49-F238E27FC236}">
                <a16:creationId xmlns:a16="http://schemas.microsoft.com/office/drawing/2014/main" id="{441CE01D-D1AA-4D7C-94E1-4D6A4CD8F3B8}"/>
              </a:ext>
            </a:extLst>
          </p:cNvPr>
          <p:cNvSpPr>
            <a:spLocks noGrp="1"/>
          </p:cNvSpPr>
          <p:nvPr>
            <p:ph type="ftr" sz="quarter" idx="11"/>
          </p:nvPr>
        </p:nvSpPr>
        <p:spPr>
          <a:xfrm>
            <a:off x="88409" y="6266485"/>
            <a:ext cx="4870585" cy="365125"/>
          </a:xfrm>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CC522D4F-450C-467A-A356-7BE901C26E30}"/>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6</a:t>
            </a:fld>
            <a:endParaRPr lang="en-US"/>
          </a:p>
        </p:txBody>
      </p:sp>
      <p:pic>
        <p:nvPicPr>
          <p:cNvPr id="6" name="Picture 5">
            <a:extLst>
              <a:ext uri="{FF2B5EF4-FFF2-40B4-BE49-F238E27FC236}">
                <a16:creationId xmlns:a16="http://schemas.microsoft.com/office/drawing/2014/main" id="{70EF1B91-D0D7-4454-A339-A45AB84C8DC6}"/>
              </a:ext>
            </a:extLst>
          </p:cNvPr>
          <p:cNvPicPr>
            <a:picLocks noChangeAspect="1"/>
          </p:cNvPicPr>
          <p:nvPr/>
        </p:nvPicPr>
        <p:blipFill>
          <a:blip r:embed="rId2"/>
          <a:stretch>
            <a:fillRect/>
          </a:stretch>
        </p:blipFill>
        <p:spPr>
          <a:xfrm>
            <a:off x="5286979" y="3089721"/>
            <a:ext cx="1992514" cy="746287"/>
          </a:xfrm>
          <a:prstGeom prst="rect">
            <a:avLst/>
          </a:prstGeom>
        </p:spPr>
      </p:pic>
      <p:pic>
        <p:nvPicPr>
          <p:cNvPr id="7" name="Picture 6">
            <a:extLst>
              <a:ext uri="{FF2B5EF4-FFF2-40B4-BE49-F238E27FC236}">
                <a16:creationId xmlns:a16="http://schemas.microsoft.com/office/drawing/2014/main" id="{4845DB5E-8F04-44B7-9DF3-2741E2771044}"/>
              </a:ext>
            </a:extLst>
          </p:cNvPr>
          <p:cNvPicPr>
            <a:picLocks noChangeAspect="1"/>
          </p:cNvPicPr>
          <p:nvPr/>
        </p:nvPicPr>
        <p:blipFill>
          <a:blip r:embed="rId3"/>
          <a:stretch>
            <a:fillRect/>
          </a:stretch>
        </p:blipFill>
        <p:spPr>
          <a:xfrm>
            <a:off x="5286979" y="3967739"/>
            <a:ext cx="3194504" cy="742755"/>
          </a:xfrm>
          <a:prstGeom prst="rect">
            <a:avLst/>
          </a:prstGeom>
        </p:spPr>
      </p:pic>
      <p:pic>
        <p:nvPicPr>
          <p:cNvPr id="9" name="Picture 8">
            <a:extLst>
              <a:ext uri="{FF2B5EF4-FFF2-40B4-BE49-F238E27FC236}">
                <a16:creationId xmlns:a16="http://schemas.microsoft.com/office/drawing/2014/main" id="{ACB4BA89-7538-CA8A-279C-71BA74D24C54}"/>
              </a:ext>
            </a:extLst>
          </p:cNvPr>
          <p:cNvPicPr>
            <a:picLocks noChangeAspect="1"/>
          </p:cNvPicPr>
          <p:nvPr/>
        </p:nvPicPr>
        <p:blipFill>
          <a:blip r:embed="rId4"/>
          <a:stretch>
            <a:fillRect/>
          </a:stretch>
        </p:blipFill>
        <p:spPr>
          <a:xfrm>
            <a:off x="5296014" y="1578333"/>
            <a:ext cx="2599852" cy="1462417"/>
          </a:xfrm>
          <a:prstGeom prst="rect">
            <a:avLst/>
          </a:prstGeom>
        </p:spPr>
      </p:pic>
    </p:spTree>
    <p:extLst>
      <p:ext uri="{BB962C8B-B14F-4D97-AF65-F5344CB8AC3E}">
        <p14:creationId xmlns:p14="http://schemas.microsoft.com/office/powerpoint/2010/main" val="2395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EA66-03B5-44C5-0C09-01A6DF3AB7F3}"/>
              </a:ext>
            </a:extLst>
          </p:cNvPr>
          <p:cNvSpPr>
            <a:spLocks noGrp="1"/>
          </p:cNvSpPr>
          <p:nvPr>
            <p:ph type="title"/>
          </p:nvPr>
        </p:nvSpPr>
        <p:spPr/>
        <p:txBody>
          <a:bodyPr/>
          <a:lstStyle/>
          <a:p>
            <a:r>
              <a:rPr lang="en-US" dirty="0"/>
              <a:t>Bug In SPIKE 3</a:t>
            </a:r>
          </a:p>
        </p:txBody>
      </p:sp>
      <p:sp>
        <p:nvSpPr>
          <p:cNvPr id="3" name="Content Placeholder 2">
            <a:extLst>
              <a:ext uri="{FF2B5EF4-FFF2-40B4-BE49-F238E27FC236}">
                <a16:creationId xmlns:a16="http://schemas.microsoft.com/office/drawing/2014/main" id="{4B12F095-432A-BFFB-8C0E-5FACF7BC1E64}"/>
              </a:ext>
            </a:extLst>
          </p:cNvPr>
          <p:cNvSpPr>
            <a:spLocks noGrp="1"/>
          </p:cNvSpPr>
          <p:nvPr>
            <p:ph idx="1"/>
          </p:nvPr>
        </p:nvSpPr>
        <p:spPr>
          <a:xfrm>
            <a:off x="155087" y="1140007"/>
            <a:ext cx="5656989" cy="5079166"/>
          </a:xfrm>
        </p:spPr>
        <p:txBody>
          <a:bodyPr>
            <a:normAutofit fontScale="85000" lnSpcReduction="10000"/>
          </a:bodyPr>
          <a:lstStyle/>
          <a:p>
            <a:r>
              <a:rPr lang="en-US" dirty="0"/>
              <a:t>The set yaw angle to 0 block takes a small amount of time to perform, but moves on to the next block before its is completed</a:t>
            </a:r>
          </a:p>
          <a:p>
            <a:r>
              <a:rPr lang="en-US" dirty="0"/>
              <a:t>The problem is that the code reaches the check for if the yaw angle &gt;90 before the yaw angle is reset, meaning that if the yaw angle read &gt;90 before the reset, the robot will not perform the turn</a:t>
            </a:r>
          </a:p>
          <a:p>
            <a:r>
              <a:rPr lang="en-US" dirty="0"/>
              <a:t>To fix this, you will have to add a wait block after the gyro reset block and before the turn. There are two ways you can do this</a:t>
            </a:r>
          </a:p>
          <a:p>
            <a:pPr lvl="1"/>
            <a:r>
              <a:rPr lang="en-US" dirty="0"/>
              <a:t>Wait until the yaw angle reads close to 0</a:t>
            </a:r>
          </a:p>
          <a:p>
            <a:pPr lvl="1"/>
            <a:r>
              <a:rPr lang="en-US" dirty="0"/>
              <a:t>Wait for a small amount of time (around 0.05 seconds seems to work)</a:t>
            </a:r>
          </a:p>
          <a:p>
            <a:r>
              <a:rPr lang="en-US" dirty="0">
                <a:solidFill>
                  <a:srgbClr val="FF0000"/>
                </a:solidFill>
              </a:rPr>
              <a:t>Note that some solutions provided in this lesson and other lessons involving turns/the gyro sensor may not contain this wait block</a:t>
            </a:r>
          </a:p>
          <a:p>
            <a:r>
              <a:rPr lang="en-US" dirty="0">
                <a:solidFill>
                  <a:srgbClr val="FF0000"/>
                </a:solidFill>
              </a:rPr>
              <a:t>The code will function as intended in a standalone program since the gyro is reset at the beginning of all programs automatically, but may need the addition of one of these methods for your use until an update fixing this bug is released</a:t>
            </a:r>
          </a:p>
        </p:txBody>
      </p:sp>
      <p:sp>
        <p:nvSpPr>
          <p:cNvPr id="4" name="Footer Placeholder 3">
            <a:extLst>
              <a:ext uri="{FF2B5EF4-FFF2-40B4-BE49-F238E27FC236}">
                <a16:creationId xmlns:a16="http://schemas.microsoft.com/office/drawing/2014/main" id="{69293738-00C4-1783-DE5A-A81F1CC5CE76}"/>
              </a:ext>
            </a:extLst>
          </p:cNvPr>
          <p:cNvSpPr>
            <a:spLocks noGrp="1"/>
          </p:cNvSpPr>
          <p:nvPr>
            <p:ph type="ftr" sz="quarter" idx="11"/>
          </p:nvPr>
        </p:nvSpPr>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9FAED9BE-A903-4408-191C-3880D5E70FD4}"/>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7" name="Picture 6">
            <a:extLst>
              <a:ext uri="{FF2B5EF4-FFF2-40B4-BE49-F238E27FC236}">
                <a16:creationId xmlns:a16="http://schemas.microsoft.com/office/drawing/2014/main" id="{503F3E31-4E2F-0342-7D0B-3868F95DA3EB}"/>
              </a:ext>
            </a:extLst>
          </p:cNvPr>
          <p:cNvPicPr>
            <a:picLocks noChangeAspect="1"/>
          </p:cNvPicPr>
          <p:nvPr/>
        </p:nvPicPr>
        <p:blipFill>
          <a:blip r:embed="rId2"/>
          <a:stretch>
            <a:fillRect/>
          </a:stretch>
        </p:blipFill>
        <p:spPr>
          <a:xfrm>
            <a:off x="6313737" y="4013223"/>
            <a:ext cx="1961979" cy="1146830"/>
          </a:xfrm>
          <a:prstGeom prst="rect">
            <a:avLst/>
          </a:prstGeom>
        </p:spPr>
      </p:pic>
      <p:pic>
        <p:nvPicPr>
          <p:cNvPr id="6" name="Picture 5">
            <a:extLst>
              <a:ext uri="{FF2B5EF4-FFF2-40B4-BE49-F238E27FC236}">
                <a16:creationId xmlns:a16="http://schemas.microsoft.com/office/drawing/2014/main" id="{0C25169E-911C-61CB-97EE-31ED1F789D08}"/>
              </a:ext>
            </a:extLst>
          </p:cNvPr>
          <p:cNvPicPr>
            <a:picLocks noChangeAspect="1"/>
          </p:cNvPicPr>
          <p:nvPr/>
        </p:nvPicPr>
        <p:blipFill>
          <a:blip r:embed="rId3"/>
          <a:stretch>
            <a:fillRect/>
          </a:stretch>
        </p:blipFill>
        <p:spPr>
          <a:xfrm>
            <a:off x="5692669" y="2506418"/>
            <a:ext cx="3365395" cy="954366"/>
          </a:xfrm>
          <a:prstGeom prst="rect">
            <a:avLst/>
          </a:prstGeom>
        </p:spPr>
      </p:pic>
    </p:spTree>
    <p:extLst>
      <p:ext uri="{BB962C8B-B14F-4D97-AF65-F5344CB8AC3E}">
        <p14:creationId xmlns:p14="http://schemas.microsoft.com/office/powerpoint/2010/main" val="176458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EF8-6917-4792-9527-2EC4D49DDC10}"/>
              </a:ext>
            </a:extLst>
          </p:cNvPr>
          <p:cNvSpPr>
            <a:spLocks noGrp="1"/>
          </p:cNvSpPr>
          <p:nvPr>
            <p:ph type="title"/>
          </p:nvPr>
        </p:nvSpPr>
        <p:spPr/>
        <p:txBody>
          <a:bodyPr/>
          <a:lstStyle/>
          <a:p>
            <a:r>
              <a:rPr lang="en-US" dirty="0"/>
              <a:t>Challenge 1 Solution</a:t>
            </a:r>
          </a:p>
        </p:txBody>
      </p:sp>
      <p:sp>
        <p:nvSpPr>
          <p:cNvPr id="4" name="Footer Placeholder 3">
            <a:extLst>
              <a:ext uri="{FF2B5EF4-FFF2-40B4-BE49-F238E27FC236}">
                <a16:creationId xmlns:a16="http://schemas.microsoft.com/office/drawing/2014/main" id="{44577B8E-018D-430B-B156-258226AC3F2E}"/>
              </a:ext>
            </a:extLst>
          </p:cNvPr>
          <p:cNvSpPr>
            <a:spLocks noGrp="1"/>
          </p:cNvSpPr>
          <p:nvPr>
            <p:ph type="ftr" sz="quarter" idx="11"/>
          </p:nvPr>
        </p:nvSpPr>
        <p:spPr>
          <a:xfrm>
            <a:off x="88409" y="6266485"/>
            <a:ext cx="4870585" cy="365125"/>
          </a:xfrm>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13B71F25-C8DB-4A5A-A61B-5802BD5C3332}"/>
              </a:ext>
            </a:extLst>
          </p:cNvPr>
          <p:cNvSpPr>
            <a:spLocks noGrp="1"/>
          </p:cNvSpPr>
          <p:nvPr>
            <p:ph type="sldNum" sz="quarter" idx="12"/>
          </p:nvPr>
        </p:nvSpPr>
        <p:spPr>
          <a:xfrm>
            <a:off x="8236372" y="6280641"/>
            <a:ext cx="770468" cy="365125"/>
          </a:xfrm>
        </p:spPr>
        <p:txBody>
          <a:bodyPr/>
          <a:lstStyle/>
          <a:p>
            <a:fld id="{BBD74847-7BE4-4E4D-8159-51DF7B93C616}" type="slidenum">
              <a:rPr lang="en-US" smtClean="0"/>
              <a:pPr/>
              <a:t>8</a:t>
            </a:fld>
            <a:endParaRPr lang="en-US"/>
          </a:p>
        </p:txBody>
      </p:sp>
      <p:pic>
        <p:nvPicPr>
          <p:cNvPr id="6" name="Picture 5">
            <a:extLst>
              <a:ext uri="{FF2B5EF4-FFF2-40B4-BE49-F238E27FC236}">
                <a16:creationId xmlns:a16="http://schemas.microsoft.com/office/drawing/2014/main" id="{56A9B196-86D4-2F13-8C2F-DDCBE34AE48A}"/>
              </a:ext>
            </a:extLst>
          </p:cNvPr>
          <p:cNvPicPr>
            <a:picLocks noChangeAspect="1"/>
          </p:cNvPicPr>
          <p:nvPr/>
        </p:nvPicPr>
        <p:blipFill>
          <a:blip r:embed="rId2"/>
          <a:stretch>
            <a:fillRect/>
          </a:stretch>
        </p:blipFill>
        <p:spPr>
          <a:xfrm>
            <a:off x="2209668" y="1263373"/>
            <a:ext cx="4367238" cy="4539064"/>
          </a:xfrm>
          <a:prstGeom prst="rect">
            <a:avLst/>
          </a:prstGeom>
        </p:spPr>
      </p:pic>
    </p:spTree>
    <p:extLst>
      <p:ext uri="{BB962C8B-B14F-4D97-AF65-F5344CB8AC3E}">
        <p14:creationId xmlns:p14="http://schemas.microsoft.com/office/powerpoint/2010/main" val="149774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501881-3B64-CE7E-5F5F-29FAAE450993}"/>
              </a:ext>
            </a:extLst>
          </p:cNvPr>
          <p:cNvPicPr>
            <a:picLocks noChangeAspect="1"/>
          </p:cNvPicPr>
          <p:nvPr/>
        </p:nvPicPr>
        <p:blipFill>
          <a:blip r:embed="rId2"/>
          <a:stretch>
            <a:fillRect/>
          </a:stretch>
        </p:blipFill>
        <p:spPr>
          <a:xfrm>
            <a:off x="5229122" y="2415365"/>
            <a:ext cx="3084823" cy="3129748"/>
          </a:xfrm>
          <a:prstGeom prst="rect">
            <a:avLst/>
          </a:prstGeom>
        </p:spPr>
      </p:pic>
      <p:pic>
        <p:nvPicPr>
          <p:cNvPr id="11" name="Picture 10">
            <a:extLst>
              <a:ext uri="{FF2B5EF4-FFF2-40B4-BE49-F238E27FC236}">
                <a16:creationId xmlns:a16="http://schemas.microsoft.com/office/drawing/2014/main" id="{76B52C7C-D709-F834-DA5C-DC0E380FAEE9}"/>
              </a:ext>
            </a:extLst>
          </p:cNvPr>
          <p:cNvPicPr>
            <a:picLocks noChangeAspect="1"/>
          </p:cNvPicPr>
          <p:nvPr/>
        </p:nvPicPr>
        <p:blipFill>
          <a:blip r:embed="rId3"/>
          <a:stretch>
            <a:fillRect/>
          </a:stretch>
        </p:blipFill>
        <p:spPr>
          <a:xfrm>
            <a:off x="1079525" y="2418182"/>
            <a:ext cx="3013125" cy="3131675"/>
          </a:xfrm>
          <a:prstGeom prst="rect">
            <a:avLst/>
          </a:prstGeom>
        </p:spPr>
      </p:pic>
      <p:sp>
        <p:nvSpPr>
          <p:cNvPr id="2" name="Title 1">
            <a:extLst>
              <a:ext uri="{FF2B5EF4-FFF2-40B4-BE49-F238E27FC236}">
                <a16:creationId xmlns:a16="http://schemas.microsoft.com/office/drawing/2014/main" id="{256070FB-BEBF-43D6-8D0F-CFB875686873}"/>
              </a:ext>
            </a:extLst>
          </p:cNvPr>
          <p:cNvSpPr>
            <a:spLocks noGrp="1"/>
          </p:cNvSpPr>
          <p:nvPr>
            <p:ph type="title"/>
          </p:nvPr>
        </p:nvSpPr>
        <p:spPr/>
        <p:txBody>
          <a:bodyPr/>
          <a:lstStyle/>
          <a:p>
            <a:r>
              <a:rPr lang="en-US" dirty="0"/>
              <a:t>TURNING RIGHT Vs. TURNING LEFT</a:t>
            </a:r>
          </a:p>
        </p:txBody>
      </p:sp>
      <p:sp>
        <p:nvSpPr>
          <p:cNvPr id="10" name="Content Placeholder 9">
            <a:extLst>
              <a:ext uri="{FF2B5EF4-FFF2-40B4-BE49-F238E27FC236}">
                <a16:creationId xmlns:a16="http://schemas.microsoft.com/office/drawing/2014/main" id="{09717EA9-E217-4AB7-9358-AD920AA61FA9}"/>
              </a:ext>
            </a:extLst>
          </p:cNvPr>
          <p:cNvSpPr>
            <a:spLocks noGrp="1"/>
          </p:cNvSpPr>
          <p:nvPr>
            <p:ph idx="1"/>
          </p:nvPr>
        </p:nvSpPr>
        <p:spPr>
          <a:xfrm>
            <a:off x="155088" y="1140006"/>
            <a:ext cx="8851752" cy="1252889"/>
          </a:xfrm>
        </p:spPr>
        <p:txBody>
          <a:bodyPr>
            <a:normAutofit fontScale="92500" lnSpcReduction="20000"/>
          </a:bodyPr>
          <a:lstStyle/>
          <a:p>
            <a:r>
              <a:rPr lang="en-US" dirty="0"/>
              <a:t>To change the direction of the turn, you have to:</a:t>
            </a:r>
          </a:p>
          <a:p>
            <a:pPr marL="666900" lvl="1" indent="-342900">
              <a:buFont typeface="+mj-lt"/>
              <a:buAutoNum type="arabicPeriod"/>
            </a:pPr>
            <a:r>
              <a:rPr lang="en-US" dirty="0"/>
              <a:t>Change which wheel should turn</a:t>
            </a:r>
          </a:p>
          <a:p>
            <a:pPr marL="666900" lvl="1" indent="-342900">
              <a:buFont typeface="+mj-lt"/>
              <a:buAutoNum type="arabicPeriod"/>
            </a:pPr>
            <a:r>
              <a:rPr lang="en-US" dirty="0"/>
              <a:t>The final angle should be -90 degrees instead of 90 degrees</a:t>
            </a:r>
          </a:p>
          <a:p>
            <a:pPr marL="666900" lvl="1" indent="-342900">
              <a:buFont typeface="+mj-lt"/>
              <a:buAutoNum type="arabicPeriod"/>
            </a:pPr>
            <a:r>
              <a:rPr lang="en-US" dirty="0"/>
              <a:t>The comparison should be “&lt;“ instead of “&gt;” since the angle is decreasing instead of increasing</a:t>
            </a:r>
          </a:p>
        </p:txBody>
      </p:sp>
      <p:sp>
        <p:nvSpPr>
          <p:cNvPr id="4" name="Footer Placeholder 3">
            <a:extLst>
              <a:ext uri="{FF2B5EF4-FFF2-40B4-BE49-F238E27FC236}">
                <a16:creationId xmlns:a16="http://schemas.microsoft.com/office/drawing/2014/main" id="{CFE31069-D297-4581-9BE6-3CDB26C11FDD}"/>
              </a:ext>
            </a:extLst>
          </p:cNvPr>
          <p:cNvSpPr>
            <a:spLocks noGrp="1"/>
          </p:cNvSpPr>
          <p:nvPr>
            <p:ph type="ftr" sz="quarter" idx="11"/>
          </p:nvPr>
        </p:nvSpPr>
        <p:spPr>
          <a:xfrm>
            <a:off x="88409" y="6266485"/>
            <a:ext cx="4870585" cy="365125"/>
          </a:xfrm>
        </p:spPr>
        <p:txBody>
          <a:bodyPr/>
          <a:lstStyle/>
          <a:p>
            <a:r>
              <a:rPr lang="en-US"/>
              <a:t>Copyright © 2023 Prime Lessons (primelessons.org) CC-BY-NC-SA.  (Last edit: 7/26/2023)</a:t>
            </a:r>
            <a:endParaRPr lang="en-US" dirty="0"/>
          </a:p>
        </p:txBody>
      </p:sp>
      <p:sp>
        <p:nvSpPr>
          <p:cNvPr id="5" name="Slide Number Placeholder 4">
            <a:extLst>
              <a:ext uri="{FF2B5EF4-FFF2-40B4-BE49-F238E27FC236}">
                <a16:creationId xmlns:a16="http://schemas.microsoft.com/office/drawing/2014/main" id="{4F5F5DDD-258F-43A2-8EB6-D066E5011820}"/>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12" name="Rectangle 11">
            <a:extLst>
              <a:ext uri="{FF2B5EF4-FFF2-40B4-BE49-F238E27FC236}">
                <a16:creationId xmlns:a16="http://schemas.microsoft.com/office/drawing/2014/main" id="{281BE9D6-1D67-43EE-9095-0550AF28047A}"/>
              </a:ext>
            </a:extLst>
          </p:cNvPr>
          <p:cNvSpPr/>
          <p:nvPr/>
        </p:nvSpPr>
        <p:spPr>
          <a:xfrm>
            <a:off x="2824480" y="3345237"/>
            <a:ext cx="549059" cy="396633"/>
          </a:xfrm>
          <a:prstGeom prst="rect">
            <a:avLst/>
          </a:prstGeom>
          <a:noFill/>
          <a:ln w="38100">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F16EF-0772-4A79-BBE0-509C36A43DAC}"/>
              </a:ext>
            </a:extLst>
          </p:cNvPr>
          <p:cNvSpPr/>
          <p:nvPr/>
        </p:nvSpPr>
        <p:spPr>
          <a:xfrm>
            <a:off x="6992530" y="3342246"/>
            <a:ext cx="529514" cy="396633"/>
          </a:xfrm>
          <a:prstGeom prst="rect">
            <a:avLst/>
          </a:prstGeom>
          <a:noFill/>
          <a:ln w="38100">
            <a:solidFill>
              <a:srgbClr val="13B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3F8A2-EAF3-4C95-ACB3-586D181CFC3B}"/>
              </a:ext>
            </a:extLst>
          </p:cNvPr>
          <p:cNvSpPr txBox="1"/>
          <p:nvPr/>
        </p:nvSpPr>
        <p:spPr>
          <a:xfrm>
            <a:off x="1979642" y="5606473"/>
            <a:ext cx="1209963" cy="369332"/>
          </a:xfrm>
          <a:prstGeom prst="rect">
            <a:avLst/>
          </a:prstGeom>
          <a:noFill/>
        </p:spPr>
        <p:txBody>
          <a:bodyPr wrap="square" rtlCol="0">
            <a:spAutoFit/>
          </a:bodyPr>
          <a:lstStyle/>
          <a:p>
            <a:pPr algn="ctr"/>
            <a:r>
              <a:rPr lang="en-US" dirty="0"/>
              <a:t>Right Turn</a:t>
            </a:r>
          </a:p>
        </p:txBody>
      </p:sp>
      <p:sp>
        <p:nvSpPr>
          <p:cNvPr id="15" name="TextBox 14">
            <a:extLst>
              <a:ext uri="{FF2B5EF4-FFF2-40B4-BE49-F238E27FC236}">
                <a16:creationId xmlns:a16="http://schemas.microsoft.com/office/drawing/2014/main" id="{193C201D-5833-4334-A22D-6FCAC291A02B}"/>
              </a:ext>
            </a:extLst>
          </p:cNvPr>
          <p:cNvSpPr txBox="1"/>
          <p:nvPr/>
        </p:nvSpPr>
        <p:spPr>
          <a:xfrm>
            <a:off x="6196935" y="5610969"/>
            <a:ext cx="1209963" cy="369332"/>
          </a:xfrm>
          <a:prstGeom prst="rect">
            <a:avLst/>
          </a:prstGeom>
          <a:noFill/>
        </p:spPr>
        <p:txBody>
          <a:bodyPr wrap="square" rtlCol="0">
            <a:spAutoFit/>
          </a:bodyPr>
          <a:lstStyle/>
          <a:p>
            <a:pPr algn="ctr"/>
            <a:r>
              <a:rPr lang="en-US" dirty="0"/>
              <a:t>Left Turn</a:t>
            </a:r>
          </a:p>
        </p:txBody>
      </p:sp>
      <p:sp>
        <p:nvSpPr>
          <p:cNvPr id="16" name="Rectangle 15">
            <a:extLst>
              <a:ext uri="{FF2B5EF4-FFF2-40B4-BE49-F238E27FC236}">
                <a16:creationId xmlns:a16="http://schemas.microsoft.com/office/drawing/2014/main" id="{A79FC711-8248-45E2-8835-FC22D7C01E07}"/>
              </a:ext>
            </a:extLst>
          </p:cNvPr>
          <p:cNvSpPr/>
          <p:nvPr/>
        </p:nvSpPr>
        <p:spPr>
          <a:xfrm>
            <a:off x="3353343" y="4546628"/>
            <a:ext cx="665122" cy="46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D79DEE1-CF92-4C2E-A853-0E299A7FD0F3}"/>
              </a:ext>
            </a:extLst>
          </p:cNvPr>
          <p:cNvSpPr/>
          <p:nvPr/>
        </p:nvSpPr>
        <p:spPr>
          <a:xfrm>
            <a:off x="7560479" y="4546628"/>
            <a:ext cx="665122" cy="46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06789576"/>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1453</TotalTime>
  <Words>1294</Words>
  <Application>Microsoft Macintosh PowerPoint</Application>
  <PresentationFormat>On-screen Show (4:3)</PresentationFormat>
  <Paragraphs>149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Helvetica Neue</vt:lpstr>
      <vt:lpstr>Wingdings 2</vt:lpstr>
      <vt:lpstr>Dividend</vt:lpstr>
      <vt:lpstr>Turning With the Gyro</vt:lpstr>
      <vt:lpstr>Lesson Objectives</vt:lpstr>
      <vt:lpstr>BLOCKS YOU NEED in this lesson</vt:lpstr>
      <vt:lpstr>Robot Orientation: YAW, PITCH and ROLL</vt:lpstr>
      <vt:lpstr>Using the gyro sensor to turn</vt:lpstr>
      <vt:lpstr>Challenge I</vt:lpstr>
      <vt:lpstr>Bug In SPIKE 3</vt:lpstr>
      <vt:lpstr>Challenge 1 Solution</vt:lpstr>
      <vt:lpstr>TURNING RIGHT Vs. TURNING LEFT</vt:lpstr>
      <vt:lpstr>There are two types of turns you can do</vt:lpstr>
      <vt:lpstr>How to Make Pivot and Spin turns</vt:lpstr>
      <vt:lpstr>TURNING CHALLENGES</vt:lpstr>
      <vt:lpstr>CHALLENGE SOLUTIONS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Srinivasan Seshan</cp:lastModifiedBy>
  <cp:revision>171</cp:revision>
  <dcterms:created xsi:type="dcterms:W3CDTF">2016-07-04T02:35:12Z</dcterms:created>
  <dcterms:modified xsi:type="dcterms:W3CDTF">2023-07-26T17:54:45Z</dcterms:modified>
</cp:coreProperties>
</file>