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73" r:id="rId1"/>
  </p:sldMasterIdLst>
  <p:notesMasterIdLst>
    <p:notesMasterId r:id="rId10"/>
  </p:notesMasterIdLst>
  <p:handoutMasterIdLst>
    <p:handoutMasterId r:id="rId11"/>
  </p:handoutMasterIdLst>
  <p:sldIdLst>
    <p:sldId id="275" r:id="rId2"/>
    <p:sldId id="290" r:id="rId3"/>
    <p:sldId id="283" r:id="rId4"/>
    <p:sldId id="284" r:id="rId5"/>
    <p:sldId id="285" r:id="rId6"/>
    <p:sldId id="289" r:id="rId7"/>
    <p:sldId id="291" r:id="rId8"/>
    <p:sldId id="29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500"/>
    <a:srgbClr val="0EAE9F"/>
    <a:srgbClr val="13B09B"/>
    <a:srgbClr val="0290F8"/>
    <a:srgbClr val="FE59D0"/>
    <a:srgbClr val="F55455"/>
    <a:srgbClr val="FF9732"/>
    <a:srgbClr val="02B64E"/>
    <a:srgbClr val="1BCFE9"/>
    <a:srgbClr val="FFB3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1"/>
    <p:restoredTop sz="94613"/>
  </p:normalViewPr>
  <p:slideViewPr>
    <p:cSldViewPr snapToGrid="0" snapToObjects="1">
      <p:cViewPr varScale="1">
        <p:scale>
          <a:sx n="113" d="100"/>
          <a:sy n="113" d="100"/>
        </p:scale>
        <p:origin x="72" y="62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040048-1E4D-CD41-AC49-0750EB72586B}" type="datetimeFigureOut">
              <a:rPr lang="en-US" smtClean="0"/>
              <a:t>6/20/2023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0592D1-055B-824F-99E1-F69F9F11B5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91487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8484CF-5098-F24E-8881-583515D5C406}" type="datetimeFigureOut">
              <a:rPr lang="en-US" smtClean="0"/>
              <a:t>6/20/2023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B67714-547E-8A4E-AE1C-9E3378A836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07034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E5BF589-3978-3C45-966B-D7B7A71F2A0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1397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241" y="2579003"/>
            <a:ext cx="8787652" cy="246858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754" y="2676578"/>
            <a:ext cx="8528356" cy="1504844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16712" y="4176248"/>
            <a:ext cx="5741894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rgbClr val="0EAE9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By Sanjay and Arvind Seshan</a:t>
            </a:r>
          </a:p>
        </p:txBody>
      </p:sp>
      <p:sp>
        <p:nvSpPr>
          <p:cNvPr id="8" name="Subtitle 1">
            <a:extLst>
              <a:ext uri="{FF2B5EF4-FFF2-40B4-BE49-F238E27FC236}">
                <a16:creationId xmlns:a16="http://schemas.microsoft.com/office/drawing/2014/main" id="{227F28FB-346D-45F5-A52C-A1B7DBC13191}"/>
              </a:ext>
            </a:extLst>
          </p:cNvPr>
          <p:cNvSpPr txBox="1">
            <a:spLocks/>
          </p:cNvSpPr>
          <p:nvPr/>
        </p:nvSpPr>
        <p:spPr>
          <a:xfrm>
            <a:off x="4808377" y="357846"/>
            <a:ext cx="4161516" cy="509489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10000"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3200" dirty="0"/>
              <a:t>PRIME LESSONS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613C618-BE4E-4AD7-9CD9-0AB9F17BD5D4}"/>
              </a:ext>
            </a:extLst>
          </p:cNvPr>
          <p:cNvSpPr txBox="1"/>
          <p:nvPr/>
        </p:nvSpPr>
        <p:spPr>
          <a:xfrm>
            <a:off x="6331000" y="685891"/>
            <a:ext cx="24401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dirty="0"/>
              <a:t>By the Makers of EV3Lessons</a:t>
            </a:r>
          </a:p>
        </p:txBody>
      </p:sp>
      <p:pic>
        <p:nvPicPr>
          <p:cNvPr id="18" name="Picture 17" descr="A picture containing application&#10;&#10;Description automatically generated">
            <a:extLst>
              <a:ext uri="{FF2B5EF4-FFF2-40B4-BE49-F238E27FC236}">
                <a16:creationId xmlns:a16="http://schemas.microsoft.com/office/drawing/2014/main" id="{69DF8FC2-9ED1-BB44-8E96-5B069F6C649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12649" y="993668"/>
            <a:ext cx="1158461" cy="1158461"/>
          </a:xfrm>
          <a:prstGeom prst="rect">
            <a:avLst/>
          </a:prstGeom>
        </p:spPr>
      </p:pic>
      <p:pic>
        <p:nvPicPr>
          <p:cNvPr id="19" name="Picture 18" descr="Shape, square&#10;&#10;Description automatically generated">
            <a:extLst>
              <a:ext uri="{FF2B5EF4-FFF2-40B4-BE49-F238E27FC236}">
                <a16:creationId xmlns:a16="http://schemas.microsoft.com/office/drawing/2014/main" id="{2D46D815-081F-064A-AFA6-098A6E7A3DD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99647" y="993669"/>
            <a:ext cx="1158461" cy="1158461"/>
          </a:xfrm>
          <a:prstGeom prst="rect">
            <a:avLst/>
          </a:prstGeom>
        </p:spPr>
      </p:pic>
      <p:sp>
        <p:nvSpPr>
          <p:cNvPr id="9" name="Subtitle 1">
            <a:extLst>
              <a:ext uri="{FF2B5EF4-FFF2-40B4-BE49-F238E27FC236}">
                <a16:creationId xmlns:a16="http://schemas.microsoft.com/office/drawing/2014/main" id="{2459D100-1E86-1343-A467-4F971D6DD7FF}"/>
              </a:ext>
            </a:extLst>
          </p:cNvPr>
          <p:cNvSpPr txBox="1">
            <a:spLocks/>
          </p:cNvSpPr>
          <p:nvPr userDrawn="1"/>
        </p:nvSpPr>
        <p:spPr>
          <a:xfrm>
            <a:off x="4808377" y="357846"/>
            <a:ext cx="4161516" cy="509489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10000"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3200" dirty="0"/>
              <a:t>PRIME LESSONS</a:t>
            </a:r>
          </a:p>
        </p:txBody>
      </p:sp>
    </p:spTree>
    <p:extLst>
      <p:ext uri="{BB962C8B-B14F-4D97-AF65-F5344CB8AC3E}">
        <p14:creationId xmlns:p14="http://schemas.microsoft.com/office/powerpoint/2010/main" val="11571564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2023 SPIKE Prime Lessons (primelessons.org) CC-BY-NC-SA.  (Last edit: 6/20/2023)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0532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6629400" y="599725"/>
            <a:ext cx="2057399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75725"/>
            <a:ext cx="1503123" cy="51830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81192" y="675725"/>
            <a:ext cx="5922209" cy="5183073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45255" y="5956136"/>
            <a:ext cx="947672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5922209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2023 SPIKE Prime Lessons (primelessons.org) CC-BY-NC-SA.  (Last edit: 6/20/2023)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8749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2200" y="1174924"/>
            <a:ext cx="4185204" cy="4967864"/>
          </a:xfrm>
        </p:spPr>
        <p:txBody>
          <a:bodyPr>
            <a:normAutofit/>
          </a:bodyPr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7752" y="1177439"/>
            <a:ext cx="4226411" cy="4967864"/>
          </a:xfrm>
        </p:spPr>
        <p:txBody>
          <a:bodyPr>
            <a:normAutofit/>
          </a:bodyPr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593A4B09-24AC-454E-8A0C-D31EDE1255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2023 SPIKE Prime Lessons (primelessons.org) CC-BY-NC-SA.  (Last edit: 6/20/2023)</a:t>
            </a:r>
            <a:endParaRPr lang="en-US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24EC4D01-901A-4258-A65D-27A4329F0F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E3A7F9C-E99E-44C1-89A0-A6ED28ADCEF0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8F86C8F5-3CD8-41C6-A6C4-EF53AE7214CB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389BF07E-558D-420A-943A-465BCC2275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987623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28003"/>
            <a:ext cx="3593500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2" y="2926051"/>
            <a:ext cx="3899527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69308" y="2228003"/>
            <a:ext cx="3601635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2" y="2926051"/>
            <a:ext cx="3907662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2023 SPIKE Prime Lessons (primelessons.org) CC-BY-NC-SA.  (Last edit: 6/20/2023)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E7E6853-34E8-4052-808F-422B5860D591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0EFA1566-CE68-450F-950A-CED460092E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030826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42632993-FC7F-42E0-9D01-6C58965FB8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2023 SPIKE Prime Lessons (primelessons.org) CC-BY-NC-SA.  (Last edit: 6/20/2023)</a:t>
            </a:r>
            <a:endParaRPr lang="en-US" dirty="0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57B8D68D-165F-4007-99ED-9807B7E8CB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72068E05-BA91-41C0-82CA-8F2AD35C67E8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B2971BF8-D77B-4814-931D-48F5EB38C3C1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37D59584-71E8-443A-AF13-6C99AD608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977953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E18750-3B08-429F-A276-D977DF7F7295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09B12976-4243-42C3-AD82-8647817437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AB5BF95A-3885-4491-876B-4C99D444A8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625C0E0-87AD-4A9A-8CC2-D51E549C54AC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957F6DEB-B3FE-4632-A871-23BAA7FEAD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2023 SPIKE Prime Lessons (primelessons.org) CC-BY-NC-SA.  (Last edit: 6/20/2023)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15181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5088" y="1140006"/>
            <a:ext cx="8831580" cy="50826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8409" y="6320275"/>
            <a:ext cx="4870585" cy="365125"/>
          </a:xfrm>
          <a:prstGeom prst="rect">
            <a:avLst/>
          </a:prstGeom>
        </p:spPr>
        <p:txBody>
          <a:bodyPr/>
          <a:lstStyle>
            <a:lvl1pPr>
              <a:defRPr sz="900"/>
            </a:lvl1pPr>
          </a:lstStyle>
          <a:p>
            <a:r>
              <a:rPr lang="en-US"/>
              <a:t>Copyright © 2023 SPIKE Prime Lessons (primelessons.org) CC-BY-NC-SA.  (Last edit: 6/20/2023)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36372" y="631650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59C872A-C57F-4B1F-AFD0-FDF125C3C485}"/>
              </a:ext>
            </a:extLst>
          </p:cNvPr>
          <p:cNvCxnSpPr/>
          <p:nvPr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40BF70BE-1DE7-2B49-9EAF-DBEBB22DCA07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4810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52646" y="5141973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36573"/>
            <a:ext cx="7989751" cy="1504844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3" y="4541417"/>
            <a:ext cx="7989751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Copyright © 2023 SPIKE Prime Lessons (primelessons.org) CC-BY-NC-SA.  (Last edit: 6/20/2023)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9F621E0-AEE7-4799-81EB-EB99ED60C8DF}"/>
              </a:ext>
            </a:extLst>
          </p:cNvPr>
          <p:cNvSpPr>
            <a:spLocks noChangeAspect="1"/>
          </p:cNvSpPr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B40FAB25-E17C-4189-8846-137BC28A1EB3}"/>
              </a:ext>
            </a:extLst>
          </p:cNvPr>
          <p:cNvSpPr txBox="1">
            <a:spLocks/>
          </p:cNvSpPr>
          <p:nvPr/>
        </p:nvSpPr>
        <p:spPr>
          <a:xfrm>
            <a:off x="175260" y="292975"/>
            <a:ext cx="8746864" cy="75270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800" b="0" kern="1200" cap="all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2DFA247-6CEF-1B4A-A4C1-DD2C5C5990BB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73BD48F4-C2FD-3E47-9527-E79FF700BB4F}"/>
              </a:ext>
            </a:extLst>
          </p:cNvPr>
          <p:cNvSpPr txBox="1">
            <a:spLocks/>
          </p:cNvSpPr>
          <p:nvPr userDrawn="1"/>
        </p:nvSpPr>
        <p:spPr>
          <a:xfrm>
            <a:off x="175260" y="292975"/>
            <a:ext cx="8746864" cy="75270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800" b="0" kern="1200" cap="all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63376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2200" y="1174924"/>
            <a:ext cx="4185204" cy="4967864"/>
          </a:xfrm>
        </p:spPr>
        <p:txBody>
          <a:bodyPr>
            <a:normAutofit/>
          </a:bodyPr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7752" y="1177439"/>
            <a:ext cx="4226411" cy="4967864"/>
          </a:xfrm>
        </p:spPr>
        <p:txBody>
          <a:bodyPr>
            <a:normAutofit/>
          </a:bodyPr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593A4B09-24AC-454E-8A0C-D31EDE1255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2023 SPIKE Prime Lessons (primelessons.org) CC-BY-NC-SA.  (Last edit: 6/20/2023)</a:t>
            </a:r>
            <a:endParaRPr lang="en-US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24EC4D01-901A-4258-A65D-27A4329F0F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E3A7F9C-E99E-44C1-89A0-A6ED28ADCEF0}"/>
              </a:ext>
            </a:extLst>
          </p:cNvPr>
          <p:cNvCxnSpPr/>
          <p:nvPr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8F86C8F5-3CD8-41C6-A6C4-EF53AE7214CB}"/>
              </a:ext>
            </a:extLst>
          </p:cNvPr>
          <p:cNvSpPr>
            <a:spLocks noChangeAspect="1"/>
          </p:cNvSpPr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389BF07E-558D-420A-943A-465BCC2275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1A432C3F-CF6F-DA4E-A3DF-5150949A1209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20352B1B-7F55-9043-82EF-95FCB6C292AC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74113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28003"/>
            <a:ext cx="3593500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2" y="2926051"/>
            <a:ext cx="3899527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69308" y="2228003"/>
            <a:ext cx="3601635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2" y="2926051"/>
            <a:ext cx="3907662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2023 SPIKE Prime Lessons (primelessons.org) CC-BY-NC-SA.  (Last edit: 6/20/2023)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E7E6853-34E8-4052-808F-422B5860D591}"/>
              </a:ext>
            </a:extLst>
          </p:cNvPr>
          <p:cNvSpPr>
            <a:spLocks noChangeAspect="1"/>
          </p:cNvSpPr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0EFA1566-CE68-450F-950A-CED460092E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E398EDF-747E-C944-AAC2-599EC528E5D7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86150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42632993-FC7F-42E0-9D01-6C58965FB8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2023 SPIKE Prime Lessons (primelessons.org) CC-BY-NC-SA.  (Last edit: 6/20/2023)</a:t>
            </a:r>
            <a:endParaRPr lang="en-US" dirty="0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57B8D68D-165F-4007-99ED-9807B7E8CB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72068E05-BA91-41C0-82CA-8F2AD35C67E8}"/>
              </a:ext>
            </a:extLst>
          </p:cNvPr>
          <p:cNvCxnSpPr/>
          <p:nvPr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B2971BF8-D77B-4814-931D-48F5EB38C3C1}"/>
              </a:ext>
            </a:extLst>
          </p:cNvPr>
          <p:cNvSpPr>
            <a:spLocks noChangeAspect="1"/>
          </p:cNvSpPr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37D59584-71E8-443A-AF13-6C99AD608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38E75742-523A-AC4C-846B-BC26EE0C7F87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Rectangle 10">
            <a:extLst>
              <a:ext uri="{FF2B5EF4-FFF2-40B4-BE49-F238E27FC236}">
                <a16:creationId xmlns:a16="http://schemas.microsoft.com/office/drawing/2014/main" id="{D41B6E2E-4EB0-D24A-ACF9-BB89CEC7AA63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71185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E18750-3B08-429F-A276-D977DF7F7295}"/>
              </a:ext>
            </a:extLst>
          </p:cNvPr>
          <p:cNvSpPr>
            <a:spLocks noChangeAspect="1"/>
          </p:cNvSpPr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09B12976-4243-42C3-AD82-8647817437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AB5BF95A-3885-4491-876B-4C99D444A8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625C0E0-87AD-4A9A-8CC2-D51E549C54AC}"/>
              </a:ext>
            </a:extLst>
          </p:cNvPr>
          <p:cNvCxnSpPr/>
          <p:nvPr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957F6DEB-B3FE-4632-A871-23BAA7FEAD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2023 SPIKE Prime Lessons (primelessons.org) CC-BY-NC-SA.  (Last edit: 6/20/2023)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8E65075-7EC2-204E-89F6-9DDF4DD10EBE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4A5ABF5E-665C-284B-A08E-8E5AEA77C852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491746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52646" y="5141973"/>
            <a:ext cx="8238707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352" y="5262296"/>
            <a:ext cx="353662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399" y="601200"/>
            <a:ext cx="824040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05617" y="5262295"/>
            <a:ext cx="426532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Copyright © 2023 SPIKE Prime Lessons (primelessons.org) CC-BY-NC-SA.  (Last edit: 6/20/2023)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2286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4693389"/>
            <a:ext cx="7989752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8093" y="599725"/>
            <a:ext cx="8238706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6"/>
            <a:ext cx="7989752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2023 SPIKE Prime Lessons (primelessons.org) CC-BY-NC-SA.  (Last edit: 6/20/2023)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71466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3289" y="270616"/>
            <a:ext cx="8834991" cy="69757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3289" y="1059264"/>
            <a:ext cx="8834991" cy="482382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43290" y="111873"/>
            <a:ext cx="2926080" cy="1080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6052201" y="111873"/>
            <a:ext cx="2926080" cy="108000"/>
          </a:xfrm>
          <a:prstGeom prst="rect">
            <a:avLst/>
          </a:prstGeom>
          <a:solidFill>
            <a:srgbClr val="0EAE9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3097745" y="111873"/>
            <a:ext cx="2926080" cy="108000"/>
          </a:xfrm>
          <a:prstGeom prst="rect">
            <a:avLst/>
          </a:prstGeom>
          <a:solidFill>
            <a:srgbClr val="FFD5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9010EC07-0A4A-4C6A-950D-55707B6C7FA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8409" y="6266485"/>
            <a:ext cx="7599835" cy="365125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r>
              <a:rPr lang="en-US"/>
              <a:t>Copyright © 2023 SPIKE Prime Lessons (primelessons.org) CC-BY-NC-SA.  (Last edit: 6/20/2023)</a:t>
            </a:r>
            <a:endParaRPr lang="en-US" dirty="0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4C4CC031-9FAD-457B-A616-9F45DA2DE9A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fld id="{BBD74847-7BE4-4E4D-8159-51DF7B93C616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6AF90A68-628C-4E8F-BCF5-404070DD47EC}"/>
              </a:ext>
            </a:extLst>
          </p:cNvPr>
          <p:cNvCxnSpPr/>
          <p:nvPr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06596CBC-F28A-5245-84AB-231923C45CA4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31598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4" r:id="rId1"/>
    <p:sldLayoutId id="2147483775" r:id="rId2"/>
    <p:sldLayoutId id="2147483776" r:id="rId3"/>
    <p:sldLayoutId id="2147483777" r:id="rId4"/>
    <p:sldLayoutId id="2147483778" r:id="rId5"/>
    <p:sldLayoutId id="2147483779" r:id="rId6"/>
    <p:sldLayoutId id="2147483780" r:id="rId7"/>
    <p:sldLayoutId id="2147483781" r:id="rId8"/>
    <p:sldLayoutId id="2147483782" r:id="rId9"/>
    <p:sldLayoutId id="2147483783" r:id="rId10"/>
    <p:sldLayoutId id="2147483784" r:id="rId11"/>
    <p:sldLayoutId id="2147483765" r:id="rId12"/>
    <p:sldLayoutId id="2147483766" r:id="rId13"/>
    <p:sldLayoutId id="2147483767" r:id="rId14"/>
    <p:sldLayoutId id="2147483768" r:id="rId15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://creativecommons.org/licenses/by-nc-sa/4.0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6BC3E9-07DB-4552-A942-72E53C7F1D7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EVENT SYNCHRONIZATION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11BF9D1-6614-46BD-A5B9-F242E4ED391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BY SANJAY AND ARVIND SESHAN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D5B24004-372A-8D39-C6F4-43A393A8CD60}"/>
              </a:ext>
            </a:extLst>
          </p:cNvPr>
          <p:cNvSpPr/>
          <p:nvPr/>
        </p:nvSpPr>
        <p:spPr>
          <a:xfrm>
            <a:off x="2621721" y="5901635"/>
            <a:ext cx="3900558" cy="331304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This lesson uses SPIKE 3 software</a:t>
            </a:r>
          </a:p>
        </p:txBody>
      </p:sp>
    </p:spTree>
    <p:extLst>
      <p:ext uri="{BB962C8B-B14F-4D97-AF65-F5344CB8AC3E}">
        <p14:creationId xmlns:p14="http://schemas.microsoft.com/office/powerpoint/2010/main" val="40918144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Lesson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Understand what the “synch problem” is when you use events</a:t>
            </a:r>
          </a:p>
          <a:p>
            <a:r>
              <a:rPr lang="en-US" dirty="0"/>
              <a:t>Learn techniques to to ensure that two events end before moving to the next block of code (Variables and Wait Blocks)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2023 SPIKE Prime Lessons (primelessons.org) CC-BY-NC-SA.  (Last edit: 6/20/2023)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A05263F-412B-42CF-AF6A-03B2407904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0481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Events Inside Programs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Events are great for doing two things at the same time</a:t>
            </a:r>
          </a:p>
          <a:p>
            <a:pPr lvl="1"/>
            <a:r>
              <a:rPr lang="en-US" sz="2000" dirty="0"/>
              <a:t>Often want to do something after you complete the event</a:t>
            </a:r>
          </a:p>
          <a:p>
            <a:pPr lvl="1"/>
            <a:r>
              <a:rPr lang="en-US" sz="2000" dirty="0"/>
              <a:t>Hard to tell which event will finish first  (called the “synch problem”)</a:t>
            </a:r>
          </a:p>
          <a:p>
            <a:r>
              <a:rPr lang="en-US" sz="2000" dirty="0"/>
              <a:t>Need to synchronize the events to make sure that blocks execute when you expect them to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2023 SPIKE Prime Lessons (primelessons.org) CC-BY-NC-SA.  (Last edit: 6/20/2023)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EB65B8-24DD-47B1-9637-FF09E5B617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3</a:t>
            </a:fld>
            <a:endParaRPr lang="en-US"/>
          </a:p>
        </p:txBody>
      </p:sp>
      <p:sp>
        <p:nvSpPr>
          <p:cNvPr id="7" name="Right Arrow 6"/>
          <p:cNvSpPr/>
          <p:nvPr/>
        </p:nvSpPr>
        <p:spPr>
          <a:xfrm>
            <a:off x="3891897" y="4851102"/>
            <a:ext cx="878305" cy="63767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914925" y="3106104"/>
            <a:ext cx="48796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n-US" sz="1600" dirty="0"/>
              <a:t>In the picture below, will the 100 degree turn start after motor D is done or before? </a:t>
            </a:r>
            <a:endParaRPr lang="en-US" sz="1600" dirty="0">
              <a:solidFill>
                <a:srgbClr val="FF0000"/>
              </a:solidFill>
            </a:endParaRPr>
          </a:p>
          <a:p>
            <a:endParaRPr lang="en-US" sz="1600" dirty="0"/>
          </a:p>
        </p:txBody>
      </p:sp>
      <p:sp>
        <p:nvSpPr>
          <p:cNvPr id="9" name="TextBox 8"/>
          <p:cNvSpPr txBox="1"/>
          <p:nvPr/>
        </p:nvSpPr>
        <p:spPr>
          <a:xfrm>
            <a:off x="5057768" y="3558492"/>
            <a:ext cx="25939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Answer: You do not know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65A32D9-B502-471A-9E72-35F9E941858A}"/>
              </a:ext>
            </a:extLst>
          </p:cNvPr>
          <p:cNvSpPr txBox="1"/>
          <p:nvPr/>
        </p:nvSpPr>
        <p:spPr>
          <a:xfrm>
            <a:off x="7185456" y="4728525"/>
            <a:ext cx="17055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 rotation move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41EDAD5-CE66-46CC-9E52-F4CBE93817F8}"/>
              </a:ext>
            </a:extLst>
          </p:cNvPr>
          <p:cNvSpPr txBox="1"/>
          <p:nvPr/>
        </p:nvSpPr>
        <p:spPr>
          <a:xfrm>
            <a:off x="7185456" y="5026185"/>
            <a:ext cx="17055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100 degree turn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0052CD0-A521-4844-970E-0C876EC1D936}"/>
              </a:ext>
            </a:extLst>
          </p:cNvPr>
          <p:cNvSpPr txBox="1"/>
          <p:nvPr/>
        </p:nvSpPr>
        <p:spPr>
          <a:xfrm>
            <a:off x="7233264" y="5660110"/>
            <a:ext cx="17055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Motor D run for 1 rotation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CEA3776D-8718-0712-9DBD-BDA2FF7B094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4081" y="3770809"/>
            <a:ext cx="2660584" cy="2396231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66A41627-73F3-943E-BA2C-61EB94D4100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97435" y="3855956"/>
            <a:ext cx="2188021" cy="24173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0458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Ensure That Both Beams Finished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163" y="1818870"/>
            <a:ext cx="3944937" cy="4307294"/>
          </a:xfrm>
        </p:spPr>
        <p:txBody>
          <a:bodyPr>
            <a:normAutofit/>
          </a:bodyPr>
          <a:lstStyle/>
          <a:p>
            <a:r>
              <a:rPr lang="en-US" dirty="0"/>
              <a:t>In this example, we want both the 2 rotation move and the motor D move to finish before the 100 degree turn</a:t>
            </a:r>
          </a:p>
          <a:p>
            <a:r>
              <a:rPr lang="en-US" dirty="0"/>
              <a:t>Variables can be used to solve the synch problem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2023 SPIKE Prime Lessons (primelessons.org) CC-BY-NC-SA.  (Last edit: 6/20/2023)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986DA20-F7BE-4DF5-8CC2-AD9B843AFC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4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B630850-07C6-6FBA-600F-D6DE9659687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05060" y="1527627"/>
            <a:ext cx="3816546" cy="42166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3209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Use Variables To Synchronize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2023 SPIKE Prime Lessons (primelessons.org) CC-BY-NC-SA.  (Last edit: 6/20/2023)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8558C85-C6AD-4315-93CE-7A6DBE90D7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5</a:t>
            </a:fld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413BDCB-8D19-1641-9E5A-701DE8B4676B}"/>
              </a:ext>
            </a:extLst>
          </p:cNvPr>
          <p:cNvSpPr txBox="1"/>
          <p:nvPr/>
        </p:nvSpPr>
        <p:spPr>
          <a:xfrm>
            <a:off x="148288" y="4260308"/>
            <a:ext cx="481070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dirty="0"/>
              <a:t>Set variable “check” to a number that is not 1</a:t>
            </a:r>
          </a:p>
          <a:p>
            <a:pPr marL="342900" indent="-342900">
              <a:buAutoNum type="arabicPeriod"/>
            </a:pPr>
            <a:r>
              <a:rPr lang="en-US" dirty="0"/>
              <a:t>Set movement motors and speed</a:t>
            </a:r>
          </a:p>
          <a:p>
            <a:pPr marL="342900" indent="-342900">
              <a:buFontTx/>
              <a:buAutoNum type="arabicPeriod"/>
            </a:pPr>
            <a:r>
              <a:rPr lang="en-US" dirty="0"/>
              <a:t>Move straight for 2 rotations</a:t>
            </a:r>
          </a:p>
          <a:p>
            <a:pPr marL="342900" indent="-342900">
              <a:buFontTx/>
              <a:buAutoNum type="arabicPeriod"/>
            </a:pPr>
            <a:r>
              <a:rPr lang="en-US" dirty="0"/>
              <a:t> Wait for second event to finish by waiting for ”check” to be set to 1</a:t>
            </a:r>
          </a:p>
          <a:p>
            <a:pPr marL="342900" indent="-342900">
              <a:buFontTx/>
              <a:buAutoNum type="arabicPeriod"/>
            </a:pPr>
            <a:r>
              <a:rPr lang="en-US" dirty="0"/>
              <a:t>Turn right for 100 degrees</a:t>
            </a:r>
          </a:p>
          <a:p>
            <a:pPr marL="342900" indent="-342900">
              <a:buAutoNum type="arabicPeriod"/>
            </a:pPr>
            <a:endParaRPr lang="en-US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20C3F3C-49CD-134C-9B2B-B6FD5E1239DC}"/>
              </a:ext>
            </a:extLst>
          </p:cNvPr>
          <p:cNvSpPr txBox="1"/>
          <p:nvPr/>
        </p:nvSpPr>
        <p:spPr>
          <a:xfrm>
            <a:off x="5186715" y="4260308"/>
            <a:ext cx="35464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dirty="0"/>
              <a:t>Turn Motor D 1 rotation</a:t>
            </a:r>
          </a:p>
          <a:p>
            <a:pPr marL="342900" indent="-342900">
              <a:buFontTx/>
              <a:buAutoNum type="arabicPeriod"/>
            </a:pPr>
            <a:r>
              <a:rPr lang="en-US" dirty="0"/>
              <a:t>Set check to 1</a:t>
            </a:r>
          </a:p>
          <a:p>
            <a:pPr marL="342900" indent="-342900">
              <a:buAutoNum type="arabicPeriod"/>
            </a:pPr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829E21AF-9EA0-FAB1-7A40-D0A92CB07E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2990" y="1141899"/>
            <a:ext cx="6391403" cy="3104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09617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Challenge: Squaring on a 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163" y="1499588"/>
            <a:ext cx="4516437" cy="4626576"/>
          </a:xfrm>
        </p:spPr>
        <p:txBody>
          <a:bodyPr>
            <a:normAutofit/>
          </a:bodyPr>
          <a:lstStyle/>
          <a:p>
            <a:r>
              <a:rPr lang="en-US" dirty="0"/>
              <a:t>Synchronization is critical for aligning on a line using events</a:t>
            </a:r>
          </a:p>
          <a:p>
            <a:r>
              <a:rPr lang="en-US" dirty="0"/>
              <a:t>As a challenge, complete the Squaring on Line lesson.</a:t>
            </a:r>
          </a:p>
          <a:p>
            <a:r>
              <a:rPr lang="en-US" dirty="0"/>
              <a:t>Note: You must ensure that both events in an align are completed before moving onto the next block</a:t>
            </a:r>
          </a:p>
          <a:p>
            <a:pPr lvl="1"/>
            <a:r>
              <a:rPr lang="en-US" dirty="0"/>
              <a:t>Otherwise, the robot will not be straight on a line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2023 SPIKE Prime Lessons (primelessons.org) CC-BY-NC-SA.  (Last edit: 6/20/2023)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D562CD7-D8C8-475A-B73A-82C935CFC6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6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546717" y="1059323"/>
            <a:ext cx="27899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This example is from the Squaring on a Line Lesson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C3E3AF3-3788-801E-59FD-3C996B13CF0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46717" y="1811738"/>
            <a:ext cx="2520475" cy="42479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4131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 Guide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9698" y="1432718"/>
            <a:ext cx="8574087" cy="3992563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>
                <a:solidFill>
                  <a:srgbClr val="FF0000"/>
                </a:solidFill>
              </a:rPr>
              <a:t>What is the “sync problem”?</a:t>
            </a:r>
            <a:br>
              <a:rPr lang="en-US" dirty="0">
                <a:solidFill>
                  <a:srgbClr val="FF0000"/>
                </a:solidFill>
              </a:rPr>
            </a:br>
            <a:r>
              <a:rPr lang="en-US" dirty="0"/>
              <a:t>Ans. When you write code with multiple events, you are not certain when the two events will complete. You don’t know if one event might finish before the other.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>
                <a:solidFill>
                  <a:srgbClr val="FF0000"/>
                </a:solidFill>
              </a:rPr>
              <a:t>How can this be solved?</a:t>
            </a:r>
            <a:br>
              <a:rPr lang="en-US" dirty="0">
                <a:solidFill>
                  <a:srgbClr val="FF0000"/>
                </a:solidFill>
              </a:rPr>
            </a:br>
            <a:r>
              <a:rPr lang="en-US" dirty="0"/>
              <a:t>Ans. The problem of synchronization can be solved by using Wait Until Blocks and Variables. The second event will set a variable to a specific value at its end and the first event will wait for that value to be set.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2023 SPIKE Prime Lessons (primelessons.org) CC-BY-NC-SA.  (Last edit: 6/20/2023)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5F5CFD8-0A99-404A-8AF7-2F84E917DD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1873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CREDITS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17983"/>
            <a:ext cx="8245474" cy="1145345"/>
          </a:xfrm>
        </p:spPr>
        <p:txBody>
          <a:bodyPr>
            <a:normAutofit/>
          </a:bodyPr>
          <a:lstStyle/>
          <a:p>
            <a:r>
              <a:rPr lang="en-US" sz="1600" dirty="0"/>
              <a:t>This lesson was created by Sanjay Seshan and Arvind Seshan for SPIKE Prime Lessons</a:t>
            </a:r>
          </a:p>
          <a:p>
            <a:r>
              <a:rPr lang="en-US" sz="1600" dirty="0"/>
              <a:t>More lessons are available at www.primelessons.org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2023 SPIKE Prime Lessons (primelessons.org) CC-BY-NC-SA.  (Last edit: 6/20/2023)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739919-47A8-43E0-85A2-F648492C26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8</a:t>
            </a:fld>
            <a:endParaRPr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575029" y="5862802"/>
            <a:ext cx="7734052" cy="369332"/>
          </a:xfrm>
          <a:prstGeom prst="rect">
            <a:avLst/>
          </a:prstGeom>
          <a:solidFill>
            <a:srgbClr val="F5F5F5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</a:rPr>
              <a:t>                         </a:t>
            </a:r>
            <a:br>
              <a:rPr kumimoji="0" lang="en-US" alt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This work is licensed under a 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2"/>
              </a:rPr>
              <a:t>Creative Commons Attribution-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2"/>
              </a:rPr>
              <a:t>NonCommercial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2"/>
              </a:rPr>
              <a:t>-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2"/>
              </a:rPr>
              <a:t>ShareAlike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2"/>
              </a:rPr>
              <a:t> 4.0 International License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.</a:t>
            </a:r>
            <a:r>
              <a:rPr kumimoji="0" lang="en-US" alt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rgbClr val="4374B7"/>
              </a:solidFill>
              <a:effectLst/>
              <a:latin typeface="Helvetica Neue"/>
            </a:endParaRPr>
          </a:p>
        </p:txBody>
      </p:sp>
      <p:pic>
        <p:nvPicPr>
          <p:cNvPr id="6" name="Picture 5" descr="Creative Commons License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2510" y="5253616"/>
            <a:ext cx="1479091" cy="52104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92129947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00000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owtoUse" id="{7DD8E111-BC3A-4444-A06C-BD4DCB2344B2}" vid="{5D8D2880-D206-C442-A283-BCAB763DE8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primelessons</Template>
  <TotalTime>1551</TotalTime>
  <Words>580</Words>
  <Application>Microsoft Office PowerPoint</Application>
  <PresentationFormat>On-screen Show (4:3)</PresentationFormat>
  <Paragraphs>55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Gill Sans MT</vt:lpstr>
      <vt:lpstr>Helvetica Neue</vt:lpstr>
      <vt:lpstr>Wingdings 2</vt:lpstr>
      <vt:lpstr>Dividend</vt:lpstr>
      <vt:lpstr>EVENT SYNCHRONIZATION</vt:lpstr>
      <vt:lpstr>Lesson Objectives</vt:lpstr>
      <vt:lpstr>Using Events Inside Programs</vt:lpstr>
      <vt:lpstr>Ensure That Both Beams Finished</vt:lpstr>
      <vt:lpstr>Use Variables To Synchronize</vt:lpstr>
      <vt:lpstr>Challenge: Squaring on a Line</vt:lpstr>
      <vt:lpstr>Discussion Guide</vt:lpstr>
      <vt:lpstr>CREDITS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BEGINNER PROGRAMMING LESSON</dc:title>
  <dc:creator>Srinivasan Seshan</dc:creator>
  <cp:lastModifiedBy>Arvind Seshan</cp:lastModifiedBy>
  <cp:revision>155</cp:revision>
  <dcterms:created xsi:type="dcterms:W3CDTF">2016-07-04T02:35:12Z</dcterms:created>
  <dcterms:modified xsi:type="dcterms:W3CDTF">2023-06-20T19:09:54Z</dcterms:modified>
</cp:coreProperties>
</file>