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73" r:id="rId1"/>
  </p:sldMasterIdLst>
  <p:notesMasterIdLst>
    <p:notesMasterId r:id="rId14"/>
  </p:notesMasterIdLst>
  <p:handoutMasterIdLst>
    <p:handoutMasterId r:id="rId15"/>
  </p:handoutMasterIdLst>
  <p:sldIdLst>
    <p:sldId id="275" r:id="rId2"/>
    <p:sldId id="290" r:id="rId3"/>
    <p:sldId id="294" r:id="rId4"/>
    <p:sldId id="296" r:id="rId5"/>
    <p:sldId id="267" r:id="rId6"/>
    <p:sldId id="268" r:id="rId7"/>
    <p:sldId id="264" r:id="rId8"/>
    <p:sldId id="259" r:id="rId9"/>
    <p:sldId id="260" r:id="rId10"/>
    <p:sldId id="261" r:id="rId11"/>
    <p:sldId id="262" r:id="rId12"/>
    <p:sldId id="29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00"/>
    <a:srgbClr val="0EAE9F"/>
    <a:srgbClr val="13B09B"/>
    <a:srgbClr val="0290F8"/>
    <a:srgbClr val="FE59D0"/>
    <a:srgbClr val="F55455"/>
    <a:srgbClr val="FF9732"/>
    <a:srgbClr val="02B64E"/>
    <a:srgbClr val="1BCFE9"/>
    <a:srgbClr val="FFB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958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60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40048-1E4D-CD41-AC49-0750EB72586B}" type="datetimeFigureOut">
              <a:rPr lang="en-US" smtClean="0"/>
              <a:t>6/24/23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592D1-055B-824F-99E1-F69F9F11B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148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484CF-5098-F24E-8881-583515D5C406}" type="datetimeFigureOut">
              <a:rPr lang="en-US" smtClean="0"/>
              <a:t>6/24/23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67714-547E-8A4E-AE1C-9E3378A83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703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241" y="2579003"/>
            <a:ext cx="8787652" cy="246858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754" y="2676578"/>
            <a:ext cx="8528356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6712" y="4176248"/>
            <a:ext cx="5741894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rgbClr val="0EAE9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By Sanjay and Arvind Seshan</a:t>
            </a:r>
          </a:p>
        </p:txBody>
      </p:sp>
      <p:sp>
        <p:nvSpPr>
          <p:cNvPr id="8" name="Subtitle 1">
            <a:extLst>
              <a:ext uri="{FF2B5EF4-FFF2-40B4-BE49-F238E27FC236}">
                <a16:creationId xmlns:a16="http://schemas.microsoft.com/office/drawing/2014/main" id="{227F28FB-346D-45F5-A52C-A1B7DBC13191}"/>
              </a:ext>
            </a:extLst>
          </p:cNvPr>
          <p:cNvSpPr txBox="1">
            <a:spLocks/>
          </p:cNvSpPr>
          <p:nvPr/>
        </p:nvSpPr>
        <p:spPr>
          <a:xfrm>
            <a:off x="4808377" y="357846"/>
            <a:ext cx="4161516" cy="5094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200" dirty="0"/>
              <a:t>PRIME LESSONS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13C618-BE4E-4AD7-9CD9-0AB9F17BD5D4}"/>
              </a:ext>
            </a:extLst>
          </p:cNvPr>
          <p:cNvSpPr txBox="1"/>
          <p:nvPr/>
        </p:nvSpPr>
        <p:spPr>
          <a:xfrm>
            <a:off x="6331000" y="685891"/>
            <a:ext cx="2440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By the Makers of EV3Lessons</a:t>
            </a:r>
          </a:p>
        </p:txBody>
      </p:sp>
      <p:pic>
        <p:nvPicPr>
          <p:cNvPr id="18" name="Picture 1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69DF8FC2-9ED1-BB44-8E96-5B069F6C6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2649" y="993668"/>
            <a:ext cx="1158461" cy="1158461"/>
          </a:xfrm>
          <a:prstGeom prst="rect">
            <a:avLst/>
          </a:prstGeom>
        </p:spPr>
      </p:pic>
      <p:pic>
        <p:nvPicPr>
          <p:cNvPr id="19" name="Picture 18" descr="Shape, square&#10;&#10;Description automatically generated">
            <a:extLst>
              <a:ext uri="{FF2B5EF4-FFF2-40B4-BE49-F238E27FC236}">
                <a16:creationId xmlns:a16="http://schemas.microsoft.com/office/drawing/2014/main" id="{2D46D815-081F-064A-AFA6-098A6E7A3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9647" y="993669"/>
            <a:ext cx="1158461" cy="1158461"/>
          </a:xfrm>
          <a:prstGeom prst="rect">
            <a:avLst/>
          </a:prstGeom>
        </p:spPr>
      </p:pic>
      <p:sp>
        <p:nvSpPr>
          <p:cNvPr id="9" name="Subtitle 1">
            <a:extLst>
              <a:ext uri="{FF2B5EF4-FFF2-40B4-BE49-F238E27FC236}">
                <a16:creationId xmlns:a16="http://schemas.microsoft.com/office/drawing/2014/main" id="{2459D100-1E86-1343-A467-4F971D6DD7FF}"/>
              </a:ext>
            </a:extLst>
          </p:cNvPr>
          <p:cNvSpPr txBox="1">
            <a:spLocks/>
          </p:cNvSpPr>
          <p:nvPr userDrawn="1"/>
        </p:nvSpPr>
        <p:spPr>
          <a:xfrm>
            <a:off x="4808377" y="357846"/>
            <a:ext cx="4161516" cy="5094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200" dirty="0"/>
              <a:t>PRIME LESSONS</a:t>
            </a:r>
          </a:p>
        </p:txBody>
      </p:sp>
    </p:spTree>
    <p:extLst>
      <p:ext uri="{BB962C8B-B14F-4D97-AF65-F5344CB8AC3E}">
        <p14:creationId xmlns:p14="http://schemas.microsoft.com/office/powerpoint/2010/main" val="1157156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SPIKE Prime Lessons (primelessons.org) CC-BY-NC-SA.  (Last edit: 6/23/2023)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53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SPIKE Prime Lessons (primelessons.org) CC-BY-NC-SA.  (Last edit: 6/23/2023)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74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00" y="1174924"/>
            <a:ext cx="4185204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52" y="1177439"/>
            <a:ext cx="4226411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93A4B09-24AC-454E-8A0C-D31EDE12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SPIKE Prime Lessons (primelessons.org) CC-BY-NC-SA.  (Last edit: 6/23/2023)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C4D01-901A-4258-A65D-27A4329F0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3A7F9C-E99E-44C1-89A0-A6ED28ADCEF0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F86C8F5-3CD8-41C6-A6C4-EF53AE7214CB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89BF07E-558D-420A-943A-465BCC227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8762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SPIKE Prime Lessons (primelessons.org) CC-BY-NC-SA.  (Last edit: 6/23/2023)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7E6853-34E8-4052-808F-422B5860D591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EFA1566-CE68-450F-950A-CED46009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082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2632993-FC7F-42E0-9D01-6C58965FB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SPIKE Prime Lessons (primelessons.org) CC-BY-NC-SA.  (Last edit: 6/23/2023)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7B8D68D-165F-4007-99ED-9807B7E8C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068E05-BA91-41C0-82CA-8F2AD35C67E8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2971BF8-D77B-4814-931D-48F5EB38C3C1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D59584-71E8-443A-AF13-6C99AD608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7795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E18750-3B08-429F-A276-D977DF7F7295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9B12976-4243-42C3-AD82-864781743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B5BF95A-3885-4491-876B-4C99D444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25C0E0-87AD-4A9A-8CC2-D51E549C54AC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57F6DEB-B3FE-4632-A871-23BAA7FEA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SPIKE Prime Lessons (primelessons.org) CC-BY-NC-SA.  (Last edit: 6/23/2023)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518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088" y="1140006"/>
            <a:ext cx="8831580" cy="5082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409" y="6320275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Copyright © 2023 SPIKE Prime Lessons (primelessons.org) CC-BY-NC-SA.  (Last edit: 6/23/2023)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6372" y="631650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59C872A-C57F-4B1F-AFD0-FDF125C3C485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0BF70BE-1DE7-2B49-9EAF-DBEBB22DCA07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481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© 2023 SPIKE Prime Lessons (primelessons.org) CC-BY-NC-SA.  (Last edit: 6/23/2023)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F621E0-AEE7-4799-81EB-EB99ED60C8DF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40FAB25-E17C-4189-8846-137BC28A1EB3}"/>
              </a:ext>
            </a:extLst>
          </p:cNvPr>
          <p:cNvSpPr txBox="1">
            <a:spLocks/>
          </p:cNvSpPr>
          <p:nvPr/>
        </p:nvSpPr>
        <p:spPr>
          <a:xfrm>
            <a:off x="175260" y="292975"/>
            <a:ext cx="8746864" cy="7527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DFA247-6CEF-1B4A-A4C1-DD2C5C5990BB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3BD48F4-C2FD-3E47-9527-E79FF700BB4F}"/>
              </a:ext>
            </a:extLst>
          </p:cNvPr>
          <p:cNvSpPr txBox="1">
            <a:spLocks/>
          </p:cNvSpPr>
          <p:nvPr userDrawn="1"/>
        </p:nvSpPr>
        <p:spPr>
          <a:xfrm>
            <a:off x="175260" y="292975"/>
            <a:ext cx="8746864" cy="7527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337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00" y="1174924"/>
            <a:ext cx="4185204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52" y="1177439"/>
            <a:ext cx="4226411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93A4B09-24AC-454E-8A0C-D31EDE12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SPIKE Prime Lessons (primelessons.org) CC-BY-NC-SA.  (Last edit: 6/23/2023)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C4D01-901A-4258-A65D-27A4329F0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3A7F9C-E99E-44C1-89A0-A6ED28ADCEF0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F86C8F5-3CD8-41C6-A6C4-EF53AE7214CB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89BF07E-558D-420A-943A-465BCC227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432C3F-CF6F-DA4E-A3DF-5150949A1209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20352B1B-7F55-9043-82EF-95FCB6C292AC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411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SPIKE Prime Lessons (primelessons.org) CC-BY-NC-SA.  (Last edit: 6/23/2023)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7E6853-34E8-4052-808F-422B5860D591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EFA1566-CE68-450F-950A-CED46009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398EDF-747E-C944-AAC2-599EC528E5D7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615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2632993-FC7F-42E0-9D01-6C58965FB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SPIKE Prime Lessons (primelessons.org) CC-BY-NC-SA.  (Last edit: 6/23/2023)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7B8D68D-165F-4007-99ED-9807B7E8C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068E05-BA91-41C0-82CA-8F2AD35C67E8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2971BF8-D77B-4814-931D-48F5EB38C3C1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D59584-71E8-443A-AF13-6C99AD608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8E75742-523A-AC4C-846B-BC26EE0C7F87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D41B6E2E-4EB0-D24A-ACF9-BB89CEC7AA63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118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E18750-3B08-429F-A276-D977DF7F7295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9B12976-4243-42C3-AD82-864781743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B5BF95A-3885-4491-876B-4C99D444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25C0E0-87AD-4A9A-8CC2-D51E549C54AC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57F6DEB-B3FE-4632-A871-23BAA7FEA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SPIKE Prime Lessons (primelessons.org) CC-BY-NC-SA.  (Last edit: 6/23/2023)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E65075-7EC2-204E-89F6-9DDF4DD10EBE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A5ABF5E-665C-284B-A08E-8E5AEA77C852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9174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© 2023 SPIKE Prime Lessons (primelessons.org) CC-BY-NC-SA.  (Last edit: 6/23/2023)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228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SPIKE Prime Lessons (primelessons.org) CC-BY-NC-SA.  (Last edit: 6/23/2023)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146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3289" y="270616"/>
            <a:ext cx="8834991" cy="6975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289" y="1059264"/>
            <a:ext cx="8834991" cy="48238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43290" y="111873"/>
            <a:ext cx="2926080" cy="10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52201" y="111873"/>
            <a:ext cx="2926080" cy="108000"/>
          </a:xfrm>
          <a:prstGeom prst="rect">
            <a:avLst/>
          </a:prstGeom>
          <a:solidFill>
            <a:srgbClr val="0EAE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097745" y="111873"/>
            <a:ext cx="2926080" cy="108000"/>
          </a:xfrm>
          <a:prstGeom prst="rect">
            <a:avLst/>
          </a:prstGeom>
          <a:solidFill>
            <a:srgbClr val="FFD5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010EC07-0A4A-4C6A-950D-55707B6C7F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409" y="6266485"/>
            <a:ext cx="7599835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Copyright © 2023 SPIKE Prime Lessons (primelessons.org) CC-BY-NC-SA.  (Last edit: 6/23/2023)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C4CC031-9FAD-457B-A616-9F45DA2DE9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BBD74847-7BE4-4E4D-8159-51DF7B93C61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AF90A68-628C-4E8F-BCF5-404070DD47EC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6596CBC-F28A-5245-84AB-231923C45CA4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1598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65" r:id="rId12"/>
    <p:sldLayoutId id="2147483766" r:id="rId13"/>
    <p:sldLayoutId id="2147483767" r:id="rId14"/>
    <p:sldLayoutId id="2147483768" r:id="rId15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creativecommons.org/licenses/by-nc-sa/4.0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egoeducation.atlassian.net/servicedesk/customer/portal/3/article/36817141835" TargetMode="External"/><Relationship Id="rId2" Type="http://schemas.openxmlformats.org/officeDocument/2006/relationships/hyperlink" Target="https://spikelegacy.legoeducation.com/hubdowngrad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BC3E9-07DB-4552-A942-72E53C7F1D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SPIKE 2 VS. SPIKE 3 AND DOWNGRADING THE HUB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1BF9D1-6614-46BD-A5B9-F242E4ED39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SANJAY AND ARVIND SESHAN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5B24004-372A-8D39-C6F4-43A393A8CD60}"/>
              </a:ext>
            </a:extLst>
          </p:cNvPr>
          <p:cNvSpPr/>
          <p:nvPr/>
        </p:nvSpPr>
        <p:spPr>
          <a:xfrm>
            <a:off x="2621721" y="5901635"/>
            <a:ext cx="3900558" cy="331304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This lesson uses SPIKE 3 software</a:t>
            </a:r>
          </a:p>
        </p:txBody>
      </p:sp>
    </p:spTree>
    <p:extLst>
      <p:ext uri="{BB962C8B-B14F-4D97-AF65-F5344CB8AC3E}">
        <p14:creationId xmlns:p14="http://schemas.microsoft.com/office/powerpoint/2010/main" val="4091814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hart, line chart&#10;&#10;Description automatically generated">
            <a:extLst>
              <a:ext uri="{FF2B5EF4-FFF2-40B4-BE49-F238E27FC236}">
                <a16:creationId xmlns:a16="http://schemas.microsoft.com/office/drawing/2014/main" id="{6061E9CD-CDD3-3871-977B-5427F419B9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618" y="3075676"/>
            <a:ext cx="4389752" cy="238807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4" name="Picture 13" descr="Chart, line chart&#10;&#10;Description automatically generated">
            <a:extLst>
              <a:ext uri="{FF2B5EF4-FFF2-40B4-BE49-F238E27FC236}">
                <a16:creationId xmlns:a16="http://schemas.microsoft.com/office/drawing/2014/main" id="{519DF43D-5F73-53BD-962A-2C48957BF6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0" y="3075676"/>
            <a:ext cx="4389752" cy="238692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69AB515-AE6A-3BE4-14F5-97239A2644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80" y="1621040"/>
            <a:ext cx="3174530" cy="11280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18C4C6-1C3F-F065-AD18-C026C78EFEEB}"/>
              </a:ext>
            </a:extLst>
          </p:cNvPr>
          <p:cNvSpPr txBox="1"/>
          <p:nvPr/>
        </p:nvSpPr>
        <p:spPr>
          <a:xfrm>
            <a:off x="111631" y="2742546"/>
            <a:ext cx="438975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b="1" dirty="0"/>
              <a:t>SPIKE Legacy (2.0.9) </a:t>
            </a:r>
            <a:endParaRPr lang="en-US" sz="15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000E04-D025-ACD8-F7AE-708579AB613F}"/>
              </a:ext>
            </a:extLst>
          </p:cNvPr>
          <p:cNvSpPr txBox="1"/>
          <p:nvPr/>
        </p:nvSpPr>
        <p:spPr>
          <a:xfrm>
            <a:off x="4642618" y="2742546"/>
            <a:ext cx="438975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b="1" dirty="0"/>
              <a:t>SPIKE 3 (3.2.0)</a:t>
            </a:r>
            <a:endParaRPr lang="en-US" sz="15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423D6A5-B913-B10E-7BA5-E1D06E70E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/>
          <a:lstStyle/>
          <a:p>
            <a:r>
              <a:rPr lang="en-US" dirty="0"/>
              <a:t>DIFFERENCES BETWEEN SPIKE 2 and SPIKE 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FE2944-A7F2-C3FF-3886-29EB0488F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SPIKE Prime Lessons (primelessons.org) CC-BY-NC-SA.  (Last edit: 6/23/2023)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171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A0E9F5F0-51B0-8103-B04F-DE311C289C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618" y="3016042"/>
            <a:ext cx="4389752" cy="238464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D54BD5F0-99DB-17BB-0A6E-F7C58B9FBC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1" y="3019470"/>
            <a:ext cx="4389752" cy="238349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AD51AE-44DB-16BB-805D-FC3EABA932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79" y="1570084"/>
            <a:ext cx="3045803" cy="11030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18C4C6-1C3F-F065-AD18-C026C78EFEEB}"/>
              </a:ext>
            </a:extLst>
          </p:cNvPr>
          <p:cNvSpPr txBox="1"/>
          <p:nvPr/>
        </p:nvSpPr>
        <p:spPr>
          <a:xfrm>
            <a:off x="111631" y="2682911"/>
            <a:ext cx="438975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b="1" dirty="0"/>
              <a:t>SPIKE Legacy (2.0.9) </a:t>
            </a:r>
            <a:endParaRPr lang="en-US" sz="15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000E04-D025-ACD8-F7AE-708579AB613F}"/>
              </a:ext>
            </a:extLst>
          </p:cNvPr>
          <p:cNvSpPr txBox="1"/>
          <p:nvPr/>
        </p:nvSpPr>
        <p:spPr>
          <a:xfrm>
            <a:off x="4642618" y="2682911"/>
            <a:ext cx="438975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b="1" dirty="0"/>
              <a:t>SPIKE 3 (3.2.0)</a:t>
            </a:r>
            <a:endParaRPr lang="en-US" sz="15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1261F1-F09A-986A-FD1E-CB5902037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/>
          <a:lstStyle/>
          <a:p>
            <a:r>
              <a:rPr lang="en-US" dirty="0"/>
              <a:t>DIFFERENCES BETWEEN SPIKE 2 and SPIKE 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E6D19-A9BF-C64C-A2AA-E2109F692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SPIKE Prime Lessons (primelessons.org) CC-BY-NC-SA.  (Last edit: 6/23/2023)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906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7983"/>
            <a:ext cx="8245474" cy="1145345"/>
          </a:xfrm>
        </p:spPr>
        <p:txBody>
          <a:bodyPr>
            <a:normAutofit/>
          </a:bodyPr>
          <a:lstStyle/>
          <a:p>
            <a:r>
              <a:rPr lang="en-US" sz="1600" dirty="0"/>
              <a:t>This lesson was created by Sanjay Seshan and Arvind Seshan for SPIKE Prime Lessons</a:t>
            </a:r>
          </a:p>
          <a:p>
            <a:r>
              <a:rPr lang="en-US" sz="1600" dirty="0"/>
              <a:t>More lessons are available at www.primelessons.org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2023 SPIKE Prime Lessons (</a:t>
            </a:r>
            <a:r>
              <a:rPr lang="en-US" dirty="0" err="1"/>
              <a:t>primelessons.org</a:t>
            </a:r>
            <a:r>
              <a:rPr lang="en-US" dirty="0"/>
              <a:t>) CC-BY-NC-SA.  (Last edit: 6/23/2023)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75029" y="5862802"/>
            <a:ext cx="7734052" cy="369332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Creative Commons Attribution-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NonCommercial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-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ShareAlike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 4.0 International License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5" descr="Creative Commons Licens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510" y="5253616"/>
            <a:ext cx="1479091" cy="5210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129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Learn how to downgrade your hub back to SPIKE 2 (Legacy) if needed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SPIKE Prime Lessons (primelessons.org) CC-BY-NC-SA.  (Last edit: 6/23/2023)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048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01ADA-157F-BE93-0B89-263138DA0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Downgrade Your </a:t>
            </a:r>
            <a:r>
              <a:rPr lang="en-US" dirty="0" err="1"/>
              <a:t>HUb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DCC85-74E5-7A34-6B1C-C7984ACEE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171" y="1285556"/>
            <a:ext cx="4632065" cy="5082601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i="0" dirty="0">
                <a:solidFill>
                  <a:srgbClr val="050505"/>
                </a:solidFill>
                <a:effectLst/>
                <a:latin typeface="inherit"/>
              </a:rPr>
              <a:t>STEP </a:t>
            </a:r>
            <a:r>
              <a:rPr lang="en-US" b="1" dirty="0">
                <a:solidFill>
                  <a:srgbClr val="050505"/>
                </a:solidFill>
                <a:latin typeface="inherit"/>
              </a:rPr>
              <a:t>1</a:t>
            </a:r>
            <a:r>
              <a:rPr lang="en-US" b="1" i="0" dirty="0">
                <a:solidFill>
                  <a:srgbClr val="050505"/>
                </a:solidFill>
                <a:effectLst/>
                <a:latin typeface="inherit"/>
              </a:rPr>
              <a:t>: Follow the instructions </a:t>
            </a:r>
            <a:r>
              <a:rPr lang="en-US" b="1" i="0" dirty="0">
                <a:solidFill>
                  <a:srgbClr val="FF0000"/>
                </a:solidFill>
                <a:effectLst/>
                <a:latin typeface="inherit"/>
              </a:rPr>
              <a:t>CAREFULLY</a:t>
            </a:r>
            <a:r>
              <a:rPr lang="en-US" b="1" i="0" dirty="0">
                <a:solidFill>
                  <a:srgbClr val="050505"/>
                </a:solidFill>
                <a:effectLst/>
                <a:latin typeface="inherit"/>
              </a:rPr>
              <a:t> in the Downgrade tool:</a:t>
            </a:r>
            <a:endParaRPr lang="en-US" b="0" i="0" dirty="0">
              <a:solidFill>
                <a:srgbClr val="050505"/>
              </a:solidFill>
              <a:effectLst/>
              <a:latin typeface="system-ui"/>
            </a:endParaRPr>
          </a:p>
          <a:p>
            <a:pPr marL="0" indent="0" algn="l">
              <a:buNone/>
            </a:pPr>
            <a:r>
              <a:rPr lang="en-US" b="0" i="0" u="none" strike="noStrike" dirty="0">
                <a:solidFill>
                  <a:srgbClr val="050505"/>
                </a:solidFill>
                <a:effectLst/>
                <a:latin typeface="inherit"/>
                <a:hlinkClick r:id="rId2"/>
              </a:rPr>
              <a:t>https://spikelegacy.legoeducation.com/hubdowngrade/</a:t>
            </a:r>
            <a:br>
              <a:rPr lang="en-US" b="0" i="0" dirty="0">
                <a:solidFill>
                  <a:srgbClr val="050505"/>
                </a:solidFill>
                <a:effectLst/>
                <a:latin typeface="inherit"/>
              </a:rPr>
            </a:br>
            <a:br>
              <a:rPr lang="en-US" b="0" i="0" dirty="0">
                <a:solidFill>
                  <a:srgbClr val="050505"/>
                </a:solidFill>
                <a:effectLst/>
                <a:latin typeface="inherit"/>
              </a:rPr>
            </a:br>
            <a:r>
              <a:rPr lang="en-US" b="1" i="0" dirty="0">
                <a:solidFill>
                  <a:srgbClr val="050505"/>
                </a:solidFill>
                <a:effectLst/>
                <a:latin typeface="inherit"/>
              </a:rPr>
              <a:t>STEP </a:t>
            </a:r>
            <a:r>
              <a:rPr lang="en-US" b="1" dirty="0">
                <a:solidFill>
                  <a:srgbClr val="050505"/>
                </a:solidFill>
                <a:latin typeface="inherit"/>
              </a:rPr>
              <a:t>2</a:t>
            </a:r>
            <a:r>
              <a:rPr lang="en-US" b="1" i="0" dirty="0">
                <a:solidFill>
                  <a:srgbClr val="050505"/>
                </a:solidFill>
                <a:effectLst/>
                <a:latin typeface="inherit"/>
              </a:rPr>
              <a:t>: Go back to or Install the SPIKE App 2, now called SPIKE Legacy App.</a:t>
            </a:r>
            <a:br>
              <a:rPr lang="en-US" b="0" i="0" dirty="0">
                <a:solidFill>
                  <a:srgbClr val="050505"/>
                </a:solidFill>
                <a:effectLst/>
                <a:latin typeface="inherit"/>
              </a:rPr>
            </a:br>
            <a:br>
              <a:rPr lang="en-US" b="0" i="0" dirty="0">
                <a:solidFill>
                  <a:srgbClr val="050505"/>
                </a:solidFill>
                <a:effectLst/>
                <a:latin typeface="inherit"/>
              </a:rPr>
            </a:br>
            <a:r>
              <a:rPr lang="en-US" b="1" i="0" dirty="0">
                <a:solidFill>
                  <a:srgbClr val="050505"/>
                </a:solidFill>
                <a:effectLst/>
                <a:latin typeface="inherit"/>
              </a:rPr>
              <a:t>STEP 3: Open SPIKE 2 (LEGACY) and Update the Hub as requested in the pop-</a:t>
            </a:r>
            <a:r>
              <a:rPr lang="en-US" b="1" dirty="0">
                <a:solidFill>
                  <a:srgbClr val="050505"/>
                </a:solidFill>
                <a:latin typeface="inherit"/>
              </a:rPr>
              <a:t>up</a:t>
            </a:r>
          </a:p>
          <a:p>
            <a:pPr marL="0" indent="0" algn="l">
              <a:buNone/>
            </a:pPr>
            <a:r>
              <a:rPr lang="en-US" dirty="0">
                <a:solidFill>
                  <a:srgbClr val="050505"/>
                </a:solidFill>
                <a:latin typeface="inherit"/>
              </a:rPr>
              <a:t>Your hub will now be a SPIKE 2 Hub.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F58FCF-1667-81E5-0A97-1DC3D643C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SPIKE Prime Lessons (primelessons.org) CC-BY-NC-SA.  (Last edit: 6/23/2023)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417AA8-E64A-0A55-E34F-92416B514710}"/>
              </a:ext>
            </a:extLst>
          </p:cNvPr>
          <p:cNvSpPr txBox="1"/>
          <p:nvPr/>
        </p:nvSpPr>
        <p:spPr>
          <a:xfrm>
            <a:off x="555171" y="5007429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Read about differences between SPIKE 2 and SPIKE 3 here: (</a:t>
            </a:r>
            <a:r>
              <a:rPr lang="en-US" dirty="0">
                <a:hlinkClick r:id="rId3"/>
              </a:rPr>
              <a:t>https://legoeducation.atlassian.net/</a:t>
            </a:r>
            <a:r>
              <a:rPr lang="en-US" dirty="0" err="1">
                <a:hlinkClick r:id="rId3"/>
              </a:rPr>
              <a:t>servicedesk</a:t>
            </a:r>
            <a:r>
              <a:rPr lang="en-US" dirty="0">
                <a:hlinkClick r:id="rId3"/>
              </a:rPr>
              <a:t>/customer/portal/3/article/36817141835</a:t>
            </a:r>
            <a:r>
              <a:rPr lang="en-US" dirty="0"/>
              <a:t>)</a:t>
            </a:r>
          </a:p>
        </p:txBody>
      </p:sp>
      <p:pic>
        <p:nvPicPr>
          <p:cNvPr id="8" name="Picture 7" descr="A screenshot of a phone&#10;&#10;Description automatically generated with medium confidence">
            <a:extLst>
              <a:ext uri="{FF2B5EF4-FFF2-40B4-BE49-F238E27FC236}">
                <a16:creationId xmlns:a16="http://schemas.microsoft.com/office/drawing/2014/main" id="{0334F6C0-26DC-0820-ED94-05DBEC5138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8674" y="1285556"/>
            <a:ext cx="2712931" cy="372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966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6C026-BD57-1235-C24B-6361F8382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SPIKE 2 PROGRAMS CAN OPEN IN SPIKE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0CD20-EBBA-7762-3C8C-4EFA8DBC9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88" y="1140006"/>
            <a:ext cx="2426747" cy="5082601"/>
          </a:xfrm>
        </p:spPr>
        <p:txBody>
          <a:bodyPr>
            <a:normAutofit/>
          </a:bodyPr>
          <a:lstStyle/>
          <a:p>
            <a:r>
              <a:rPr lang="en-US" sz="1600" b="0" i="0" dirty="0">
                <a:solidFill>
                  <a:srgbClr val="050505"/>
                </a:solidFill>
                <a:effectLst/>
                <a:latin typeface="system-ui"/>
              </a:rPr>
              <a:t>The Release Notes for SPIKE 3 indicate that you can open your SPIKE 2 (Legacy) code in the SPIKE 3 App. </a:t>
            </a:r>
          </a:p>
          <a:p>
            <a:r>
              <a:rPr lang="en-US" sz="1600" b="0" i="0" dirty="0">
                <a:solidFill>
                  <a:srgbClr val="050505"/>
                </a:solidFill>
                <a:effectLst/>
                <a:latin typeface="system-ui"/>
              </a:rPr>
              <a:t>Note that if you do try to open a SPIKE 2 Legacy project, it does show a pop-up saying that the code will work differently. </a:t>
            </a:r>
          </a:p>
          <a:p>
            <a:r>
              <a:rPr lang="en-US" sz="1600" b="0" i="0" dirty="0">
                <a:solidFill>
                  <a:srgbClr val="050505"/>
                </a:solidFill>
                <a:effectLst/>
                <a:latin typeface="system-ui"/>
              </a:rPr>
              <a:t>Code blocks get changed. Some blocks are removed and some are replaced with alternative blocks that may or may not act the same way as the original code.</a:t>
            </a:r>
            <a:endParaRPr lang="en-US" sz="1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18CF30-3079-FB59-B83E-962E74573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SPIKE Prime Lessons (primelessons.org) CC-BY-NC-SA.  (Last edit: 6/23/2023)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1F9DD9-4615-4724-D8E1-16B0F4D2F0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929"/>
          <a:stretch/>
        </p:blipFill>
        <p:spPr>
          <a:xfrm>
            <a:off x="2689003" y="1297817"/>
            <a:ext cx="3257676" cy="3886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CB3BFC-892E-13E5-8C05-623ADBDF0C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17"/>
          <a:stretch/>
        </p:blipFill>
        <p:spPr>
          <a:xfrm>
            <a:off x="5992888" y="1160434"/>
            <a:ext cx="2933035" cy="43708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6EADEAE-EDB7-F7D6-3EB0-B7EF630590C0}"/>
              </a:ext>
            </a:extLst>
          </p:cNvPr>
          <p:cNvSpPr txBox="1"/>
          <p:nvPr/>
        </p:nvSpPr>
        <p:spPr>
          <a:xfrm>
            <a:off x="2971800" y="5436153"/>
            <a:ext cx="603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Pay close attention to changes made to your code!!!</a:t>
            </a:r>
          </a:p>
        </p:txBody>
      </p:sp>
    </p:spTree>
    <p:extLst>
      <p:ext uri="{BB962C8B-B14F-4D97-AF65-F5344CB8AC3E}">
        <p14:creationId xmlns:p14="http://schemas.microsoft.com/office/powerpoint/2010/main" val="719232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51C34C1-AB5E-8F7E-0AC9-9DB741FC3F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427477"/>
              </p:ext>
            </p:extLst>
          </p:nvPr>
        </p:nvGraphicFramePr>
        <p:xfrm>
          <a:off x="407178" y="1529356"/>
          <a:ext cx="8182347" cy="46003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5042">
                  <a:extLst>
                    <a:ext uri="{9D8B030D-6E8A-4147-A177-3AD203B41FA5}">
                      <a16:colId xmlns:a16="http://schemas.microsoft.com/office/drawing/2014/main" val="4271142275"/>
                    </a:ext>
                  </a:extLst>
                </a:gridCol>
                <a:gridCol w="1861655">
                  <a:extLst>
                    <a:ext uri="{9D8B030D-6E8A-4147-A177-3AD203B41FA5}">
                      <a16:colId xmlns:a16="http://schemas.microsoft.com/office/drawing/2014/main" val="3141164773"/>
                    </a:ext>
                  </a:extLst>
                </a:gridCol>
                <a:gridCol w="1630647">
                  <a:extLst>
                    <a:ext uri="{9D8B030D-6E8A-4147-A177-3AD203B41FA5}">
                      <a16:colId xmlns:a16="http://schemas.microsoft.com/office/drawing/2014/main" val="2740079563"/>
                    </a:ext>
                  </a:extLst>
                </a:gridCol>
                <a:gridCol w="1685003">
                  <a:extLst>
                    <a:ext uri="{9D8B030D-6E8A-4147-A177-3AD203B41FA5}">
                      <a16:colId xmlns:a16="http://schemas.microsoft.com/office/drawing/2014/main" val="1176368445"/>
                    </a:ext>
                  </a:extLst>
                </a:gridCol>
              </a:tblGrid>
              <a:tr h="66730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Block</a:t>
                      </a:r>
                    </a:p>
                  </a:txBody>
                  <a:tcPr marL="95801" marR="95801" marT="47900" marB="479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Synchronization</a:t>
                      </a:r>
                    </a:p>
                  </a:txBody>
                  <a:tcPr marL="95801" marR="95801" marT="47900" marB="479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Speed Control</a:t>
                      </a:r>
                    </a:p>
                  </a:txBody>
                  <a:tcPr marL="95801" marR="95801" marT="47900" marB="479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Stall Detection</a:t>
                      </a:r>
                    </a:p>
                  </a:txBody>
                  <a:tcPr marL="95801" marR="95801" marT="47900" marB="47900" anchor="ctr"/>
                </a:tc>
                <a:extLst>
                  <a:ext uri="{0D108BD9-81ED-4DB2-BD59-A6C34878D82A}">
                    <a16:rowId xmlns:a16="http://schemas.microsoft.com/office/drawing/2014/main" val="1827771892"/>
                  </a:ext>
                </a:extLst>
              </a:tr>
              <a:tr h="588164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5801" marR="95801" marT="47900" marB="479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i="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US" sz="3000" b="1" dirty="0">
                        <a:solidFill>
                          <a:srgbClr val="00B050"/>
                        </a:solidFill>
                      </a:endParaRPr>
                    </a:p>
                  </a:txBody>
                  <a:tcPr marL="95801" marR="95801" marT="47900" marB="479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i="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US" sz="3000" b="1" dirty="0">
                        <a:solidFill>
                          <a:srgbClr val="00B050"/>
                        </a:solidFill>
                      </a:endParaRPr>
                    </a:p>
                  </a:txBody>
                  <a:tcPr marL="95801" marR="95801" marT="47900" marB="479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Permanently On</a:t>
                      </a:r>
                    </a:p>
                  </a:txBody>
                  <a:tcPr marL="95801" marR="95801" marT="47900" marB="47900" anchor="ctr"/>
                </a:tc>
                <a:extLst>
                  <a:ext uri="{0D108BD9-81ED-4DB2-BD59-A6C34878D82A}">
                    <a16:rowId xmlns:a16="http://schemas.microsoft.com/office/drawing/2014/main" val="2722840951"/>
                  </a:ext>
                </a:extLst>
              </a:tr>
              <a:tr h="618200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5801" marR="95801" marT="47900" marB="479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i="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US" sz="3000" b="1" dirty="0">
                        <a:solidFill>
                          <a:srgbClr val="00B050"/>
                        </a:solidFill>
                      </a:endParaRPr>
                    </a:p>
                  </a:txBody>
                  <a:tcPr marL="95801" marR="95801" marT="47900" marB="479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i="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US" sz="3000" b="1" dirty="0">
                        <a:solidFill>
                          <a:srgbClr val="00B050"/>
                        </a:solidFill>
                      </a:endParaRPr>
                    </a:p>
                  </a:txBody>
                  <a:tcPr marL="95801" marR="95801" marT="47900" marB="479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Permanently On</a:t>
                      </a:r>
                    </a:p>
                  </a:txBody>
                  <a:tcPr marL="95801" marR="95801" marT="47900" marB="47900" anchor="ctr"/>
                </a:tc>
                <a:extLst>
                  <a:ext uri="{0D108BD9-81ED-4DB2-BD59-A6C34878D82A}">
                    <a16:rowId xmlns:a16="http://schemas.microsoft.com/office/drawing/2014/main" val="1412966610"/>
                  </a:ext>
                </a:extLst>
              </a:tr>
              <a:tr h="569562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5801" marR="95801" marT="47900" marB="479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✗</a:t>
                      </a:r>
                      <a:endParaRPr lang="en-US" sz="3000" dirty="0"/>
                    </a:p>
                  </a:txBody>
                  <a:tcPr marL="95801" marR="95801" marT="47900" marB="479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✗</a:t>
                      </a:r>
                      <a:endParaRPr lang="en-US" sz="3000" b="1" dirty="0">
                        <a:solidFill>
                          <a:srgbClr val="FF0000"/>
                        </a:solidFill>
                      </a:endParaRPr>
                    </a:p>
                  </a:txBody>
                  <a:tcPr marL="95801" marR="95801" marT="47900" marB="479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/>
                        <a:t>Permanently On</a:t>
                      </a:r>
                    </a:p>
                  </a:txBody>
                  <a:tcPr marL="95801" marR="95801" marT="47900" marB="47900" anchor="ctr"/>
                </a:tc>
                <a:extLst>
                  <a:ext uri="{0D108BD9-81ED-4DB2-BD59-A6C34878D82A}">
                    <a16:rowId xmlns:a16="http://schemas.microsoft.com/office/drawing/2014/main" val="173933900"/>
                  </a:ext>
                </a:extLst>
              </a:tr>
              <a:tr h="1078558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5801" marR="95801" marT="47900" marB="479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✗</a:t>
                      </a:r>
                      <a:endParaRPr lang="en-US" sz="3000" dirty="0"/>
                    </a:p>
                  </a:txBody>
                  <a:tcPr marL="95801" marR="95801" marT="47900" marB="479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i="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US" sz="3000" dirty="0"/>
                    </a:p>
                  </a:txBody>
                  <a:tcPr marL="95801" marR="95801" marT="47900" marB="479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Can be enabled/disabled</a:t>
                      </a:r>
                    </a:p>
                  </a:txBody>
                  <a:tcPr marL="95801" marR="95801" marT="47900" marB="47900" anchor="ctr"/>
                </a:tc>
                <a:extLst>
                  <a:ext uri="{0D108BD9-81ED-4DB2-BD59-A6C34878D82A}">
                    <a16:rowId xmlns:a16="http://schemas.microsoft.com/office/drawing/2014/main" val="301280252"/>
                  </a:ext>
                </a:extLst>
              </a:tr>
              <a:tr h="1078558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5801" marR="95801" marT="47900" marB="479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✗</a:t>
                      </a:r>
                      <a:endParaRPr lang="en-US" sz="3000" dirty="0"/>
                    </a:p>
                  </a:txBody>
                  <a:tcPr marL="95801" marR="95801" marT="47900" marB="479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✗</a:t>
                      </a:r>
                      <a:endParaRPr lang="en-US" sz="3000" dirty="0"/>
                    </a:p>
                  </a:txBody>
                  <a:tcPr marL="95801" marR="95801" marT="47900" marB="479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/>
                        <a:t>Can be enabled/disabled</a:t>
                      </a:r>
                    </a:p>
                  </a:txBody>
                  <a:tcPr marL="95801" marR="95801" marT="47900" marB="47900" anchor="ctr"/>
                </a:tc>
                <a:extLst>
                  <a:ext uri="{0D108BD9-81ED-4DB2-BD59-A6C34878D82A}">
                    <a16:rowId xmlns:a16="http://schemas.microsoft.com/office/drawing/2014/main" val="300567130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434C21FF-2D41-C465-7887-55D9C72F9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89" y="5043381"/>
            <a:ext cx="2992319" cy="10837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8F028E9-DE5C-16B2-EFF2-BAB8F36A4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089" y="3975178"/>
            <a:ext cx="2992319" cy="10632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355356A-368D-80F3-4FC2-7961D97327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090" y="3412683"/>
            <a:ext cx="2992318" cy="5575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81D8DAA-001F-D111-164D-ECD5469074C0}"/>
              </a:ext>
            </a:extLst>
          </p:cNvPr>
          <p:cNvSpPr txBox="1"/>
          <p:nvPr/>
        </p:nvSpPr>
        <p:spPr>
          <a:xfrm>
            <a:off x="413089" y="1106394"/>
            <a:ext cx="818234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/>
              <a:t>SPIKE Legacy (2.0.9)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D95A7F6-B1A5-4DF6-6072-355F3AFD42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088" y="2205697"/>
            <a:ext cx="2998230" cy="58102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DBBB3EB-8284-8874-0E27-97753DB850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178" y="2794582"/>
            <a:ext cx="3000289" cy="617706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3AEAFA14-9431-13D0-0CE5-DF0FE7CB5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DIFFERENCES BETWEEN SPIKE 2 and SPIKE 3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5721802-214E-726D-7898-111A1C9F4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/>
              <a:t>Copyright © 2023 SPIKE Prime Lessons (</a:t>
            </a:r>
            <a:r>
              <a:rPr lang="en-US" sz="900" dirty="0" err="1"/>
              <a:t>primelessons.org</a:t>
            </a:r>
            <a:r>
              <a:rPr lang="en-US" sz="900" dirty="0"/>
              <a:t>) CC-BY-NC-SA.  (Last edit: 6/23/2023)</a:t>
            </a:r>
          </a:p>
        </p:txBody>
      </p:sp>
    </p:spTree>
    <p:extLst>
      <p:ext uri="{BB962C8B-B14F-4D97-AF65-F5344CB8AC3E}">
        <p14:creationId xmlns:p14="http://schemas.microsoft.com/office/powerpoint/2010/main" val="1330627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51C34C1-AB5E-8F7E-0AC9-9DB741FC3F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832619"/>
              </p:ext>
            </p:extLst>
          </p:nvPr>
        </p:nvGraphicFramePr>
        <p:xfrm>
          <a:off x="407178" y="1549234"/>
          <a:ext cx="8182347" cy="46003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5042">
                  <a:extLst>
                    <a:ext uri="{9D8B030D-6E8A-4147-A177-3AD203B41FA5}">
                      <a16:colId xmlns:a16="http://schemas.microsoft.com/office/drawing/2014/main" val="4271142275"/>
                    </a:ext>
                  </a:extLst>
                </a:gridCol>
                <a:gridCol w="1861655">
                  <a:extLst>
                    <a:ext uri="{9D8B030D-6E8A-4147-A177-3AD203B41FA5}">
                      <a16:colId xmlns:a16="http://schemas.microsoft.com/office/drawing/2014/main" val="3141164773"/>
                    </a:ext>
                  </a:extLst>
                </a:gridCol>
                <a:gridCol w="1630647">
                  <a:extLst>
                    <a:ext uri="{9D8B030D-6E8A-4147-A177-3AD203B41FA5}">
                      <a16:colId xmlns:a16="http://schemas.microsoft.com/office/drawing/2014/main" val="2740079563"/>
                    </a:ext>
                  </a:extLst>
                </a:gridCol>
                <a:gridCol w="1685003">
                  <a:extLst>
                    <a:ext uri="{9D8B030D-6E8A-4147-A177-3AD203B41FA5}">
                      <a16:colId xmlns:a16="http://schemas.microsoft.com/office/drawing/2014/main" val="1176368445"/>
                    </a:ext>
                  </a:extLst>
                </a:gridCol>
              </a:tblGrid>
              <a:tr h="66730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Block</a:t>
                      </a:r>
                    </a:p>
                  </a:txBody>
                  <a:tcPr marL="95801" marR="95801" marT="47900" marB="479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Synchronization</a:t>
                      </a:r>
                    </a:p>
                  </a:txBody>
                  <a:tcPr marL="95801" marR="95801" marT="47900" marB="479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Speed Control</a:t>
                      </a:r>
                    </a:p>
                  </a:txBody>
                  <a:tcPr marL="95801" marR="95801" marT="47900" marB="479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Stall Detection</a:t>
                      </a:r>
                    </a:p>
                  </a:txBody>
                  <a:tcPr marL="95801" marR="95801" marT="47900" marB="47900" anchor="ctr"/>
                </a:tc>
                <a:extLst>
                  <a:ext uri="{0D108BD9-81ED-4DB2-BD59-A6C34878D82A}">
                    <a16:rowId xmlns:a16="http://schemas.microsoft.com/office/drawing/2014/main" val="1827771892"/>
                  </a:ext>
                </a:extLst>
              </a:tr>
              <a:tr h="588164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5801" marR="95801" marT="47900" marB="479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i="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US" sz="3000" b="1" dirty="0">
                        <a:solidFill>
                          <a:srgbClr val="00B050"/>
                        </a:solidFill>
                      </a:endParaRPr>
                    </a:p>
                  </a:txBody>
                  <a:tcPr marL="95801" marR="95801" marT="47900" marB="479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i="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US" sz="3000" b="1" dirty="0">
                        <a:solidFill>
                          <a:srgbClr val="00B050"/>
                        </a:solidFill>
                      </a:endParaRPr>
                    </a:p>
                  </a:txBody>
                  <a:tcPr marL="95801" marR="95801" marT="47900" marB="479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Permanently Off</a:t>
                      </a:r>
                      <a:endParaRPr lang="en-US" sz="1500" dirty="0"/>
                    </a:p>
                  </a:txBody>
                  <a:tcPr marL="95801" marR="95801" marT="47900" marB="47900" anchor="ctr"/>
                </a:tc>
                <a:extLst>
                  <a:ext uri="{0D108BD9-81ED-4DB2-BD59-A6C34878D82A}">
                    <a16:rowId xmlns:a16="http://schemas.microsoft.com/office/drawing/2014/main" val="2722840951"/>
                  </a:ext>
                </a:extLst>
              </a:tr>
              <a:tr h="618200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5801" marR="95801" marT="47900" marB="479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✗</a:t>
                      </a:r>
                      <a:endParaRPr lang="en-US" sz="3000" dirty="0"/>
                    </a:p>
                  </a:txBody>
                  <a:tcPr marL="95801" marR="95801" marT="47900" marB="479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i="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US" sz="2700" dirty="0"/>
                    </a:p>
                  </a:txBody>
                  <a:tcPr marL="95801" marR="95801" marT="47900" marB="479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Permanently Off</a:t>
                      </a:r>
                      <a:endParaRPr lang="en-US" sz="1500" dirty="0"/>
                    </a:p>
                  </a:txBody>
                  <a:tcPr marL="95801" marR="95801" marT="47900" marB="47900" anchor="ctr"/>
                </a:tc>
                <a:extLst>
                  <a:ext uri="{0D108BD9-81ED-4DB2-BD59-A6C34878D82A}">
                    <a16:rowId xmlns:a16="http://schemas.microsoft.com/office/drawing/2014/main" val="1412966610"/>
                  </a:ext>
                </a:extLst>
              </a:tr>
              <a:tr h="569562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5801" marR="95801" marT="47900" marB="47900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1" dirty="0"/>
                        <a:t>Block no longer exists</a:t>
                      </a:r>
                    </a:p>
                  </a:txBody>
                  <a:tcPr marL="95801" marR="95801" marT="47900" marB="479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4000" b="1" dirty="0">
                        <a:solidFill>
                          <a:srgbClr val="FF0000"/>
                        </a:solidFill>
                      </a:endParaRPr>
                    </a:p>
                  </a:txBody>
                  <a:tcPr marL="127734" marR="127734" marT="63867" marB="63867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/>
                    </a:p>
                  </a:txBody>
                  <a:tcPr marL="127734" marR="127734" marT="63867" marB="63867" anchor="ctr"/>
                </a:tc>
                <a:extLst>
                  <a:ext uri="{0D108BD9-81ED-4DB2-BD59-A6C34878D82A}">
                    <a16:rowId xmlns:a16="http://schemas.microsoft.com/office/drawing/2014/main" val="173933900"/>
                  </a:ext>
                </a:extLst>
              </a:tr>
              <a:tr h="1078558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5801" marR="95801" marT="47900" marB="479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✗</a:t>
                      </a:r>
                      <a:endParaRPr lang="en-US" sz="3000" dirty="0"/>
                    </a:p>
                  </a:txBody>
                  <a:tcPr marL="95801" marR="95801" marT="47900" marB="479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i="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US" sz="2700" dirty="0"/>
                    </a:p>
                  </a:txBody>
                  <a:tcPr marL="95801" marR="95801" marT="47900" marB="479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/>
                        <a:t>Permanently On</a:t>
                      </a:r>
                      <a:endParaRPr lang="en-US" sz="1500" dirty="0"/>
                    </a:p>
                  </a:txBody>
                  <a:tcPr marL="95801" marR="95801" marT="47900" marB="47900" anchor="ctr"/>
                </a:tc>
                <a:extLst>
                  <a:ext uri="{0D108BD9-81ED-4DB2-BD59-A6C34878D82A}">
                    <a16:rowId xmlns:a16="http://schemas.microsoft.com/office/drawing/2014/main" val="301280252"/>
                  </a:ext>
                </a:extLst>
              </a:tr>
              <a:tr h="1078558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5801" marR="95801" marT="47900" marB="479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✗</a:t>
                      </a:r>
                      <a:endParaRPr lang="en-US" sz="3000" dirty="0"/>
                    </a:p>
                  </a:txBody>
                  <a:tcPr marL="95801" marR="95801" marT="47900" marB="479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✗</a:t>
                      </a:r>
                      <a:endParaRPr lang="en-US" sz="2700" dirty="0"/>
                    </a:p>
                  </a:txBody>
                  <a:tcPr marL="95801" marR="95801" marT="47900" marB="479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/>
                        <a:t>Permanently On</a:t>
                      </a:r>
                      <a:endParaRPr lang="en-US" sz="1500" dirty="0"/>
                    </a:p>
                  </a:txBody>
                  <a:tcPr marL="95801" marR="95801" marT="47900" marB="47900" anchor="ctr"/>
                </a:tc>
                <a:extLst>
                  <a:ext uri="{0D108BD9-81ED-4DB2-BD59-A6C34878D82A}">
                    <a16:rowId xmlns:a16="http://schemas.microsoft.com/office/drawing/2014/main" val="300567130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434C21FF-2D41-C465-7887-55D9C72F9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89" y="5074010"/>
            <a:ext cx="2992319" cy="10837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8F028E9-DE5C-16B2-EFF2-BAB8F36A4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089" y="4005807"/>
            <a:ext cx="2992319" cy="10632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355356A-368D-80F3-4FC2-7961D97327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090" y="3443312"/>
            <a:ext cx="2992318" cy="5575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81D8DAA-001F-D111-164D-ECD5469074C0}"/>
              </a:ext>
            </a:extLst>
          </p:cNvPr>
          <p:cNvSpPr txBox="1"/>
          <p:nvPr/>
        </p:nvSpPr>
        <p:spPr>
          <a:xfrm>
            <a:off x="413089" y="1126272"/>
            <a:ext cx="818234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/>
              <a:t>SPIKE 3 (3.2.0)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D95A7F6-B1A5-4DF6-6072-355F3AFD42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088" y="2236326"/>
            <a:ext cx="2998230" cy="58102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DBBB3EB-8284-8874-0E27-97753DB850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178" y="2825211"/>
            <a:ext cx="3000289" cy="617706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3B2CC3CD-0C29-10D2-B21E-C2424EAD9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DIFFERENCES BETWEEN SPIKE 2 and SPIKE 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BA5E47-6A4B-020B-4AA2-4502EFD12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/>
              <a:t>Copyright © 2023 SPIKE Prime Lessons (</a:t>
            </a:r>
            <a:r>
              <a:rPr lang="en-US" sz="900" dirty="0" err="1"/>
              <a:t>primelessons.org</a:t>
            </a:r>
            <a:r>
              <a:rPr lang="en-US" sz="900" dirty="0"/>
              <a:t>) CC-BY-NC-SA.  (Last edit: 6/23/2023)</a:t>
            </a:r>
          </a:p>
        </p:txBody>
      </p:sp>
    </p:spTree>
    <p:extLst>
      <p:ext uri="{BB962C8B-B14F-4D97-AF65-F5344CB8AC3E}">
        <p14:creationId xmlns:p14="http://schemas.microsoft.com/office/powerpoint/2010/main" val="2419153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hart, line chart&#10;&#10;Description automatically generated">
            <a:extLst>
              <a:ext uri="{FF2B5EF4-FFF2-40B4-BE49-F238E27FC236}">
                <a16:creationId xmlns:a16="http://schemas.microsoft.com/office/drawing/2014/main" id="{0F4B29F9-1F95-66B8-20F1-6E90F674B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15" y="2648976"/>
            <a:ext cx="4389753" cy="238807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7DFB3CD6-3E5D-319F-45A9-0823444AED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619" y="2648976"/>
            <a:ext cx="4389753" cy="238807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ECC7F7E-C3DF-469B-009F-6E6473A09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57" y="1191435"/>
            <a:ext cx="3409316" cy="6606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18C4C6-1C3F-F065-AD18-C026C78EFEEB}"/>
              </a:ext>
            </a:extLst>
          </p:cNvPr>
          <p:cNvSpPr txBox="1"/>
          <p:nvPr/>
        </p:nvSpPr>
        <p:spPr>
          <a:xfrm>
            <a:off x="111631" y="2312416"/>
            <a:ext cx="438975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b="1" dirty="0"/>
              <a:t>SPIKE Legacy (2.0.9) </a:t>
            </a:r>
            <a:endParaRPr lang="en-US" sz="15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000E04-D025-ACD8-F7AE-708579AB613F}"/>
              </a:ext>
            </a:extLst>
          </p:cNvPr>
          <p:cNvSpPr txBox="1"/>
          <p:nvPr/>
        </p:nvSpPr>
        <p:spPr>
          <a:xfrm>
            <a:off x="4642618" y="2312416"/>
            <a:ext cx="438975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b="1" dirty="0"/>
              <a:t>SPIKE 3 (3.2.0)</a:t>
            </a:r>
            <a:endParaRPr lang="en-US" sz="15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6C9202-1D08-852F-71D4-7EE743D0C9E4}"/>
              </a:ext>
            </a:extLst>
          </p:cNvPr>
          <p:cNvSpPr txBox="1"/>
          <p:nvPr/>
        </p:nvSpPr>
        <p:spPr>
          <a:xfrm>
            <a:off x="495130" y="4645331"/>
            <a:ext cx="94464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25" b="1" dirty="0"/>
              <a:t>Rub against motor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7C7E32-6CA5-5764-701E-C90EFB6BEA8E}"/>
              </a:ext>
            </a:extLst>
          </p:cNvPr>
          <p:cNvSpPr txBox="1"/>
          <p:nvPr/>
        </p:nvSpPr>
        <p:spPr>
          <a:xfrm>
            <a:off x="2153246" y="4654979"/>
            <a:ext cx="735519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25" b="1" dirty="0"/>
              <a:t>Hold motor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A0B45D8-D936-F870-7A84-437526AF2E15}"/>
              </a:ext>
            </a:extLst>
          </p:cNvPr>
          <p:cNvCxnSpPr>
            <a:cxnSpLocks/>
          </p:cNvCxnSpPr>
          <p:nvPr/>
        </p:nvCxnSpPr>
        <p:spPr>
          <a:xfrm flipV="1">
            <a:off x="507425" y="4660500"/>
            <a:ext cx="0" cy="185166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B168587-7052-B6FB-E971-0CBE8B69F974}"/>
              </a:ext>
            </a:extLst>
          </p:cNvPr>
          <p:cNvCxnSpPr>
            <a:cxnSpLocks/>
          </p:cNvCxnSpPr>
          <p:nvPr/>
        </p:nvCxnSpPr>
        <p:spPr>
          <a:xfrm flipV="1">
            <a:off x="1424396" y="4279804"/>
            <a:ext cx="0" cy="565862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84F195F-F23C-F019-4DF9-CE4C44641E8C}"/>
              </a:ext>
            </a:extLst>
          </p:cNvPr>
          <p:cNvCxnSpPr>
            <a:cxnSpLocks/>
          </p:cNvCxnSpPr>
          <p:nvPr/>
        </p:nvCxnSpPr>
        <p:spPr>
          <a:xfrm flipV="1">
            <a:off x="2153246" y="3895387"/>
            <a:ext cx="0" cy="9502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614EBCF-F3FA-899F-E355-30ECE3D82AD3}"/>
              </a:ext>
            </a:extLst>
          </p:cNvPr>
          <p:cNvCxnSpPr>
            <a:cxnSpLocks/>
          </p:cNvCxnSpPr>
          <p:nvPr/>
        </p:nvCxnSpPr>
        <p:spPr>
          <a:xfrm flipV="1">
            <a:off x="2888765" y="3895387"/>
            <a:ext cx="0" cy="9502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9C88BFE1-2C18-2E77-AE8A-8D40978E8BCD}"/>
              </a:ext>
            </a:extLst>
          </p:cNvPr>
          <p:cNvSpPr txBox="1"/>
          <p:nvPr/>
        </p:nvSpPr>
        <p:spPr>
          <a:xfrm>
            <a:off x="4856216" y="4524376"/>
            <a:ext cx="1014201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25" b="1" dirty="0"/>
              <a:t>Rub </a:t>
            </a:r>
            <a:br>
              <a:rPr lang="en-US" sz="825" b="1" dirty="0"/>
            </a:br>
            <a:r>
              <a:rPr lang="en-US" sz="825" b="1" dirty="0"/>
              <a:t>against motor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2266138-E109-1F99-7E67-AD91E0F04401}"/>
              </a:ext>
            </a:extLst>
          </p:cNvPr>
          <p:cNvSpPr txBox="1"/>
          <p:nvPr/>
        </p:nvSpPr>
        <p:spPr>
          <a:xfrm>
            <a:off x="6336217" y="4645331"/>
            <a:ext cx="1353661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25" b="1" dirty="0"/>
              <a:t>Hold motor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9E28292-4BC5-15DA-500C-9BC314A57CF3}"/>
              </a:ext>
            </a:extLst>
          </p:cNvPr>
          <p:cNvCxnSpPr>
            <a:cxnSpLocks/>
          </p:cNvCxnSpPr>
          <p:nvPr/>
        </p:nvCxnSpPr>
        <p:spPr>
          <a:xfrm flipV="1">
            <a:off x="5028683" y="4682673"/>
            <a:ext cx="0" cy="169339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D12F832-FA32-283D-C838-7A594B5B1636}"/>
              </a:ext>
            </a:extLst>
          </p:cNvPr>
          <p:cNvCxnSpPr>
            <a:cxnSpLocks/>
          </p:cNvCxnSpPr>
          <p:nvPr/>
        </p:nvCxnSpPr>
        <p:spPr>
          <a:xfrm flipV="1">
            <a:off x="5699629" y="4317971"/>
            <a:ext cx="0" cy="534041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05CA480-5BEC-4F36-1A05-9D4E124E0F76}"/>
              </a:ext>
            </a:extLst>
          </p:cNvPr>
          <p:cNvCxnSpPr>
            <a:cxnSpLocks/>
          </p:cNvCxnSpPr>
          <p:nvPr/>
        </p:nvCxnSpPr>
        <p:spPr>
          <a:xfrm flipV="1">
            <a:off x="6336216" y="3873859"/>
            <a:ext cx="0" cy="9718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B66CA14-AC92-6D6A-9887-1CC8631D88FE}"/>
              </a:ext>
            </a:extLst>
          </p:cNvPr>
          <p:cNvCxnSpPr>
            <a:cxnSpLocks/>
          </p:cNvCxnSpPr>
          <p:nvPr/>
        </p:nvCxnSpPr>
        <p:spPr>
          <a:xfrm flipV="1">
            <a:off x="7689878" y="3874814"/>
            <a:ext cx="0" cy="9718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7CB07927-87F6-3D10-35A4-20D1D19F5588}"/>
              </a:ext>
            </a:extLst>
          </p:cNvPr>
          <p:cNvCxnSpPr>
            <a:cxnSpLocks/>
          </p:cNvCxnSpPr>
          <p:nvPr/>
        </p:nvCxnSpPr>
        <p:spPr>
          <a:xfrm flipH="1" flipV="1">
            <a:off x="2990511" y="3894527"/>
            <a:ext cx="135086" cy="97597"/>
          </a:xfrm>
          <a:prstGeom prst="straightConnector1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E1B134E0-903A-8DAD-81A6-D0C196CF244A}"/>
              </a:ext>
            </a:extLst>
          </p:cNvPr>
          <p:cNvSpPr txBox="1"/>
          <p:nvPr/>
        </p:nvSpPr>
        <p:spPr>
          <a:xfrm>
            <a:off x="3125598" y="3992124"/>
            <a:ext cx="1234441" cy="611706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675" dirty="0"/>
              <a:t>Speed control increases power to motor when motor stopped, causing sudden increase in speed when released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F59E9676-C42B-D20C-4FAD-4815D4CD0EEF}"/>
              </a:ext>
            </a:extLst>
          </p:cNvPr>
          <p:cNvCxnSpPr>
            <a:cxnSpLocks/>
          </p:cNvCxnSpPr>
          <p:nvPr/>
        </p:nvCxnSpPr>
        <p:spPr>
          <a:xfrm flipH="1" flipV="1">
            <a:off x="7804078" y="3872026"/>
            <a:ext cx="135086" cy="97597"/>
          </a:xfrm>
          <a:prstGeom prst="straightConnector1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6FA0A013-F455-70DD-E08E-D26F778549BD}"/>
              </a:ext>
            </a:extLst>
          </p:cNvPr>
          <p:cNvCxnSpPr>
            <a:cxnSpLocks/>
          </p:cNvCxnSpPr>
          <p:nvPr/>
        </p:nvCxnSpPr>
        <p:spPr>
          <a:xfrm flipH="1" flipV="1">
            <a:off x="5806455" y="4312558"/>
            <a:ext cx="135086" cy="97597"/>
          </a:xfrm>
          <a:prstGeom prst="straightConnector1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6FA08ABA-6D36-F71A-54F2-D381AA89F148}"/>
              </a:ext>
            </a:extLst>
          </p:cNvPr>
          <p:cNvCxnSpPr>
            <a:cxnSpLocks/>
            <a:stCxn id="93" idx="2"/>
          </p:cNvCxnSpPr>
          <p:nvPr/>
        </p:nvCxnSpPr>
        <p:spPr>
          <a:xfrm>
            <a:off x="1162754" y="4165876"/>
            <a:ext cx="18142" cy="58984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4EF0AF93-2F19-7021-2210-69BDEA7E88D1}"/>
              </a:ext>
            </a:extLst>
          </p:cNvPr>
          <p:cNvSpPr txBox="1"/>
          <p:nvPr/>
        </p:nvSpPr>
        <p:spPr>
          <a:xfrm>
            <a:off x="760654" y="3658045"/>
            <a:ext cx="804200" cy="507831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675" dirty="0"/>
              <a:t>Synchronization slows other motor down to match</a:t>
            </a:r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7F6B445E-00C5-B657-6573-F9EB5E117069}"/>
              </a:ext>
            </a:extLst>
          </p:cNvPr>
          <p:cNvCxnSpPr>
            <a:cxnSpLocks/>
            <a:stCxn id="126" idx="2"/>
          </p:cNvCxnSpPr>
          <p:nvPr/>
        </p:nvCxnSpPr>
        <p:spPr>
          <a:xfrm>
            <a:off x="7361399" y="3245466"/>
            <a:ext cx="444" cy="124880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id="{0C81DF7D-ABA7-9B69-968C-AB4BCA89F475}"/>
              </a:ext>
            </a:extLst>
          </p:cNvPr>
          <p:cNvSpPr txBox="1"/>
          <p:nvPr/>
        </p:nvSpPr>
        <p:spPr>
          <a:xfrm>
            <a:off x="6921195" y="2945384"/>
            <a:ext cx="880408" cy="300082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675" dirty="0"/>
              <a:t>Takes much longer time to stop motor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B6711F1F-8958-06AE-6ADE-F531A045DE0C}"/>
              </a:ext>
            </a:extLst>
          </p:cNvPr>
          <p:cNvSpPr txBox="1"/>
          <p:nvPr/>
        </p:nvSpPr>
        <p:spPr>
          <a:xfrm>
            <a:off x="559365" y="5577837"/>
            <a:ext cx="80252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Notice similar features or lack thereof in the graphs for the other blocks</a:t>
            </a:r>
          </a:p>
        </p:txBody>
      </p:sp>
      <p:sp>
        <p:nvSpPr>
          <p:cNvPr id="130" name="Right Brace 129">
            <a:extLst>
              <a:ext uri="{FF2B5EF4-FFF2-40B4-BE49-F238E27FC236}">
                <a16:creationId xmlns:a16="http://schemas.microsoft.com/office/drawing/2014/main" id="{B2F4C90E-AAB0-2D96-9507-4187C56D4C33}"/>
              </a:ext>
            </a:extLst>
          </p:cNvPr>
          <p:cNvSpPr/>
          <p:nvPr/>
        </p:nvSpPr>
        <p:spPr>
          <a:xfrm rot="16200000">
            <a:off x="2549884" y="3434833"/>
            <a:ext cx="97598" cy="719147"/>
          </a:xfrm>
          <a:prstGeom prst="rightBrace">
            <a:avLst>
              <a:gd name="adj1" fmla="val 53425"/>
              <a:gd name="adj2" fmla="val 50000"/>
            </a:avLst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1" name="Right Brace 130">
            <a:extLst>
              <a:ext uri="{FF2B5EF4-FFF2-40B4-BE49-F238E27FC236}">
                <a16:creationId xmlns:a16="http://schemas.microsoft.com/office/drawing/2014/main" id="{EA784C77-4A2C-B33B-FCAF-86A202C60DBF}"/>
              </a:ext>
            </a:extLst>
          </p:cNvPr>
          <p:cNvSpPr/>
          <p:nvPr/>
        </p:nvSpPr>
        <p:spPr>
          <a:xfrm rot="15195250">
            <a:off x="1145662" y="3894246"/>
            <a:ext cx="97598" cy="804911"/>
          </a:xfrm>
          <a:prstGeom prst="rightBrace">
            <a:avLst>
              <a:gd name="adj1" fmla="val 53425"/>
              <a:gd name="adj2" fmla="val 50000"/>
            </a:avLst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F902B9B3-EA4F-4BFD-C668-B1473B608147}"/>
              </a:ext>
            </a:extLst>
          </p:cNvPr>
          <p:cNvCxnSpPr>
            <a:cxnSpLocks/>
            <a:stCxn id="93" idx="3"/>
          </p:cNvCxnSpPr>
          <p:nvPr/>
        </p:nvCxnSpPr>
        <p:spPr>
          <a:xfrm flipV="1">
            <a:off x="1564854" y="3816357"/>
            <a:ext cx="637877" cy="95604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ight Brace 139">
            <a:extLst>
              <a:ext uri="{FF2B5EF4-FFF2-40B4-BE49-F238E27FC236}">
                <a16:creationId xmlns:a16="http://schemas.microsoft.com/office/drawing/2014/main" id="{14578590-34A0-2E74-394F-5D499B209685}"/>
              </a:ext>
            </a:extLst>
          </p:cNvPr>
          <p:cNvSpPr/>
          <p:nvPr/>
        </p:nvSpPr>
        <p:spPr>
          <a:xfrm rot="16200000">
            <a:off x="7311800" y="2881617"/>
            <a:ext cx="97598" cy="1109090"/>
          </a:xfrm>
          <a:prstGeom prst="rightBrace">
            <a:avLst>
              <a:gd name="adj1" fmla="val 53425"/>
              <a:gd name="adj2" fmla="val 50000"/>
            </a:avLst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1" name="Right Brace 140">
            <a:extLst>
              <a:ext uri="{FF2B5EF4-FFF2-40B4-BE49-F238E27FC236}">
                <a16:creationId xmlns:a16="http://schemas.microsoft.com/office/drawing/2014/main" id="{96DC18DF-9C67-6C53-8FC3-F670E20793B2}"/>
              </a:ext>
            </a:extLst>
          </p:cNvPr>
          <p:cNvSpPr/>
          <p:nvPr/>
        </p:nvSpPr>
        <p:spPr>
          <a:xfrm rot="2576991">
            <a:off x="2946870" y="3814958"/>
            <a:ext cx="44945" cy="117803"/>
          </a:xfrm>
          <a:prstGeom prst="rightBrace">
            <a:avLst>
              <a:gd name="adj1" fmla="val 53425"/>
              <a:gd name="adj2" fmla="val 50000"/>
            </a:avLst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2" name="Right Brace 141">
            <a:extLst>
              <a:ext uri="{FF2B5EF4-FFF2-40B4-BE49-F238E27FC236}">
                <a16:creationId xmlns:a16="http://schemas.microsoft.com/office/drawing/2014/main" id="{28D13D61-BB4E-6D5E-B7A7-5A68713A28E8}"/>
              </a:ext>
            </a:extLst>
          </p:cNvPr>
          <p:cNvSpPr/>
          <p:nvPr/>
        </p:nvSpPr>
        <p:spPr>
          <a:xfrm rot="2576991">
            <a:off x="5756978" y="4228631"/>
            <a:ext cx="44945" cy="117803"/>
          </a:xfrm>
          <a:prstGeom prst="rightBrace">
            <a:avLst>
              <a:gd name="adj1" fmla="val 53425"/>
              <a:gd name="adj2" fmla="val 50000"/>
            </a:avLst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3" name="Right Brace 142">
            <a:extLst>
              <a:ext uri="{FF2B5EF4-FFF2-40B4-BE49-F238E27FC236}">
                <a16:creationId xmlns:a16="http://schemas.microsoft.com/office/drawing/2014/main" id="{BEDE63A4-8C1E-B1B2-292E-969B5840D61A}"/>
              </a:ext>
            </a:extLst>
          </p:cNvPr>
          <p:cNvSpPr/>
          <p:nvPr/>
        </p:nvSpPr>
        <p:spPr>
          <a:xfrm rot="2576991">
            <a:off x="7757005" y="3791293"/>
            <a:ext cx="44945" cy="117803"/>
          </a:xfrm>
          <a:prstGeom prst="rightBrace">
            <a:avLst>
              <a:gd name="adj1" fmla="val 53425"/>
              <a:gd name="adj2" fmla="val 50000"/>
            </a:avLst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44F85FB-6B31-DE86-0A33-927DC7ABA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/>
          <a:lstStyle/>
          <a:p>
            <a:r>
              <a:rPr lang="en-US" dirty="0"/>
              <a:t>DIFFERENCES BETWEEN SPIKE 2 and SPIKE 3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99F0269-F093-161F-B4B1-B0BAEA2FF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SPIKE Prime Lessons (primelessons.org) CC-BY-NC-SA.  (Last edit: 6/23/2023)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593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B012065-6CD1-3CAA-446B-6C96AF4BD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" y="1472787"/>
            <a:ext cx="3494155" cy="71938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143743E-83C2-F37B-3C5B-14D8D11D3808}"/>
              </a:ext>
            </a:extLst>
          </p:cNvPr>
          <p:cNvGrpSpPr/>
          <p:nvPr/>
        </p:nvGrpSpPr>
        <p:grpSpPr>
          <a:xfrm>
            <a:off x="111630" y="2623276"/>
            <a:ext cx="8920742" cy="2724632"/>
            <a:chOff x="155324" y="1475519"/>
            <a:chExt cx="11894322" cy="3632842"/>
          </a:xfrm>
        </p:grpSpPr>
        <p:pic>
          <p:nvPicPr>
            <p:cNvPr id="6" name="Picture 5" descr="Chart, line chart&#10;&#10;Description automatically generated">
              <a:extLst>
                <a:ext uri="{FF2B5EF4-FFF2-40B4-BE49-F238E27FC236}">
                  <a16:creationId xmlns:a16="http://schemas.microsoft.com/office/drawing/2014/main" id="{335030AD-6D7C-21FB-30E2-78E7B9957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324" y="1925791"/>
              <a:ext cx="5853003" cy="318257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9" name="Picture 8" descr="Chart, line chart&#10;&#10;Description automatically generated">
              <a:extLst>
                <a:ext uri="{FF2B5EF4-FFF2-40B4-BE49-F238E27FC236}">
                  <a16:creationId xmlns:a16="http://schemas.microsoft.com/office/drawing/2014/main" id="{C6E264BC-7312-2641-D57A-ED83967565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6642" y="1919694"/>
              <a:ext cx="5853002" cy="3188667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E18C4C6-1C3F-F065-AD18-C026C78EFEEB}"/>
                </a:ext>
              </a:extLst>
            </p:cNvPr>
            <p:cNvSpPr txBox="1"/>
            <p:nvPr/>
          </p:nvSpPr>
          <p:spPr>
            <a:xfrm>
              <a:off x="155324" y="1475519"/>
              <a:ext cx="5853003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00" b="1" dirty="0"/>
                <a:t>SPIKE Legacy (2.0.9) </a:t>
              </a:r>
              <a:endParaRPr lang="en-US" sz="1500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A000E04-D025-ACD8-F7AE-708579AB613F}"/>
                </a:ext>
              </a:extLst>
            </p:cNvPr>
            <p:cNvSpPr txBox="1"/>
            <p:nvPr/>
          </p:nvSpPr>
          <p:spPr>
            <a:xfrm>
              <a:off x="6196643" y="1475519"/>
              <a:ext cx="5853003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00" b="1" dirty="0"/>
                <a:t>SPIKE 3 (3.2.0)</a:t>
              </a:r>
              <a:endParaRPr lang="en-US" sz="150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2681773-F31A-40FF-C1D3-173404D0C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/>
          <a:lstStyle/>
          <a:p>
            <a:r>
              <a:rPr lang="en-US" dirty="0"/>
              <a:t>DIFFERENCES BETWEEN SPIKE 2 and SPIKE 3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D97BECF-071A-D830-5FEC-0223A3C3B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2023 SPIKE Prime Lessons (</a:t>
            </a:r>
            <a:r>
              <a:rPr lang="en-US" dirty="0" err="1"/>
              <a:t>primelessons.org</a:t>
            </a:r>
            <a:r>
              <a:rPr lang="en-US" dirty="0"/>
              <a:t>) CC-BY-NC-SA.  (Last edit: 6/23/2023)</a:t>
            </a:r>
          </a:p>
        </p:txBody>
      </p:sp>
    </p:spTree>
    <p:extLst>
      <p:ext uri="{BB962C8B-B14F-4D97-AF65-F5344CB8AC3E}">
        <p14:creationId xmlns:p14="http://schemas.microsoft.com/office/powerpoint/2010/main" val="2487195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49CC662-D824-81C1-7FA8-7BC8C510A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71" y="1759202"/>
            <a:ext cx="3439547" cy="64091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89B7A2A-6671-4479-BA67-CA75A9DBD74E}"/>
              </a:ext>
            </a:extLst>
          </p:cNvPr>
          <p:cNvGrpSpPr/>
          <p:nvPr/>
        </p:nvGrpSpPr>
        <p:grpSpPr>
          <a:xfrm>
            <a:off x="107520" y="2878728"/>
            <a:ext cx="8928961" cy="2730563"/>
            <a:chOff x="148839" y="1047502"/>
            <a:chExt cx="11905281" cy="3640750"/>
          </a:xfrm>
        </p:grpSpPr>
        <p:pic>
          <p:nvPicPr>
            <p:cNvPr id="5" name="Picture 4" descr="Chart, line chart&#10;&#10;Description automatically generated">
              <a:extLst>
                <a:ext uri="{FF2B5EF4-FFF2-40B4-BE49-F238E27FC236}">
                  <a16:creationId xmlns:a16="http://schemas.microsoft.com/office/drawing/2014/main" id="{C64620B6-9D33-BEF2-9FC0-7BF093F888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7"/>
            <a:stretch/>
          </p:blipFill>
          <p:spPr>
            <a:xfrm>
              <a:off x="148839" y="1491677"/>
              <a:ext cx="5853003" cy="3188668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E18C4C6-1C3F-F065-AD18-C026C78EFEEB}"/>
                </a:ext>
              </a:extLst>
            </p:cNvPr>
            <p:cNvSpPr txBox="1"/>
            <p:nvPr/>
          </p:nvSpPr>
          <p:spPr>
            <a:xfrm>
              <a:off x="148839" y="1047502"/>
              <a:ext cx="5853003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00" b="1" dirty="0"/>
                <a:t>SPIKE Legacy (2.0.9) </a:t>
              </a:r>
              <a:endParaRPr lang="en-US" sz="1500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A000E04-D025-ACD8-F7AE-708579AB613F}"/>
                </a:ext>
              </a:extLst>
            </p:cNvPr>
            <p:cNvSpPr txBox="1"/>
            <p:nvPr/>
          </p:nvSpPr>
          <p:spPr>
            <a:xfrm>
              <a:off x="6190157" y="1047502"/>
              <a:ext cx="5853003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00" b="1" dirty="0"/>
                <a:t>SPIKE 3 (3.2.0)</a:t>
              </a:r>
              <a:endParaRPr lang="en-US" sz="150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6F722DF-248C-31C3-CF84-ACA3C16EC890}"/>
                </a:ext>
              </a:extLst>
            </p:cNvPr>
            <p:cNvSpPr/>
            <p:nvPr/>
          </p:nvSpPr>
          <p:spPr>
            <a:xfrm>
              <a:off x="6183672" y="1478708"/>
              <a:ext cx="5870448" cy="320954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1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0A7405D-B010-7710-C880-FAC3EEF9B84F}"/>
                </a:ext>
              </a:extLst>
            </p:cNvPr>
            <p:cNvSpPr txBox="1"/>
            <p:nvPr/>
          </p:nvSpPr>
          <p:spPr>
            <a:xfrm>
              <a:off x="6805417" y="2852647"/>
              <a:ext cx="4622479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/>
                <a:t>Block no longer exists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FCA140A-7600-1ABA-1323-7C7540EDE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/>
          <a:lstStyle/>
          <a:p>
            <a:r>
              <a:rPr lang="en-US" dirty="0"/>
              <a:t>DIFFERENCES BETWEEN SPIKE 2 and SPIKE 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A97BDE-7A94-5F2A-4C6D-088BE696D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SPIKE Prime Lessons (primelessons.org) CC-BY-NC-SA.  (Last edit: 6/23/2023)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732165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00000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owtoUse" id="{7DD8E111-BC3A-4444-A06C-BD4DCB2344B2}" vid="{5D8D2880-D206-C442-A283-BCAB763DE8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primelessons</Template>
  <TotalTime>1610</TotalTime>
  <Words>723</Words>
  <Application>Microsoft Macintosh PowerPoint</Application>
  <PresentationFormat>On-screen Show (4:3)</PresentationFormat>
  <Paragraphs>95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Gill Sans MT</vt:lpstr>
      <vt:lpstr>Helvetica Neue</vt:lpstr>
      <vt:lpstr>inherit</vt:lpstr>
      <vt:lpstr>system-ui</vt:lpstr>
      <vt:lpstr>Wingdings 2</vt:lpstr>
      <vt:lpstr>Dividend</vt:lpstr>
      <vt:lpstr>SPIKE 2 VS. SPIKE 3 AND DOWNGRADING THE HUB</vt:lpstr>
      <vt:lpstr>Lesson Objectives</vt:lpstr>
      <vt:lpstr>How to Downgrade Your HUb</vt:lpstr>
      <vt:lpstr>SPIKE 2 PROGRAMS CAN OPEN IN SPIKE 3</vt:lpstr>
      <vt:lpstr>DIFFERENCES BETWEEN SPIKE 2 and SPIKE 3</vt:lpstr>
      <vt:lpstr>DIFFERENCES BETWEEN SPIKE 2 and SPIKE 3</vt:lpstr>
      <vt:lpstr>DIFFERENCES BETWEEN SPIKE 2 and SPIKE 3</vt:lpstr>
      <vt:lpstr>DIFFERENCES BETWEEN SPIKE 2 and SPIKE 3</vt:lpstr>
      <vt:lpstr>DIFFERENCES BETWEEN SPIKE 2 and SPIKE 3</vt:lpstr>
      <vt:lpstr>DIFFERENCES BETWEEN SPIKE 2 and SPIKE 3</vt:lpstr>
      <vt:lpstr>DIFFERENCES BETWEEN SPIKE 2 and SPIKE 3</vt:lpstr>
      <vt:lpstr>CREDITS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PROGRAMMING LESSON</dc:title>
  <dc:creator>Srinivasan Seshan</dc:creator>
  <cp:lastModifiedBy>Srinivasan Seshan</cp:lastModifiedBy>
  <cp:revision>166</cp:revision>
  <dcterms:created xsi:type="dcterms:W3CDTF">2016-07-04T02:35:12Z</dcterms:created>
  <dcterms:modified xsi:type="dcterms:W3CDTF">2023-06-25T00:14:04Z</dcterms:modified>
</cp:coreProperties>
</file>