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3" r:id="rId1"/>
  </p:sldMasterIdLst>
  <p:notesMasterIdLst>
    <p:notesMasterId r:id="rId15"/>
  </p:notesMasterIdLst>
  <p:handoutMasterIdLst>
    <p:handoutMasterId r:id="rId16"/>
  </p:handoutMasterIdLst>
  <p:sldIdLst>
    <p:sldId id="275" r:id="rId2"/>
    <p:sldId id="257" r:id="rId3"/>
    <p:sldId id="284" r:id="rId4"/>
    <p:sldId id="281" r:id="rId5"/>
    <p:sldId id="289" r:id="rId6"/>
    <p:sldId id="282" r:id="rId7"/>
    <p:sldId id="283" r:id="rId8"/>
    <p:sldId id="287" r:id="rId9"/>
    <p:sldId id="291" r:id="rId10"/>
    <p:sldId id="285" r:id="rId11"/>
    <p:sldId id="290" r:id="rId12"/>
    <p:sldId id="286" r:id="rId13"/>
    <p:sldId id="28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AE9F"/>
    <a:srgbClr val="FFD500"/>
    <a:srgbClr val="13B09B"/>
    <a:srgbClr val="0290F8"/>
    <a:srgbClr val="FE59D0"/>
    <a:srgbClr val="F55455"/>
    <a:srgbClr val="FF9732"/>
    <a:srgbClr val="02B64E"/>
    <a:srgbClr val="1BCFE9"/>
    <a:srgbClr val="FFB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61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20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40048-1E4D-CD41-AC49-0750EB72586B}" type="datetimeFigureOut">
              <a:rPr lang="en-US" smtClean="0"/>
              <a:t>5/12/23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592D1-055B-824F-99E1-F69F9F11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14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484CF-5098-F24E-8881-583515D5C406}" type="datetimeFigureOut">
              <a:rPr lang="en-US" smtClean="0"/>
              <a:t>5/12/23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67714-547E-8A4E-AE1C-9E3378A8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703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241" y="2579003"/>
            <a:ext cx="8787652" cy="24685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754" y="2676578"/>
            <a:ext cx="8528356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6712" y="4176248"/>
            <a:ext cx="5741894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rgbClr val="0EAE9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 Sanjay and Arvind Seshan</a:t>
            </a: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227F28FB-346D-45F5-A52C-A1B7DBC13191}"/>
              </a:ext>
            </a:extLst>
          </p:cNvPr>
          <p:cNvSpPr txBox="1">
            <a:spLocks/>
          </p:cNvSpPr>
          <p:nvPr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PRIME LESSONS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13C618-BE4E-4AD7-9CD9-0AB9F17BD5D4}"/>
              </a:ext>
            </a:extLst>
          </p:cNvPr>
          <p:cNvSpPr txBox="1"/>
          <p:nvPr/>
        </p:nvSpPr>
        <p:spPr>
          <a:xfrm>
            <a:off x="6331000" y="685891"/>
            <a:ext cx="2440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By the Makers of EV3Lessons</a:t>
            </a:r>
          </a:p>
        </p:txBody>
      </p:sp>
      <p:pic>
        <p:nvPicPr>
          <p:cNvPr id="18" name="Picture 1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9DF8FC2-9ED1-BB44-8E96-5B069F6C6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649" y="993668"/>
            <a:ext cx="1158461" cy="1158461"/>
          </a:xfrm>
          <a:prstGeom prst="rect">
            <a:avLst/>
          </a:prstGeom>
        </p:spPr>
      </p:pic>
      <p:pic>
        <p:nvPicPr>
          <p:cNvPr id="19" name="Picture 18" descr="Shape, square&#10;&#10;Description automatically generated">
            <a:extLst>
              <a:ext uri="{FF2B5EF4-FFF2-40B4-BE49-F238E27FC236}">
                <a16:creationId xmlns:a16="http://schemas.microsoft.com/office/drawing/2014/main" id="{2D46D815-081F-064A-AFA6-098A6E7A3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647" y="993669"/>
            <a:ext cx="1158461" cy="1158461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FAC9B87F-F9AE-8345-8C25-5CF59F10E868}"/>
              </a:ext>
            </a:extLst>
          </p:cNvPr>
          <p:cNvSpPr txBox="1">
            <a:spLocks/>
          </p:cNvSpPr>
          <p:nvPr userDrawn="1"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PRIME LESSONS</a:t>
            </a:r>
          </a:p>
        </p:txBody>
      </p:sp>
    </p:spTree>
    <p:extLst>
      <p:ext uri="{BB962C8B-B14F-4D97-AF65-F5344CB8AC3E}">
        <p14:creationId xmlns:p14="http://schemas.microsoft.com/office/powerpoint/2010/main" val="3318463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4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8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762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82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795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1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6"/>
            <a:ext cx="8831580" cy="5082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9C872A-C57F-4B1F-AFD0-FDF125C3C485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3B2E47-057D-E34B-BDAE-4300ED168BB2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453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F621E0-AEE7-4799-81EB-EB99ED60C8DF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40FAB25-E17C-4189-8846-137BC28A1EB3}"/>
              </a:ext>
            </a:extLst>
          </p:cNvPr>
          <p:cNvSpPr txBox="1">
            <a:spLocks/>
          </p:cNvSpPr>
          <p:nvPr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9AE35F-2131-C647-ADC8-420B256B152A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1522502-CB5B-B642-8AF0-A837898DA5AD}"/>
              </a:ext>
            </a:extLst>
          </p:cNvPr>
          <p:cNvSpPr txBox="1">
            <a:spLocks/>
          </p:cNvSpPr>
          <p:nvPr userDrawn="1"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282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2C7AD5-AE97-0449-8108-1B2564F0376B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C1E0A7B-15F6-3644-A375-2BA9B003DEB8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45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A8D25D-FF40-234F-9D8D-D3DE40529A8F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962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A38E7D4-1AA5-2543-9640-A0EEBB66977D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C1AC93D-2425-9842-884A-8752FD7948C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40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5BA61A-3EB3-664B-BB06-64EE2F0D4B5E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71D11DF-A5BF-E744-BA9B-D578BAD44DAB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322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2023 Prime Lessons (primelessons.org) CC-BY-NC-SA.  (Last edit: 05/12/2023)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70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289" y="270616"/>
            <a:ext cx="8834991" cy="697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89" y="1059264"/>
            <a:ext cx="8834991" cy="4823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3290" y="111873"/>
            <a:ext cx="2926080" cy="10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52201" y="111873"/>
            <a:ext cx="2926080" cy="108000"/>
          </a:xfrm>
          <a:prstGeom prst="rect">
            <a:avLst/>
          </a:prstGeom>
          <a:solidFill>
            <a:srgbClr val="0EAE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097745" y="111873"/>
            <a:ext cx="2926080" cy="108000"/>
          </a:xfrm>
          <a:prstGeom prst="rect">
            <a:avLst/>
          </a:prstGeom>
          <a:solidFill>
            <a:srgbClr val="FFD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010EC07-0A4A-4C6A-950D-55707B6C7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409" y="6266485"/>
            <a:ext cx="7599835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C4CC031-9FAD-457B-A616-9F45DA2DE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BBD74847-7BE4-4E4D-8159-51DF7B93C61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F90A68-628C-4E8F-BCF5-404070DD47E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E2A8002-2827-044C-9DE5-F1A0B1B3CD97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82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65" r:id="rId12"/>
    <p:sldLayoutId id="2147483766" r:id="rId13"/>
    <p:sldLayoutId id="2147483767" r:id="rId14"/>
    <p:sldLayoutId id="2147483768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BC3E9-07DB-4552-A942-72E53C7F1D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Managing Projects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BF9D1-6614-46BD-A5B9-F242E4ED39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SANJAY AND ARVIND SESHAN</a:t>
            </a:r>
          </a:p>
        </p:txBody>
      </p:sp>
    </p:spTree>
    <p:extLst>
      <p:ext uri="{BB962C8B-B14F-4D97-AF65-F5344CB8AC3E}">
        <p14:creationId xmlns:p14="http://schemas.microsoft.com/office/powerpoint/2010/main" val="4091814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77078-ACA0-AD47-8A59-3B9A49168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projects IN SPIKE PRIME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AED02-7571-C045-82D9-068944F3D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5439897" cy="5082601"/>
          </a:xfrm>
        </p:spPr>
        <p:txBody>
          <a:bodyPr/>
          <a:lstStyle/>
          <a:p>
            <a:r>
              <a:rPr lang="en-US" dirty="0"/>
              <a:t>SPIKE Prime files have a .</a:t>
            </a:r>
            <a:r>
              <a:rPr lang="en-US" dirty="0" err="1"/>
              <a:t>llsp</a:t>
            </a:r>
            <a:r>
              <a:rPr lang="en-US" dirty="0"/>
              <a:t> (SPIKE 2) or .llsp3 (SPIKE 3) extension. </a:t>
            </a:r>
          </a:p>
          <a:p>
            <a:r>
              <a:rPr lang="en-US" dirty="0"/>
              <a:t>You can find all the files saved in your My Documents folder </a:t>
            </a:r>
          </a:p>
          <a:p>
            <a:r>
              <a:rPr lang="en-US" dirty="0"/>
              <a:t>You can email or share these files with anyone via email, etc.</a:t>
            </a:r>
          </a:p>
          <a:p>
            <a:r>
              <a:rPr lang="en-US" dirty="0">
                <a:solidFill>
                  <a:srgbClr val="FF0000"/>
                </a:solidFill>
              </a:rPr>
              <a:t>Projects do auto-save, however, it is good practice to backup your project files often since you cannot recover files from the Hub to your computer later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7A9437-5FF0-434F-A7C4-915D4E1FF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C134A7-9431-CB44-BF80-0C860937E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29870E-0417-45F4-A6D1-66E90A19AF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872"/>
          <a:stretch/>
        </p:blipFill>
        <p:spPr>
          <a:xfrm>
            <a:off x="6234493" y="2285276"/>
            <a:ext cx="1633924" cy="577097"/>
          </a:xfrm>
          <a:prstGeom prst="rect">
            <a:avLst/>
          </a:prstGeom>
        </p:spPr>
      </p:pic>
      <p:pic>
        <p:nvPicPr>
          <p:cNvPr id="9" name="Picture 8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5DEBD75D-F89A-0730-9915-DA6F19903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5215" y="1228754"/>
            <a:ext cx="2952710" cy="78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73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77078-ACA0-AD47-8A59-3B9A49168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projects IN ROBOT INVENTOR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AED02-7571-C045-82D9-068944F3D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4547541" cy="5082601"/>
          </a:xfrm>
        </p:spPr>
        <p:txBody>
          <a:bodyPr/>
          <a:lstStyle/>
          <a:p>
            <a:r>
              <a:rPr lang="en-US" dirty="0"/>
              <a:t>Robot inventor files have an .</a:t>
            </a:r>
            <a:r>
              <a:rPr lang="en-US" dirty="0" err="1"/>
              <a:t>lms</a:t>
            </a:r>
            <a:r>
              <a:rPr lang="en-US" dirty="0"/>
              <a:t> extension</a:t>
            </a:r>
          </a:p>
          <a:p>
            <a:r>
              <a:rPr lang="en-US" dirty="0"/>
              <a:t>Projects auto-save. However, if you want to change the name and location of the saved file, you can do so using the three dots next to the Project name.</a:t>
            </a:r>
          </a:p>
          <a:p>
            <a:r>
              <a:rPr lang="en-US" dirty="0"/>
              <a:t>Sharing projects in Robot Inventor is very easy. The three dots next to the Project name has a Share button or you can locate the correct .</a:t>
            </a:r>
            <a:r>
              <a:rPr lang="en-US" dirty="0" err="1"/>
              <a:t>lms</a:t>
            </a:r>
            <a:r>
              <a:rPr lang="en-US" dirty="0"/>
              <a:t> file and share it with someone</a:t>
            </a:r>
          </a:p>
          <a:p>
            <a:r>
              <a:rPr lang="en-US" dirty="0"/>
              <a:t>You can access these same features also from the menu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7A9437-5FF0-434F-A7C4-915D4E1FF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C134A7-9431-CB44-BF80-0C860937E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11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955F834-6C21-4B42-A0A1-7D245E6AE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672" y="1516928"/>
            <a:ext cx="3855452" cy="229858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E7F46F2-3FEB-3A41-9700-CF606A79C9A7}"/>
              </a:ext>
            </a:extLst>
          </p:cNvPr>
          <p:cNvSpPr/>
          <p:nvPr/>
        </p:nvSpPr>
        <p:spPr>
          <a:xfrm>
            <a:off x="6598997" y="1562749"/>
            <a:ext cx="243956" cy="230534"/>
          </a:xfrm>
          <a:prstGeom prst="rect">
            <a:avLst/>
          </a:prstGeom>
          <a:noFill/>
          <a:ln w="57150">
            <a:solidFill>
              <a:srgbClr val="0EA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CD9F10F5-2F55-9B48-8B79-7ACD7AE1C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606" y="4286759"/>
            <a:ext cx="34290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95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FE098-9A8B-0446-B812-0421C5C4B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Copying code between projects IN SPIKE PRIME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CF7DA-451F-B34E-9640-E2CA9D27D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5815406" cy="5082601"/>
          </a:xfrm>
        </p:spPr>
        <p:txBody>
          <a:bodyPr/>
          <a:lstStyle/>
          <a:p>
            <a:r>
              <a:rPr lang="en-US" dirty="0"/>
              <a:t>Click on the program stack you wish to copy to another project</a:t>
            </a:r>
          </a:p>
          <a:p>
            <a:r>
              <a:rPr lang="en-US" dirty="0"/>
              <a:t>Hit CTRL-C to Copy the stack (⌘ Command-C on Mac OS X)</a:t>
            </a:r>
          </a:p>
          <a:p>
            <a:r>
              <a:rPr lang="en-US" dirty="0"/>
              <a:t>Go to the other project file and hit CTRL-V (PASTE) (⌘ Command-V on Mac OS X)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Unfortunately, using COPY-PASTE across projects does not work in Robot Inventor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0C703E-827F-4D41-B9C4-7EC26CECC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77A58-E8E2-AF40-BF5D-7DB17DDD8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12</a:t>
            </a:fld>
            <a:endParaRPr lang="en-US"/>
          </a:p>
        </p:txBody>
      </p:sp>
      <p:pic>
        <p:nvPicPr>
          <p:cNvPr id="1026" name="Picture 2" descr="Image result for control c control v">
            <a:extLst>
              <a:ext uri="{FF2B5EF4-FFF2-40B4-BE49-F238E27FC236}">
                <a16:creationId xmlns:a16="http://schemas.microsoft.com/office/drawing/2014/main" id="{DB754BF1-D607-4341-9838-74B80E6E2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357" y="1277303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302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983"/>
            <a:ext cx="8245474" cy="1145345"/>
          </a:xfrm>
        </p:spPr>
        <p:txBody>
          <a:bodyPr>
            <a:normAutofit/>
          </a:bodyPr>
          <a:lstStyle/>
          <a:p>
            <a:r>
              <a:rPr lang="en-US" sz="1600" dirty="0"/>
              <a:t>This lesson was created by Sanjay Seshan and Arvind Seshan for Prime Lessons</a:t>
            </a:r>
          </a:p>
          <a:p>
            <a:r>
              <a:rPr lang="en-US" sz="1600" dirty="0"/>
              <a:t>More lessons are available at www.primelessons.org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39919-47A8-43E0-85A2-F648492C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5029" y="5862802"/>
            <a:ext cx="7734052" cy="369332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Creative Commons Attribution-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NonCommercial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ShareAlike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 4.0 International License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5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10" y="5253616"/>
            <a:ext cx="1479091" cy="52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12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7"/>
            <a:ext cx="8831580" cy="2409220"/>
          </a:xfrm>
        </p:spPr>
        <p:txBody>
          <a:bodyPr/>
          <a:lstStyle/>
          <a:p>
            <a:r>
              <a:rPr lang="en-US" dirty="0"/>
              <a:t>Learn how to create and name projects </a:t>
            </a:r>
          </a:p>
          <a:p>
            <a:r>
              <a:rPr lang="en-US" dirty="0"/>
              <a:t>Learn how to duplicate and delete projects</a:t>
            </a:r>
          </a:p>
          <a:p>
            <a:r>
              <a:rPr lang="en-US" dirty="0"/>
              <a:t>Learn how to copy code across projects</a:t>
            </a:r>
          </a:p>
          <a:p>
            <a:r>
              <a:rPr lang="en-US" dirty="0"/>
              <a:t>Learn how to order your projects on your Hub</a:t>
            </a:r>
          </a:p>
          <a:p>
            <a:r>
              <a:rPr lang="en-US" dirty="0"/>
              <a:t>Learn how to share project files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4AAE4-28AB-4B08-8A92-91AD24C92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85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hat&#10;&#10;Description automatically generated with medium confidence">
            <a:extLst>
              <a:ext uri="{FF2B5EF4-FFF2-40B4-BE49-F238E27FC236}">
                <a16:creationId xmlns:a16="http://schemas.microsoft.com/office/drawing/2014/main" id="{4C60ACB7-72C8-CCAF-8839-030BD023F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34" y="1277961"/>
            <a:ext cx="4073979" cy="3348475"/>
          </a:xfrm>
          <a:prstGeom prst="rect">
            <a:avLst/>
          </a:prstGeom>
        </p:spPr>
      </p:pic>
      <p:pic>
        <p:nvPicPr>
          <p:cNvPr id="7" name="Picture 6" descr="A screenshot of a chat&#10;&#10;Description automatically generated with medium confidence">
            <a:extLst>
              <a:ext uri="{FF2B5EF4-FFF2-40B4-BE49-F238E27FC236}">
                <a16:creationId xmlns:a16="http://schemas.microsoft.com/office/drawing/2014/main" id="{7684DF38-042F-A768-78A7-7731C23BB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258" y="2516995"/>
            <a:ext cx="3911550" cy="32334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B10E64-F104-4808-BCC4-7022AF67D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D0772-3526-4AC1-A0C9-56EAF432C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7943" y="1277961"/>
            <a:ext cx="4154181" cy="974982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To create a new project, click on the + sign in either SPIKE Prime or Robot Inventor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78C983-1285-4778-8F4B-C8F296338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727A23D-DDA9-4CC7-9EAD-8DBC262BE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3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86E5B5-9AAF-A94C-BC46-320F8A0B4E30}"/>
              </a:ext>
            </a:extLst>
          </p:cNvPr>
          <p:cNvSpPr/>
          <p:nvPr/>
        </p:nvSpPr>
        <p:spPr>
          <a:xfrm>
            <a:off x="4284734" y="1267076"/>
            <a:ext cx="287265" cy="24520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5156E2-7967-F141-9D2C-599C81883094}"/>
              </a:ext>
            </a:extLst>
          </p:cNvPr>
          <p:cNvSpPr/>
          <p:nvPr/>
        </p:nvSpPr>
        <p:spPr>
          <a:xfrm>
            <a:off x="5861538" y="2516995"/>
            <a:ext cx="244512" cy="2091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68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93E627B8-5CEC-76FF-DD76-66ADCBCAF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73" y="1282768"/>
            <a:ext cx="5341847" cy="2357162"/>
          </a:xfrm>
          <a:prstGeom prst="rect">
            <a:avLst/>
          </a:prstGeom>
        </p:spPr>
      </p:pic>
      <p:pic>
        <p:nvPicPr>
          <p:cNvPr id="21" name="Picture 20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B9789F1-17BF-47C8-BD75-B445786A3F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711"/>
          <a:stretch/>
        </p:blipFill>
        <p:spPr>
          <a:xfrm>
            <a:off x="98927" y="3670767"/>
            <a:ext cx="5286673" cy="2357162"/>
          </a:xfrm>
          <a:prstGeom prst="rect">
            <a:avLst/>
          </a:prstGeom>
        </p:spPr>
      </p:pic>
      <p:pic>
        <p:nvPicPr>
          <p:cNvPr id="17" name="Picture 16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F9A6DA5B-7B74-2F51-05DC-866C1E96E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629" y="1166441"/>
            <a:ext cx="3262012" cy="26758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B10E64-F104-4808-BCC4-7022AF67D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Delete, duplicate, rename in SPIKE PRIME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D0772-3526-4AC1-A0C9-56EAF432C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587" y="3963069"/>
            <a:ext cx="3454400" cy="2303415"/>
          </a:xfrm>
        </p:spPr>
        <p:txBody>
          <a:bodyPr>
            <a:normAutofit/>
          </a:bodyPr>
          <a:lstStyle/>
          <a:p>
            <a:r>
              <a:rPr lang="en-US" sz="1600" dirty="0"/>
              <a:t>Click on “My Projects” to view a list of the projects you have made.</a:t>
            </a:r>
          </a:p>
          <a:p>
            <a:r>
              <a:rPr lang="en-US" sz="1600" dirty="0"/>
              <a:t>To edit an existing project click on the edit icon [2] and then select the project you want to modify. Select the desired action (delete or duplicate or rename or move) [3].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78C983-1285-4778-8F4B-C8F296338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727A23D-DDA9-4CC7-9EAD-8DBC262BE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CED8C5-E1D5-49F9-8B55-1492D66B15C5}"/>
              </a:ext>
            </a:extLst>
          </p:cNvPr>
          <p:cNvSpPr/>
          <p:nvPr/>
        </p:nvSpPr>
        <p:spPr>
          <a:xfrm>
            <a:off x="4909352" y="2674717"/>
            <a:ext cx="299591" cy="299591"/>
          </a:xfrm>
          <a:prstGeom prst="rect">
            <a:avLst/>
          </a:prstGeom>
          <a:noFill/>
          <a:ln w="38100" cmpd="sng">
            <a:solidFill>
              <a:srgbClr val="FFD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D5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92C2E-DDF5-4F2C-BAC7-77177A0BD5D1}"/>
              </a:ext>
            </a:extLst>
          </p:cNvPr>
          <p:cNvSpPr txBox="1"/>
          <p:nvPr/>
        </p:nvSpPr>
        <p:spPr>
          <a:xfrm>
            <a:off x="5505669" y="2467944"/>
            <a:ext cx="4766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D500"/>
                </a:solidFill>
              </a:rPr>
              <a:t>[1]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D17075-3F4F-41F9-90A9-018E738C18E3}"/>
              </a:ext>
            </a:extLst>
          </p:cNvPr>
          <p:cNvSpPr/>
          <p:nvPr/>
        </p:nvSpPr>
        <p:spPr>
          <a:xfrm>
            <a:off x="4213031" y="4165236"/>
            <a:ext cx="892370" cy="947292"/>
          </a:xfrm>
          <a:prstGeom prst="rect">
            <a:avLst/>
          </a:prstGeom>
          <a:noFill/>
          <a:ln w="38100" cmpd="sng">
            <a:solidFill>
              <a:srgbClr val="FFD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D5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67C74D-BE18-4AB4-AC1E-E1A462F5B5DF}"/>
              </a:ext>
            </a:extLst>
          </p:cNvPr>
          <p:cNvSpPr txBox="1"/>
          <p:nvPr/>
        </p:nvSpPr>
        <p:spPr>
          <a:xfrm>
            <a:off x="4686137" y="4743196"/>
            <a:ext cx="5858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D500"/>
                </a:solidFill>
              </a:rPr>
              <a:t>[3]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3C1814-53A1-5F43-8AA5-A1A683A1D954}"/>
              </a:ext>
            </a:extLst>
          </p:cNvPr>
          <p:cNvSpPr txBox="1"/>
          <p:nvPr/>
        </p:nvSpPr>
        <p:spPr>
          <a:xfrm>
            <a:off x="5105825" y="2661508"/>
            <a:ext cx="4766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D500"/>
                </a:solidFill>
              </a:rPr>
              <a:t>[2]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72F5B0-19AD-FF48-A130-6E0BF70827BD}"/>
              </a:ext>
            </a:extLst>
          </p:cNvPr>
          <p:cNvSpPr/>
          <p:nvPr/>
        </p:nvSpPr>
        <p:spPr>
          <a:xfrm>
            <a:off x="5569313" y="2168353"/>
            <a:ext cx="279037" cy="299591"/>
          </a:xfrm>
          <a:prstGeom prst="rect">
            <a:avLst/>
          </a:prstGeom>
          <a:noFill/>
          <a:ln w="38100" cmpd="sng">
            <a:solidFill>
              <a:srgbClr val="FFD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D5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96BF8D2-0405-FE71-8475-75355B7C1A54}"/>
              </a:ext>
            </a:extLst>
          </p:cNvPr>
          <p:cNvSpPr/>
          <p:nvPr/>
        </p:nvSpPr>
        <p:spPr>
          <a:xfrm>
            <a:off x="4908988" y="2082131"/>
            <a:ext cx="476612" cy="299591"/>
          </a:xfrm>
          <a:prstGeom prst="rect">
            <a:avLst/>
          </a:prstGeom>
          <a:noFill/>
          <a:ln w="38100" cmpd="sng">
            <a:solidFill>
              <a:srgbClr val="FFD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D5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EB2A002-9122-58DF-7F54-D909520E8784}"/>
              </a:ext>
            </a:extLst>
          </p:cNvPr>
          <p:cNvSpPr txBox="1"/>
          <p:nvPr/>
        </p:nvSpPr>
        <p:spPr>
          <a:xfrm>
            <a:off x="4686137" y="1805103"/>
            <a:ext cx="9686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List/icon view</a:t>
            </a:r>
          </a:p>
        </p:txBody>
      </p:sp>
    </p:spTree>
    <p:extLst>
      <p:ext uri="{BB962C8B-B14F-4D97-AF65-F5344CB8AC3E}">
        <p14:creationId xmlns:p14="http://schemas.microsoft.com/office/powerpoint/2010/main" val="1555881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BA9B1C2-5C4A-54DB-A5FC-81CC165A8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49" y="1313768"/>
            <a:ext cx="5123910" cy="4165372"/>
          </a:xfrm>
          <a:prstGeom prst="rect">
            <a:avLst/>
          </a:prstGeom>
        </p:spPr>
      </p:pic>
      <p:pic>
        <p:nvPicPr>
          <p:cNvPr id="17" name="Picture 16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D2EDE1C5-0842-2C1B-6D89-DF696AC76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025" y="1256427"/>
            <a:ext cx="2066781" cy="1743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B10E64-F104-4808-BCC4-7022AF67D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Delete, duplicate, rename IN ROBOT INVENTOR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D0772-3526-4AC1-A0C9-56EAF432C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587" y="3127513"/>
            <a:ext cx="3454400" cy="31389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Clicking on “Projects” at the bottom of the Home page shows a list of the projects you have made. [1] </a:t>
            </a:r>
          </a:p>
          <a:p>
            <a:r>
              <a:rPr lang="en-US" dirty="0"/>
              <a:t>To edit an existing project click on the edit icon (3 dots) [2] and then select the project you want to modify. Select the desired action (delete or duplicate or rename or share) [3].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78C983-1285-4778-8F4B-C8F296338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727A23D-DDA9-4CC7-9EAD-8DBC262BE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CED8C5-E1D5-49F9-8B55-1492D66B15C5}"/>
              </a:ext>
            </a:extLst>
          </p:cNvPr>
          <p:cNvSpPr/>
          <p:nvPr/>
        </p:nvSpPr>
        <p:spPr>
          <a:xfrm>
            <a:off x="5045874" y="1924598"/>
            <a:ext cx="299591" cy="299591"/>
          </a:xfrm>
          <a:prstGeom prst="rect">
            <a:avLst/>
          </a:prstGeom>
          <a:noFill/>
          <a:ln w="38100" cmpd="sng">
            <a:solidFill>
              <a:srgbClr val="0EAE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D5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92C2E-DDF5-4F2C-BAC7-77177A0BD5D1}"/>
              </a:ext>
            </a:extLst>
          </p:cNvPr>
          <p:cNvSpPr txBox="1"/>
          <p:nvPr/>
        </p:nvSpPr>
        <p:spPr>
          <a:xfrm>
            <a:off x="3373174" y="4740476"/>
            <a:ext cx="4766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EAE9F"/>
                </a:solidFill>
              </a:rPr>
              <a:t>[1]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D17075-3F4F-41F9-90A9-018E738C18E3}"/>
              </a:ext>
            </a:extLst>
          </p:cNvPr>
          <p:cNvSpPr/>
          <p:nvPr/>
        </p:nvSpPr>
        <p:spPr>
          <a:xfrm>
            <a:off x="2826821" y="5109808"/>
            <a:ext cx="938151" cy="369332"/>
          </a:xfrm>
          <a:prstGeom prst="rect">
            <a:avLst/>
          </a:prstGeom>
          <a:noFill/>
          <a:ln w="38100" cmpd="sng">
            <a:solidFill>
              <a:srgbClr val="0EAE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D5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B3B09A-926E-DB47-B4E9-B214083A8DC9}"/>
              </a:ext>
            </a:extLst>
          </p:cNvPr>
          <p:cNvSpPr/>
          <p:nvPr/>
        </p:nvSpPr>
        <p:spPr>
          <a:xfrm>
            <a:off x="4355602" y="2224188"/>
            <a:ext cx="1015357" cy="1109561"/>
          </a:xfrm>
          <a:prstGeom prst="rect">
            <a:avLst/>
          </a:prstGeom>
          <a:noFill/>
          <a:ln w="38100" cmpd="sng">
            <a:solidFill>
              <a:srgbClr val="0EAE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D5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5DE4D1-0889-144E-8D7A-6A7C1A1E9BE6}"/>
              </a:ext>
            </a:extLst>
          </p:cNvPr>
          <p:cNvSpPr txBox="1"/>
          <p:nvPr/>
        </p:nvSpPr>
        <p:spPr>
          <a:xfrm>
            <a:off x="5302281" y="1863412"/>
            <a:ext cx="4766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EAE9F"/>
                </a:solidFill>
              </a:rPr>
              <a:t>[2]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EE7C2F-FBD6-EE43-A158-68628234CAF2}"/>
              </a:ext>
            </a:extLst>
          </p:cNvPr>
          <p:cNvSpPr txBox="1"/>
          <p:nvPr/>
        </p:nvSpPr>
        <p:spPr>
          <a:xfrm>
            <a:off x="5345465" y="2167271"/>
            <a:ext cx="4766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EAE9F"/>
                </a:solidFill>
              </a:rPr>
              <a:t>[3]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6924E1-2683-AB47-9F44-8237FC7166C1}"/>
              </a:ext>
            </a:extLst>
          </p:cNvPr>
          <p:cNvSpPr/>
          <p:nvPr/>
        </p:nvSpPr>
        <p:spPr>
          <a:xfrm>
            <a:off x="7283033" y="2739040"/>
            <a:ext cx="414130" cy="324599"/>
          </a:xfrm>
          <a:prstGeom prst="rect">
            <a:avLst/>
          </a:prstGeom>
          <a:noFill/>
          <a:ln w="38100" cmpd="sng">
            <a:solidFill>
              <a:srgbClr val="0EAE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D5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8E471F-80EF-086C-AB97-BE507F3E0DC4}"/>
              </a:ext>
            </a:extLst>
          </p:cNvPr>
          <p:cNvSpPr txBox="1"/>
          <p:nvPr/>
        </p:nvSpPr>
        <p:spPr>
          <a:xfrm>
            <a:off x="7267787" y="2409636"/>
            <a:ext cx="4766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EAE9F"/>
                </a:solidFill>
              </a:rPr>
              <a:t>[1]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C66C43-1209-593F-FFB8-A21ADF9A2610}"/>
              </a:ext>
            </a:extLst>
          </p:cNvPr>
          <p:cNvSpPr txBox="1"/>
          <p:nvPr/>
        </p:nvSpPr>
        <p:spPr>
          <a:xfrm>
            <a:off x="4401878" y="1297943"/>
            <a:ext cx="9686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List/icon view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96D2EAB-83A8-0214-C7C8-CA0E26E226EF}"/>
              </a:ext>
            </a:extLst>
          </p:cNvPr>
          <p:cNvSpPr/>
          <p:nvPr/>
        </p:nvSpPr>
        <p:spPr>
          <a:xfrm>
            <a:off x="5045874" y="1583246"/>
            <a:ext cx="299591" cy="299591"/>
          </a:xfrm>
          <a:prstGeom prst="rect">
            <a:avLst/>
          </a:prstGeom>
          <a:noFill/>
          <a:ln w="38100" cmpd="sng">
            <a:solidFill>
              <a:srgbClr val="0EAE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D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248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8BFD74-90C2-6640-A6BA-ED682A7C2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78" y="1400193"/>
            <a:ext cx="3923010" cy="21416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5AE1C8-66CE-494F-8271-949BFEC9E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way to Rename projects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627546D-B6FF-5B4F-AC09-23313ED6C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8106" y="1444266"/>
            <a:ext cx="4183500" cy="4822219"/>
          </a:xfrm>
        </p:spPr>
        <p:txBody>
          <a:bodyPr>
            <a:normAutofit/>
          </a:bodyPr>
          <a:lstStyle/>
          <a:p>
            <a:r>
              <a:rPr lang="en-US" dirty="0"/>
              <a:t>The three dots (…) next to the Project name in both SPIKE Prime and Robot Inventor lets you rename projects and also save them to a different location</a:t>
            </a:r>
          </a:p>
          <a:p>
            <a:r>
              <a:rPr lang="en-US" dirty="0"/>
              <a:t>Note: Robot Inventor lets you also share projects this way</a:t>
            </a:r>
          </a:p>
          <a:p>
            <a:r>
              <a:rPr lang="en-US" dirty="0"/>
              <a:t>Some of these options are available from the App menu as well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1F6612-B6F1-43D2-87F1-6ED4A9C9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60" name="Slide Number Placeholder 59">
            <a:extLst>
              <a:ext uri="{FF2B5EF4-FFF2-40B4-BE49-F238E27FC236}">
                <a16:creationId xmlns:a16="http://schemas.microsoft.com/office/drawing/2014/main" id="{08523197-9103-42D8-830F-8E9AFA0E5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6</a:t>
            </a:fld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ED40676-E55E-437A-9A4F-3291867EF186}"/>
              </a:ext>
            </a:extLst>
          </p:cNvPr>
          <p:cNvSpPr/>
          <p:nvPr/>
        </p:nvSpPr>
        <p:spPr>
          <a:xfrm>
            <a:off x="3076188" y="1444266"/>
            <a:ext cx="243956" cy="230534"/>
          </a:xfrm>
          <a:prstGeom prst="rect">
            <a:avLst/>
          </a:prstGeom>
          <a:noFill/>
          <a:ln w="57150">
            <a:solidFill>
              <a:srgbClr val="FFD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51028B-AF2A-FE45-AF6B-BCBB93BA7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78" y="3781764"/>
            <a:ext cx="3855452" cy="229858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ECE0120-745C-F74A-8211-207B0FC3F712}"/>
              </a:ext>
            </a:extLst>
          </p:cNvPr>
          <p:cNvSpPr/>
          <p:nvPr/>
        </p:nvSpPr>
        <p:spPr>
          <a:xfrm>
            <a:off x="1769903" y="3827585"/>
            <a:ext cx="243956" cy="230534"/>
          </a:xfrm>
          <a:prstGeom prst="rect">
            <a:avLst/>
          </a:prstGeom>
          <a:noFill/>
          <a:ln w="57150">
            <a:solidFill>
              <a:srgbClr val="0EA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33A86B-B3E0-B44E-919B-48D2A904C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5355" y="4058119"/>
            <a:ext cx="2411198" cy="953683"/>
          </a:xfrm>
          <a:prstGeom prst="rect">
            <a:avLst/>
          </a:prstGeom>
        </p:spPr>
      </p:pic>
      <p:pic>
        <p:nvPicPr>
          <p:cNvPr id="8" name="Picture 7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D3A798D6-73D1-D54F-B2BA-054F918B81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5355" y="5181027"/>
            <a:ext cx="2411198" cy="93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729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 screenshot of a device&#10;&#10;Description automatically generated with medium confidence">
            <a:extLst>
              <a:ext uri="{FF2B5EF4-FFF2-40B4-BE49-F238E27FC236}">
                <a16:creationId xmlns:a16="http://schemas.microsoft.com/office/drawing/2014/main" id="{28FB805F-E97F-B3C3-2F1D-BBE2A9503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638" y="1243011"/>
            <a:ext cx="3555960" cy="322163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E7925F-2DE8-4ABA-ADFD-9B6FEBBFB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 projects ON THE HUB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DE2DD1-4409-4F35-9E4F-6685629DB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D1C3BD63-CC50-42E6-8E7A-A7F124ADA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92ACD9-B0F3-4B32-BB55-019CE25CECB3}"/>
              </a:ext>
            </a:extLst>
          </p:cNvPr>
          <p:cNvSpPr txBox="1"/>
          <p:nvPr/>
        </p:nvSpPr>
        <p:spPr>
          <a:xfrm>
            <a:off x="585734" y="1243011"/>
            <a:ext cx="3101748" cy="276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Download/Run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BD116D-3C17-4D8F-96FE-9BC340C909B8}"/>
              </a:ext>
            </a:extLst>
          </p:cNvPr>
          <p:cNvSpPr/>
          <p:nvPr/>
        </p:nvSpPr>
        <p:spPr>
          <a:xfrm>
            <a:off x="585734" y="1499054"/>
            <a:ext cx="3099160" cy="2050801"/>
          </a:xfrm>
          <a:prstGeom prst="rect">
            <a:avLst/>
          </a:prstGeom>
          <a:noFill/>
          <a:ln>
            <a:solidFill>
              <a:srgbClr val="FFD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0C2887-9BB2-40E9-ACBF-F6886FCEB7E4}"/>
              </a:ext>
            </a:extLst>
          </p:cNvPr>
          <p:cNvSpPr/>
          <p:nvPr/>
        </p:nvSpPr>
        <p:spPr>
          <a:xfrm>
            <a:off x="2987985" y="2427470"/>
            <a:ext cx="536790" cy="4822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6">
            <a:extLst>
              <a:ext uri="{FF2B5EF4-FFF2-40B4-BE49-F238E27FC236}">
                <a16:creationId xmlns:a16="http://schemas.microsoft.com/office/drawing/2014/main" id="{40C6B4F6-2952-4A39-A68B-764BE53BAF00}"/>
              </a:ext>
            </a:extLst>
          </p:cNvPr>
          <p:cNvSpPr txBox="1">
            <a:spLocks/>
          </p:cNvSpPr>
          <p:nvPr/>
        </p:nvSpPr>
        <p:spPr>
          <a:xfrm>
            <a:off x="3997360" y="1234758"/>
            <a:ext cx="4987148" cy="49841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Download Icon lets you select what “slot” on the Hub you want your project to be saved in</a:t>
            </a:r>
          </a:p>
          <a:p>
            <a:r>
              <a:rPr lang="en-US" dirty="0"/>
              <a:t>Use the right arrow to change the number from 0 to any number between 0-19</a:t>
            </a:r>
          </a:p>
          <a:p>
            <a:r>
              <a:rPr lang="en-US" dirty="0"/>
              <a:t>The Hub can store up to 20 programs</a:t>
            </a:r>
          </a:p>
          <a:p>
            <a:r>
              <a:rPr lang="en-US" dirty="0"/>
              <a:t>This feature is available on both SPIKE Prime and Robot Inventor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E402BC-929D-40B2-8AC9-FDC88125F6F6}"/>
              </a:ext>
            </a:extLst>
          </p:cNvPr>
          <p:cNvSpPr txBox="1"/>
          <p:nvPr/>
        </p:nvSpPr>
        <p:spPr>
          <a:xfrm>
            <a:off x="2349992" y="4989614"/>
            <a:ext cx="888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AE1152-AA18-4A09-BB97-7D16EC1021DE}"/>
              </a:ext>
            </a:extLst>
          </p:cNvPr>
          <p:cNvSpPr/>
          <p:nvPr/>
        </p:nvSpPr>
        <p:spPr>
          <a:xfrm>
            <a:off x="1848612" y="3785624"/>
            <a:ext cx="536790" cy="6202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05D76E-03AD-CA4B-B86A-83789B7B2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780" y="4325284"/>
            <a:ext cx="1600125" cy="1697992"/>
          </a:xfrm>
          <a:prstGeom prst="rect">
            <a:avLst/>
          </a:prstGeom>
        </p:spPr>
      </p:pic>
      <p:pic>
        <p:nvPicPr>
          <p:cNvPr id="17" name="Picture 16" descr="A screenshot of a device&#10;&#10;Description automatically generated with medium confidence">
            <a:extLst>
              <a:ext uri="{FF2B5EF4-FFF2-40B4-BE49-F238E27FC236}">
                <a16:creationId xmlns:a16="http://schemas.microsoft.com/office/drawing/2014/main" id="{912E097C-F4E5-E756-D2A0-93C392787F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38" y="4632241"/>
            <a:ext cx="1684134" cy="1549017"/>
          </a:xfrm>
          <a:prstGeom prst="rect">
            <a:avLst/>
          </a:prstGeom>
        </p:spPr>
      </p:pic>
      <p:pic>
        <p:nvPicPr>
          <p:cNvPr id="19" name="Picture 18" descr="A screenshot of a device&#10;&#10;Description automatically generated with medium confidence">
            <a:extLst>
              <a:ext uri="{FF2B5EF4-FFF2-40B4-BE49-F238E27FC236}">
                <a16:creationId xmlns:a16="http://schemas.microsoft.com/office/drawing/2014/main" id="{28DE312D-2E6B-9630-4BB3-A8FBA49F18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8945" y="4632241"/>
            <a:ext cx="1733055" cy="155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71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0ED55-DCD5-F844-8C77-D4CBE27C5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THE ORDER OF PROJECTS (SPIKE PRIME)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B9D364-1AAF-3347-B32A-9F786C0A0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ABD172-9FB9-C44C-912E-02E5B5631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8EF50E-E5D2-7142-A579-5FB563A3BC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02" t="9722" r="46249" b="82093"/>
          <a:stretch/>
        </p:blipFill>
        <p:spPr>
          <a:xfrm>
            <a:off x="175258" y="1612304"/>
            <a:ext cx="3519018" cy="75270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BB8FAF1-FBF7-064A-90F5-E42F552DB0A9}"/>
              </a:ext>
            </a:extLst>
          </p:cNvPr>
          <p:cNvSpPr/>
          <p:nvPr/>
        </p:nvSpPr>
        <p:spPr>
          <a:xfrm>
            <a:off x="194825" y="1653197"/>
            <a:ext cx="549201" cy="5456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BE426C-B7AF-4B82-BA2B-AF7338DE10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046"/>
          <a:stretch/>
        </p:blipFill>
        <p:spPr>
          <a:xfrm>
            <a:off x="4039898" y="1436174"/>
            <a:ext cx="4882226" cy="2681021"/>
          </a:xfrm>
          <a:prstGeom prst="rect">
            <a:avLst/>
          </a:prstGeom>
          <a:ln w="28575">
            <a:solidFill>
              <a:srgbClr val="FFD500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6CA643B-5177-4E11-A92E-8750C3FF7532}"/>
              </a:ext>
            </a:extLst>
          </p:cNvPr>
          <p:cNvSpPr/>
          <p:nvPr/>
        </p:nvSpPr>
        <p:spPr>
          <a:xfrm>
            <a:off x="6334009" y="1781797"/>
            <a:ext cx="1059626" cy="2683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28CB71-70A0-48E2-AE2A-BCB1ED907C42}"/>
              </a:ext>
            </a:extLst>
          </p:cNvPr>
          <p:cNvSpPr/>
          <p:nvPr/>
        </p:nvSpPr>
        <p:spPr>
          <a:xfrm>
            <a:off x="8582296" y="2365010"/>
            <a:ext cx="339827" cy="3838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C851D5-A107-504D-BB23-98657332B4C5}"/>
              </a:ext>
            </a:extLst>
          </p:cNvPr>
          <p:cNvSpPr txBox="1"/>
          <p:nvPr/>
        </p:nvSpPr>
        <p:spPr>
          <a:xfrm>
            <a:off x="175259" y="1242972"/>
            <a:ext cx="3562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1: Click on the Hub icon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682C87-20AB-9648-BE0F-E247B1BBC858}"/>
              </a:ext>
            </a:extLst>
          </p:cNvPr>
          <p:cNvSpPr txBox="1"/>
          <p:nvPr/>
        </p:nvSpPr>
        <p:spPr>
          <a:xfrm>
            <a:off x="194825" y="2734342"/>
            <a:ext cx="3562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2: Click on “Manage Programs”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33900F-95E7-9E4B-94FB-3A6DF866D82D}"/>
              </a:ext>
            </a:extLst>
          </p:cNvPr>
          <p:cNvSpPr txBox="1"/>
          <p:nvPr/>
        </p:nvSpPr>
        <p:spPr>
          <a:xfrm>
            <a:off x="4073861" y="4221310"/>
            <a:ext cx="4882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3: Click on the two bars icon (=) in each row to drag the program to a new position.  Use the trashcan icon to delete</a:t>
            </a:r>
          </a:p>
        </p:txBody>
      </p:sp>
    </p:spTree>
    <p:extLst>
      <p:ext uri="{BB962C8B-B14F-4D97-AF65-F5344CB8AC3E}">
        <p14:creationId xmlns:p14="http://schemas.microsoft.com/office/powerpoint/2010/main" val="2106870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2DE57-CCB8-B949-BEEF-45EC950EA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CHANGING THE ORDER OF PROJECTS (ROBOT INVENTOR)</a:t>
            </a:r>
          </a:p>
        </p:txBody>
      </p:sp>
      <p:pic>
        <p:nvPicPr>
          <p:cNvPr id="7" name="Content Placeholder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5175005-DABF-DC4A-9A30-89E9A98207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7856"/>
          <a:stretch/>
        </p:blipFill>
        <p:spPr>
          <a:xfrm>
            <a:off x="3839344" y="1703273"/>
            <a:ext cx="5129396" cy="241152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A21B84-56BA-204E-A8C8-DFEEB11BD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D85C60-1584-684A-A295-1425E4E2B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9</a:t>
            </a:fld>
            <a:endParaRPr lang="en-US"/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AF99AF56-BC50-004A-90C8-822ACA55C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" y="2567052"/>
            <a:ext cx="3562957" cy="26780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8FD22C-091D-4C48-A30B-5CC823C82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" y="1703272"/>
            <a:ext cx="3562957" cy="63950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486662D-BFA4-3444-8A7F-C21609BB5025}"/>
              </a:ext>
            </a:extLst>
          </p:cNvPr>
          <p:cNvSpPr/>
          <p:nvPr/>
        </p:nvSpPr>
        <p:spPr>
          <a:xfrm>
            <a:off x="3189016" y="1750212"/>
            <a:ext cx="549201" cy="545623"/>
          </a:xfrm>
          <a:prstGeom prst="rect">
            <a:avLst/>
          </a:prstGeom>
          <a:noFill/>
          <a:ln w="57150">
            <a:solidFill>
              <a:srgbClr val="0EA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7CD499-6F43-6C46-A08A-5D68111D3F8D}"/>
              </a:ext>
            </a:extLst>
          </p:cNvPr>
          <p:cNvSpPr/>
          <p:nvPr/>
        </p:nvSpPr>
        <p:spPr>
          <a:xfrm>
            <a:off x="1989342" y="2607546"/>
            <a:ext cx="549201" cy="545623"/>
          </a:xfrm>
          <a:prstGeom prst="rect">
            <a:avLst/>
          </a:prstGeom>
          <a:noFill/>
          <a:ln w="57150">
            <a:solidFill>
              <a:srgbClr val="0EA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EEA4EC-47DA-0546-850D-074767395A0D}"/>
              </a:ext>
            </a:extLst>
          </p:cNvPr>
          <p:cNvSpPr/>
          <p:nvPr/>
        </p:nvSpPr>
        <p:spPr>
          <a:xfrm>
            <a:off x="8568852" y="2001704"/>
            <a:ext cx="347134" cy="341073"/>
          </a:xfrm>
          <a:prstGeom prst="rect">
            <a:avLst/>
          </a:prstGeom>
          <a:noFill/>
          <a:ln w="57150">
            <a:solidFill>
              <a:srgbClr val="0EA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5236C2-75AF-C945-8404-70E7457E0264}"/>
              </a:ext>
            </a:extLst>
          </p:cNvPr>
          <p:cNvSpPr txBox="1"/>
          <p:nvPr/>
        </p:nvSpPr>
        <p:spPr>
          <a:xfrm>
            <a:off x="175259" y="1242972"/>
            <a:ext cx="3562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1: Click on the Hub icon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C8FC94-DD0A-3B43-B713-5508B25C89D3}"/>
              </a:ext>
            </a:extLst>
          </p:cNvPr>
          <p:cNvSpPr txBox="1"/>
          <p:nvPr/>
        </p:nvSpPr>
        <p:spPr>
          <a:xfrm>
            <a:off x="175258" y="5287566"/>
            <a:ext cx="3562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2: Click on “Programs”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442FFB-3969-0542-891E-76CC3E92E9C2}"/>
              </a:ext>
            </a:extLst>
          </p:cNvPr>
          <p:cNvSpPr txBox="1"/>
          <p:nvPr/>
        </p:nvSpPr>
        <p:spPr>
          <a:xfrm>
            <a:off x="3738215" y="4221311"/>
            <a:ext cx="5217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3: Click on the two bars icon (=) in each row to drag the program to a new position.  Use the trashcan icon to delete</a:t>
            </a:r>
          </a:p>
        </p:txBody>
      </p:sp>
    </p:spTree>
    <p:extLst>
      <p:ext uri="{BB962C8B-B14F-4D97-AF65-F5344CB8AC3E}">
        <p14:creationId xmlns:p14="http://schemas.microsoft.com/office/powerpoint/2010/main" val="36821189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00000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wtoUse" id="{7DD8E111-BC3A-4444-A06C-BD4DCB2344B2}" vid="{5D8D2880-D206-C442-A283-BCAB763DE8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primelessons</Template>
  <TotalTime>242</TotalTime>
  <Words>963</Words>
  <Application>Microsoft Macintosh PowerPoint</Application>
  <PresentationFormat>On-screen Show (4:3)</PresentationFormat>
  <Paragraphs>89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Gill Sans MT</vt:lpstr>
      <vt:lpstr>Helvetica Neue</vt:lpstr>
      <vt:lpstr>Wingdings 2</vt:lpstr>
      <vt:lpstr>Dividend</vt:lpstr>
      <vt:lpstr>Managing Projects</vt:lpstr>
      <vt:lpstr>Lesson Objectives</vt:lpstr>
      <vt:lpstr>Create PROJECTS</vt:lpstr>
      <vt:lpstr>Delete, duplicate, rename in SPIKE PRIME</vt:lpstr>
      <vt:lpstr>Delete, duplicate, rename IN ROBOT INVENTOR</vt:lpstr>
      <vt:lpstr>Another way to Rename projects</vt:lpstr>
      <vt:lpstr>Ordering projects ON THE HUB</vt:lpstr>
      <vt:lpstr>CHANGING THE ORDER OF PROJECTS (SPIKE PRIME)</vt:lpstr>
      <vt:lpstr>CHANGING THE ORDER OF PROJECTS (ROBOT INVENTOR)</vt:lpstr>
      <vt:lpstr>Sharing projects IN SPIKE PRIME</vt:lpstr>
      <vt:lpstr>Sharing projects IN ROBOT INVENTOR</vt:lpstr>
      <vt:lpstr>Copying code between projects IN SPIKE PRIME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management</dc:title>
  <dc:creator>Srinivasan Seshan</dc:creator>
  <cp:lastModifiedBy>Srinivasan Seshan</cp:lastModifiedBy>
  <cp:revision>36</cp:revision>
  <dcterms:created xsi:type="dcterms:W3CDTF">2019-12-31T03:18:51Z</dcterms:created>
  <dcterms:modified xsi:type="dcterms:W3CDTF">2023-05-12T17:11:36Z</dcterms:modified>
</cp:coreProperties>
</file>