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x="6858000" cy="9144000"/>
  <p:embeddedFontLst>
    <p:embeddedFont>
      <p:font typeface="Helvetica Neue"/>
      <p:regular r:id="rId16"/>
      <p:bold r:id="rId17"/>
      <p:italic r:id="rId18"/>
      <p:boldItalic r:id="rId19"/>
    </p:embeddedFont>
    <p:embeddedFont>
      <p:font typeface="Gill Sans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22" roundtripDataSignature="AMtx7mjJn3SYQMeqjyLR62AUZhqDuZ31y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GillSans-regular.fntdata"/><Relationship Id="rId11" Type="http://schemas.openxmlformats.org/officeDocument/2006/relationships/slide" Target="slides/slide6.xml"/><Relationship Id="rId22" Type="http://customschemas.google.com/relationships/presentationmetadata" Target="metadata"/><Relationship Id="rId10" Type="http://schemas.openxmlformats.org/officeDocument/2006/relationships/slide" Target="slides/slide5.xml"/><Relationship Id="rId21" Type="http://schemas.openxmlformats.org/officeDocument/2006/relationships/font" Target="fonts/GillSans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HelveticaNeue-bold.fntdata"/><Relationship Id="rId16" Type="http://schemas.openxmlformats.org/officeDocument/2006/relationships/font" Target="fonts/HelveticaNeue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HelveticaNeue-boldItalic.fntdata"/><Relationship Id="rId6" Type="http://schemas.openxmlformats.org/officeDocument/2006/relationships/slide" Target="slides/slide1.xml"/><Relationship Id="rId18" Type="http://schemas.openxmlformats.org/officeDocument/2006/relationships/font" Target="fonts/HelveticaNeue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2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12"/>
          <p:cNvSpPr txBox="1"/>
          <p:nvPr>
            <p:ph type="ctrTitle"/>
          </p:nvPr>
        </p:nvSpPr>
        <p:spPr>
          <a:xfrm>
            <a:off x="242754" y="2676578"/>
            <a:ext cx="5815852" cy="15048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ill Sans"/>
              <a:buNone/>
              <a:defRPr sz="3600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" type="subTitle"/>
          </p:nvPr>
        </p:nvSpPr>
        <p:spPr>
          <a:xfrm>
            <a:off x="316712" y="4176248"/>
            <a:ext cx="5741894" cy="590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320"/>
              </a:spcBef>
              <a:spcAft>
                <a:spcPts val="0"/>
              </a:spcAft>
              <a:buSzPts val="1472"/>
              <a:buNone/>
              <a:defRPr sz="1600" cap="none">
                <a:solidFill>
                  <a:srgbClr val="0EAE9F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472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288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104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3" name="Google Shape;23;p12"/>
          <p:cNvSpPr txBox="1"/>
          <p:nvPr/>
        </p:nvSpPr>
        <p:spPr>
          <a:xfrm>
            <a:off x="4808377" y="357846"/>
            <a:ext cx="4161516" cy="5094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2000"/>
              <a:buFont typeface="Noto Sans Symbols"/>
              <a:buNone/>
            </a:pPr>
            <a:r>
              <a:rPr lang="en-US" sz="32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PRIME LESSONS</a:t>
            </a:r>
            <a:endParaRPr/>
          </a:p>
        </p:txBody>
      </p:sp>
      <p:sp>
        <p:nvSpPr>
          <p:cNvPr id="24" name="Google Shape;24;p12"/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None/>
            </a:pPr>
            <a:r>
              <a:rPr lang="en-US"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By the Makers of EV3Lessons</a:t>
            </a:r>
            <a:endParaRPr/>
          </a:p>
        </p:txBody>
      </p:sp>
      <p:pic>
        <p:nvPicPr>
          <p:cNvPr descr="A picture containing application&#10;&#10;Description automatically generated" id="25" name="Google Shape;25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12649" y="993668"/>
            <a:ext cx="1158461" cy="115846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hape, square&#10;&#10;Description automatically generated" id="26" name="Google Shape;26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99647" y="993669"/>
            <a:ext cx="1158461" cy="1158461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12"/>
          <p:cNvSpPr txBox="1"/>
          <p:nvPr/>
        </p:nvSpPr>
        <p:spPr>
          <a:xfrm>
            <a:off x="4808377" y="357846"/>
            <a:ext cx="4161516" cy="5094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2000"/>
              <a:buFont typeface="Noto Sans Symbols"/>
              <a:buNone/>
            </a:pPr>
            <a:r>
              <a:rPr lang="en-US" sz="32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PRIME LESSONS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/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21"/>
          <p:cNvSpPr txBox="1"/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1" type="body"/>
          </p:nvPr>
        </p:nvSpPr>
        <p:spPr>
          <a:xfrm rot="5400000">
            <a:off x="2148873" y="-946320"/>
            <a:ext cx="4823824" cy="88349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04" name="Google Shape;104;p21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/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22"/>
          <p:cNvSpPr txBox="1"/>
          <p:nvPr>
            <p:ph type="title"/>
          </p:nvPr>
        </p:nvSpPr>
        <p:spPr>
          <a:xfrm rot="5400000">
            <a:off x="4789425" y="2515700"/>
            <a:ext cx="5183073" cy="150312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 rot="5400000">
            <a:off x="950760" y="306157"/>
            <a:ext cx="5183073" cy="59222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10" name="Google Shape;110;p22"/>
          <p:cNvSpPr txBox="1"/>
          <p:nvPr>
            <p:ph idx="10" type="dt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11" name="Google Shape;111;p22"/>
          <p:cNvSpPr txBox="1"/>
          <p:nvPr>
            <p:ph idx="11" type="ftr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wo Content">
  <p:cSld name="1_Two Conten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idx="1" type="body"/>
          </p:nvPr>
        </p:nvSpPr>
        <p:spPr>
          <a:xfrm>
            <a:off x="142200" y="1174924"/>
            <a:ext cx="4185204" cy="496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15" name="Google Shape;115;p23"/>
          <p:cNvSpPr txBox="1"/>
          <p:nvPr>
            <p:ph idx="2" type="body"/>
          </p:nvPr>
        </p:nvSpPr>
        <p:spPr>
          <a:xfrm>
            <a:off x="4757752" y="1177439"/>
            <a:ext cx="4226411" cy="496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16" name="Google Shape;116;p23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3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18" name="Google Shape;118;p23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9" name="Google Shape;119;p23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0" name="Google Shape;120;p23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mparison">
  <p:cSld name="1_Comparison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/>
          <p:nvPr>
            <p:ph idx="1" type="body"/>
          </p:nvPr>
        </p:nvSpPr>
        <p:spPr>
          <a:xfrm>
            <a:off x="887219" y="2228003"/>
            <a:ext cx="359350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123" name="Google Shape;123;p24"/>
          <p:cNvSpPr txBox="1"/>
          <p:nvPr>
            <p:ph idx="2" type="body"/>
          </p:nvPr>
        </p:nvSpPr>
        <p:spPr>
          <a:xfrm>
            <a:off x="581192" y="2926051"/>
            <a:ext cx="3899527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24" name="Google Shape;124;p24"/>
          <p:cNvSpPr txBox="1"/>
          <p:nvPr>
            <p:ph idx="3" type="body"/>
          </p:nvPr>
        </p:nvSpPr>
        <p:spPr>
          <a:xfrm>
            <a:off x="4969308" y="2228003"/>
            <a:ext cx="360163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125" name="Google Shape;125;p24"/>
          <p:cNvSpPr txBox="1"/>
          <p:nvPr>
            <p:ph idx="4" type="body"/>
          </p:nvPr>
        </p:nvSpPr>
        <p:spPr>
          <a:xfrm>
            <a:off x="4663282" y="2926051"/>
            <a:ext cx="3907662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26" name="Google Shape;126;p24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27" name="Google Shape;127;p24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24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9" name="Google Shape;129;p24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0" name="Google Shape;130;p24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Only">
  <p:cSld name="1_Title Only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5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5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34" name="Google Shape;134;p25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5" name="Google Shape;135;p25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6" name="Google Shape;136;p25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lank">
  <p:cSld name="1_Blank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6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9" name="Google Shape;139;p26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26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41" name="Google Shape;141;p26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2" name="Google Shape;142;p26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3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0" name="Google Shape;30;p13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3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4" name="Google Shape;34;p13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5" name="Google Shape;35;p13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/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14"/>
          <p:cNvSpPr txBox="1"/>
          <p:nvPr>
            <p:ph type="title"/>
          </p:nvPr>
        </p:nvSpPr>
        <p:spPr>
          <a:xfrm>
            <a:off x="581193" y="3036573"/>
            <a:ext cx="7989751" cy="15048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b="0" sz="3600" cap="none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4"/>
          <p:cNvSpPr txBox="1"/>
          <p:nvPr>
            <p:ph idx="1" type="body"/>
          </p:nvPr>
        </p:nvSpPr>
        <p:spPr>
          <a:xfrm>
            <a:off x="581193" y="4541417"/>
            <a:ext cx="7989751" cy="600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656"/>
              <a:buNone/>
              <a:defRPr sz="1800" cap="none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14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41" name="Google Shape;41;p14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E4E4E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3" name="Google Shape;43;p14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4" name="Google Shape;44;p14"/>
          <p:cNvSpPr txBox="1"/>
          <p:nvPr/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b="0" lang="en-US" sz="2800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CLICK TO EDIT MASTER TITLE STYLE</a:t>
            </a:r>
            <a:endParaRPr b="0" sz="2800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5" name="Google Shape;45;p14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6" name="Google Shape;46;p14"/>
          <p:cNvSpPr txBox="1"/>
          <p:nvPr/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b="0" lang="en-US" sz="2800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CLICK TO EDIT MASTER TITLE STYLE</a:t>
            </a:r>
            <a:endParaRPr b="0" sz="2800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5"/>
          <p:cNvSpPr txBox="1"/>
          <p:nvPr>
            <p:ph idx="1" type="body"/>
          </p:nvPr>
        </p:nvSpPr>
        <p:spPr>
          <a:xfrm>
            <a:off x="142200" y="1174924"/>
            <a:ext cx="4185204" cy="496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49" name="Google Shape;49;p15"/>
          <p:cNvSpPr txBox="1"/>
          <p:nvPr>
            <p:ph idx="2" type="body"/>
          </p:nvPr>
        </p:nvSpPr>
        <p:spPr>
          <a:xfrm>
            <a:off x="4757752" y="1177439"/>
            <a:ext cx="4226411" cy="496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50" name="Google Shape;50;p15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5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2" name="Google Shape;52;p15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3" name="Google Shape;53;p15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4" name="Google Shape;54;p15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55" name="Google Shape;55;p15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6" name="Google Shape;56;p15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6"/>
          <p:cNvSpPr txBox="1"/>
          <p:nvPr>
            <p:ph idx="1" type="body"/>
          </p:nvPr>
        </p:nvSpPr>
        <p:spPr>
          <a:xfrm>
            <a:off x="887219" y="2228003"/>
            <a:ext cx="359350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59" name="Google Shape;59;p16"/>
          <p:cNvSpPr txBox="1"/>
          <p:nvPr>
            <p:ph idx="2" type="body"/>
          </p:nvPr>
        </p:nvSpPr>
        <p:spPr>
          <a:xfrm>
            <a:off x="581192" y="2926051"/>
            <a:ext cx="3899527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3" type="body"/>
          </p:nvPr>
        </p:nvSpPr>
        <p:spPr>
          <a:xfrm>
            <a:off x="4969308" y="2228003"/>
            <a:ext cx="360163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61" name="Google Shape;61;p16"/>
          <p:cNvSpPr txBox="1"/>
          <p:nvPr>
            <p:ph idx="4" type="body"/>
          </p:nvPr>
        </p:nvSpPr>
        <p:spPr>
          <a:xfrm>
            <a:off x="4663282" y="2926051"/>
            <a:ext cx="3907662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62" name="Google Shape;62;p16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63" name="Google Shape;63;p16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5" name="Google Shape;65;p16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6" name="Google Shape;66;p16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1" name="Google Shape;71;p17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2" name="Google Shape;72;p17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3" name="Google Shape;73;p17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74" name="Google Shape;74;p17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5" name="Google Shape;75;p17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8" name="Google Shape;78;p18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80" name="Google Shape;80;p18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1" name="Google Shape;81;p18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8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83" name="Google Shape;83;p18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9"/>
          <p:cNvSpPr/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9"/>
          <p:cNvSpPr txBox="1"/>
          <p:nvPr>
            <p:ph type="title"/>
          </p:nvPr>
        </p:nvSpPr>
        <p:spPr>
          <a:xfrm>
            <a:off x="581352" y="5262296"/>
            <a:ext cx="3536625" cy="6895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4E4E4"/>
              </a:buClr>
              <a:buSzPts val="2000"/>
              <a:buFont typeface="Gill Sans"/>
              <a:buNone/>
              <a:defRPr b="0" sz="2000">
                <a:solidFill>
                  <a:srgbClr val="E4E4E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9"/>
          <p:cNvSpPr txBox="1"/>
          <p:nvPr>
            <p:ph idx="1" type="body"/>
          </p:nvPr>
        </p:nvSpPr>
        <p:spPr>
          <a:xfrm>
            <a:off x="446399" y="601200"/>
            <a:ext cx="8240400" cy="42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5440" lvl="0" marL="457200" algn="l">
              <a:spcBef>
                <a:spcPts val="400"/>
              </a:spcBef>
              <a:spcAft>
                <a:spcPts val="0"/>
              </a:spcAft>
              <a:buSzPts val="1840"/>
              <a:buChar char="⬛"/>
              <a:defRPr sz="2000">
                <a:solidFill>
                  <a:schemeClr val="dk2"/>
                </a:solidFill>
              </a:defRPr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 sz="1800">
                <a:solidFill>
                  <a:schemeClr val="dk2"/>
                </a:solidFill>
              </a:defRPr>
            </a:lvl2pPr>
            <a:lvl3pPr indent="-322072" lvl="2" marL="13716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 sz="1600">
                <a:solidFill>
                  <a:schemeClr val="dk2"/>
                </a:solidFill>
              </a:defRPr>
            </a:lvl3pPr>
            <a:lvl4pPr indent="-310388" lvl="3" marL="18288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4pPr>
            <a:lvl5pPr indent="-310388" lvl="4" marL="22860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5pPr>
            <a:lvl6pPr indent="-310388" lvl="5" marL="27432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6pPr>
            <a:lvl7pPr indent="-310388" lvl="6" marL="32004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7pPr>
            <a:lvl8pPr indent="-310388" lvl="7" marL="3657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8pPr>
            <a:lvl9pPr indent="-310388" lvl="8" marL="4114800" algn="l">
              <a:spcBef>
                <a:spcPts val="600"/>
              </a:spcBef>
              <a:spcAft>
                <a:spcPts val="60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8" name="Google Shape;88;p19"/>
          <p:cNvSpPr txBox="1"/>
          <p:nvPr>
            <p:ph idx="2" type="body"/>
          </p:nvPr>
        </p:nvSpPr>
        <p:spPr>
          <a:xfrm>
            <a:off x="4305617" y="5262295"/>
            <a:ext cx="4265327" cy="6895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220"/>
              </a:spcBef>
              <a:spcAft>
                <a:spcPts val="0"/>
              </a:spcAft>
              <a:buSzPts val="1012"/>
              <a:buNone/>
              <a:defRPr sz="11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012"/>
              <a:buNone/>
              <a:defRPr sz="11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89" name="Google Shape;89;p19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0" name="Google Shape;90;p19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E4E4E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9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0"/>
          <p:cNvSpPr txBox="1"/>
          <p:nvPr>
            <p:ph type="title"/>
          </p:nvPr>
        </p:nvSpPr>
        <p:spPr>
          <a:xfrm>
            <a:off x="581192" y="4693389"/>
            <a:ext cx="7989752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ill Sans"/>
              <a:buNone/>
              <a:defRPr b="0" sz="2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0"/>
          <p:cNvSpPr/>
          <p:nvPr>
            <p:ph idx="2" type="pic"/>
          </p:nvPr>
        </p:nvSpPr>
        <p:spPr>
          <a:xfrm>
            <a:off x="448093" y="599725"/>
            <a:ext cx="8238706" cy="3557252"/>
          </a:xfrm>
          <a:prstGeom prst="rect">
            <a:avLst/>
          </a:prstGeom>
          <a:noFill/>
          <a:ln>
            <a:noFill/>
          </a:ln>
        </p:spPr>
      </p:sp>
      <p:sp>
        <p:nvSpPr>
          <p:cNvPr id="95" name="Google Shape;95;p20"/>
          <p:cNvSpPr txBox="1"/>
          <p:nvPr>
            <p:ph idx="1" type="body"/>
          </p:nvPr>
        </p:nvSpPr>
        <p:spPr>
          <a:xfrm>
            <a:off x="581192" y="5260126"/>
            <a:ext cx="7989752" cy="5986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40"/>
              </a:spcBef>
              <a:spcAft>
                <a:spcPts val="0"/>
              </a:spcAft>
              <a:buSzPts val="1104"/>
              <a:buNone/>
              <a:defRPr sz="12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104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96" name="Google Shape;96;p20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7" name="Google Shape;97;p20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0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/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  <a:defRPr b="0" i="0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Google Shape;11;p11"/>
          <p:cNvSpPr txBox="1"/>
          <p:nvPr>
            <p:ph idx="1" type="body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⬛"/>
              <a:defRPr b="0" i="0" sz="18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22072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⬛"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10388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⬛"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98703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98704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298704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298704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298703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298703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2" name="Google Shape;12;p11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" name="Google Shape;13;p11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11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11"/>
          <p:cNvSpPr txBox="1"/>
          <p:nvPr>
            <p:ph idx="11" type="ftr"/>
          </p:nvPr>
        </p:nvSpPr>
        <p:spPr>
          <a:xfrm>
            <a:off x="88409" y="6266485"/>
            <a:ext cx="759983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6" name="Google Shape;16;p11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7" name="Google Shape;17;p11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11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hyperlink" Target="http://creativecommons.org/licenses/by-nc-sa/4.0/" TargetMode="External"/><Relationship Id="rId5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"/>
          <p:cNvSpPr txBox="1"/>
          <p:nvPr>
            <p:ph type="ctrTitle"/>
          </p:nvPr>
        </p:nvSpPr>
        <p:spPr>
          <a:xfrm>
            <a:off x="242754" y="2676578"/>
            <a:ext cx="5815852" cy="15048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ill Sans"/>
              <a:buNone/>
            </a:pPr>
            <a:r>
              <a:rPr lang="en-US"/>
              <a:t>SQUARING ON LINES</a:t>
            </a:r>
            <a:endParaRPr/>
          </a:p>
        </p:txBody>
      </p:sp>
      <p:sp>
        <p:nvSpPr>
          <p:cNvPr id="148" name="Google Shape;148;p1"/>
          <p:cNvSpPr txBox="1"/>
          <p:nvPr>
            <p:ph idx="1" type="subTitle"/>
          </p:nvPr>
        </p:nvSpPr>
        <p:spPr>
          <a:xfrm>
            <a:off x="316712" y="4176248"/>
            <a:ext cx="5741894" cy="590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472"/>
              <a:buNone/>
            </a:pPr>
            <a:r>
              <a:rPr lang="en-US"/>
              <a:t>BY SANJAY AND ARVIND SESHAN</a:t>
            </a:r>
            <a:endParaRPr/>
          </a:p>
        </p:txBody>
      </p:sp>
      <p:sp>
        <p:nvSpPr>
          <p:cNvPr id="149" name="Google Shape;149;p1"/>
          <p:cNvSpPr/>
          <p:nvPr/>
        </p:nvSpPr>
        <p:spPr>
          <a:xfrm>
            <a:off x="2621721" y="5901635"/>
            <a:ext cx="3900558" cy="331304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rnd" cmpd="sng" w="222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This lesson uses SPIKE 3 software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0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CREDITS</a:t>
            </a:r>
            <a:endParaRPr/>
          </a:p>
        </p:txBody>
      </p:sp>
      <p:sp>
        <p:nvSpPr>
          <p:cNvPr id="245" name="Google Shape;245;p10"/>
          <p:cNvSpPr txBox="1"/>
          <p:nvPr>
            <p:ph idx="1" type="body"/>
          </p:nvPr>
        </p:nvSpPr>
        <p:spPr>
          <a:xfrm>
            <a:off x="457200" y="1317983"/>
            <a:ext cx="8245474" cy="11453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472"/>
              <a:buChar char="⬛"/>
            </a:pPr>
            <a:r>
              <a:rPr lang="en-US" sz="1600"/>
              <a:t>This lesson was created by Sanjay Seshan and Arvind Seshan for Prime Lessons</a:t>
            </a:r>
            <a:endParaRPr/>
          </a:p>
          <a:p>
            <a:pPr indent="-306000" lvl="0" marL="306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b="0" i="0" lang="en-US" sz="1600" u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Additional contributions by FLL Share &amp; Learn community members.</a:t>
            </a:r>
            <a:endParaRPr sz="1600"/>
          </a:p>
          <a:p>
            <a:pPr indent="-306000" lvl="0" marL="306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 sz="1600"/>
              <a:t>More lessons are available at www.primelessons.org</a:t>
            </a:r>
            <a:endParaRPr/>
          </a:p>
        </p:txBody>
      </p:sp>
      <p:sp>
        <p:nvSpPr>
          <p:cNvPr id="246" name="Google Shape;246;p10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09/23/2023)</a:t>
            </a:r>
            <a:endParaRPr/>
          </a:p>
        </p:txBody>
      </p:sp>
      <p:sp>
        <p:nvSpPr>
          <p:cNvPr id="247" name="Google Shape;247;p10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48" name="Google Shape;248;p10"/>
          <p:cNvSpPr/>
          <p:nvPr/>
        </p:nvSpPr>
        <p:spPr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74B7"/>
              </a:buClr>
              <a:buSzPts val="1200"/>
              <a:buFont typeface="Helvetica Neue"/>
              <a:buNone/>
            </a:pPr>
            <a:r>
              <a:rPr b="0" i="0" lang="en-US" sz="1200" u="none" cap="none" strike="noStrike">
                <a:solidFill>
                  <a:srgbClr val="4374B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                         </a:t>
            </a:r>
            <a:br>
              <a:rPr b="0" i="0" lang="en-US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This work is licensed under a </a:t>
            </a:r>
            <a:r>
              <a:rPr b="0" i="0" lang="en-US" sz="1200" u="sng" cap="none" strike="noStrike">
                <a:solidFill>
                  <a:srgbClr val="4374B7"/>
                </a:solidFill>
                <a:latin typeface="Helvetica Neue"/>
                <a:ea typeface="Helvetica Neue"/>
                <a:cs typeface="Helvetica Neue"/>
                <a:sym typeface="Helvetica Neue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Creative Commons Attribution-NonCommercial-ShareAlike 4.0 International License</a:t>
            </a:r>
            <a:r>
              <a:rPr b="0" i="0" lang="en-US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r>
              <a:rPr b="0" i="0" lang="en-US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200" u="none" cap="none" strike="noStrike">
              <a:solidFill>
                <a:srgbClr val="4374B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descr="Creative Commons License" id="249" name="Google Shape;249;p10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02510" y="5253616"/>
            <a:ext cx="1479091" cy="521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LESSON OBJECTIVES</a:t>
            </a:r>
            <a:endParaRPr/>
          </a:p>
        </p:txBody>
      </p:sp>
      <p:sp>
        <p:nvSpPr>
          <p:cNvPr id="155" name="Google Shape;155;p2"/>
          <p:cNvSpPr txBox="1"/>
          <p:nvPr>
            <p:ph idx="1" type="body"/>
          </p:nvPr>
        </p:nvSpPr>
        <p:spPr>
          <a:xfrm>
            <a:off x="155088" y="1140007"/>
            <a:ext cx="8831580" cy="2409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Learn how to get your robot to square up (straighten out) when it comes to a line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Learn how squaring (also known as aligning on a line) can help the robot navigate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Learn how to improve initial code for aligning by repeating a technique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Practice creating a useful async function with parameters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Practice having the runloop run multiple async functions concurrently</a:t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</p:txBody>
      </p:sp>
      <p:sp>
        <p:nvSpPr>
          <p:cNvPr id="156" name="Google Shape;156;p2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09/23/2023)</a:t>
            </a:r>
            <a:endParaRPr/>
          </a:p>
        </p:txBody>
      </p:sp>
      <p:sp>
        <p:nvSpPr>
          <p:cNvPr id="157" name="Google Shape;157;p2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REVIEW</a:t>
            </a:r>
            <a:endParaRPr/>
          </a:p>
        </p:txBody>
      </p:sp>
      <p:sp>
        <p:nvSpPr>
          <p:cNvPr id="163" name="Google Shape;163;p3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Move Steering lets you control both motors at the same time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What if you want to move or stop one motor at a time?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/>
              <a:t>Use the Single Motor Commands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/>
              <a:t>See the Knowledge base for the available commands</a:t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</p:txBody>
      </p:sp>
      <p:sp>
        <p:nvSpPr>
          <p:cNvPr id="164" name="Google Shape;164;p3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09/23/2023)</a:t>
            </a:r>
            <a:endParaRPr/>
          </a:p>
        </p:txBody>
      </p:sp>
      <p:sp>
        <p:nvSpPr>
          <p:cNvPr id="165" name="Google Shape;165;p3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4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WHY ALIGN/SQUARE ON A LINE?</a:t>
            </a:r>
            <a:endParaRPr/>
          </a:p>
        </p:txBody>
      </p:sp>
      <p:sp>
        <p:nvSpPr>
          <p:cNvPr id="171" name="Google Shape;171;p4"/>
          <p:cNvSpPr txBox="1"/>
          <p:nvPr>
            <p:ph idx="1" type="body"/>
          </p:nvPr>
        </p:nvSpPr>
        <p:spPr>
          <a:xfrm>
            <a:off x="155088" y="1140006"/>
            <a:ext cx="5016987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Aligning on a line helps the robot navigate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/>
              <a:t>Robots get angled as they travel farther or turn (the error accumulates)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/>
              <a:t>Aligning on a line can straighten out a robot.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/>
              <a:t>Aligning can tell a robot where it is when it has to travel far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Example Goal: Your robot must deliver an object only inside a small END area.  The distance between start and end is 8 feet (~2.5m)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/>
              <a:t>Do you think your robot can travel 8 feet and continue to be straight?</a:t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</p:txBody>
      </p:sp>
      <p:sp>
        <p:nvSpPr>
          <p:cNvPr id="172" name="Google Shape;172;p4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09/23/2023)</a:t>
            </a:r>
            <a:endParaRPr/>
          </a:p>
        </p:txBody>
      </p:sp>
      <p:sp>
        <p:nvSpPr>
          <p:cNvPr id="173" name="Google Shape;173;p4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4" name="Google Shape;174;p4"/>
          <p:cNvSpPr/>
          <p:nvPr/>
        </p:nvSpPr>
        <p:spPr>
          <a:xfrm rot="-5400000">
            <a:off x="5513168" y="3000767"/>
            <a:ext cx="4339874" cy="1277355"/>
          </a:xfrm>
          <a:prstGeom prst="rect">
            <a:avLst/>
          </a:prstGeom>
          <a:gradFill>
            <a:gsLst>
              <a:gs pos="0">
                <a:srgbClr val="858585">
                  <a:alpha val="0"/>
                </a:srgbClr>
              </a:gs>
              <a:gs pos="100000">
                <a:srgbClr val="969696">
                  <a:alpha val="0"/>
                </a:srgbClr>
              </a:gs>
            </a:gsLst>
            <a:lin ang="16200000" scaled="0"/>
          </a:gradFill>
          <a:ln cap="rnd" cmpd="sng" w="12700">
            <a:solidFill>
              <a:srgbClr val="878787"/>
            </a:solidFill>
            <a:prstDash val="solid"/>
            <a:round/>
            <a:headEnd len="sm" w="sm" type="none"/>
            <a:tailEnd len="sm" w="sm" type="none"/>
          </a:ln>
          <a:effectLst>
            <a:outerShdw blurRad="38100" rotWithShape="0" dir="5400000" dist="25400">
              <a:srgbClr val="000000">
                <a:alpha val="5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175" name="Google Shape;175;p4"/>
          <p:cNvCxnSpPr/>
          <p:nvPr/>
        </p:nvCxnSpPr>
        <p:spPr>
          <a:xfrm>
            <a:off x="7665520" y="3890266"/>
            <a:ext cx="0" cy="720841"/>
          </a:xfrm>
          <a:prstGeom prst="straightConnector1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6" name="Google Shape;176;p4"/>
          <p:cNvSpPr txBox="1"/>
          <p:nvPr/>
        </p:nvSpPr>
        <p:spPr>
          <a:xfrm>
            <a:off x="7334642" y="1537048"/>
            <a:ext cx="691297" cy="26161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End</a:t>
            </a:r>
            <a:endParaRPr/>
          </a:p>
        </p:txBody>
      </p:sp>
      <p:sp>
        <p:nvSpPr>
          <p:cNvPr id="177" name="Google Shape;177;p4"/>
          <p:cNvSpPr txBox="1"/>
          <p:nvPr/>
        </p:nvSpPr>
        <p:spPr>
          <a:xfrm>
            <a:off x="7334642" y="5319249"/>
            <a:ext cx="691299" cy="369332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Start</a:t>
            </a:r>
            <a:endParaRPr/>
          </a:p>
        </p:txBody>
      </p:sp>
      <p:cxnSp>
        <p:nvCxnSpPr>
          <p:cNvPr id="178" name="Google Shape;178;p4"/>
          <p:cNvCxnSpPr/>
          <p:nvPr/>
        </p:nvCxnSpPr>
        <p:spPr>
          <a:xfrm rot="10800000">
            <a:off x="8527222" y="1416216"/>
            <a:ext cx="34322" cy="4423881"/>
          </a:xfrm>
          <a:prstGeom prst="straightConnector1">
            <a:avLst/>
          </a:prstGeom>
          <a:noFill/>
          <a:ln cap="rnd" cmpd="sng" w="222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9" name="Google Shape;179;p4"/>
          <p:cNvSpPr txBox="1"/>
          <p:nvPr/>
        </p:nvSpPr>
        <p:spPr>
          <a:xfrm>
            <a:off x="8572985" y="2966000"/>
            <a:ext cx="45311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8ft</a:t>
            </a:r>
            <a:endParaRPr/>
          </a:p>
        </p:txBody>
      </p:sp>
      <p:cxnSp>
        <p:nvCxnSpPr>
          <p:cNvPr id="180" name="Google Shape;180;p4"/>
          <p:cNvCxnSpPr/>
          <p:nvPr/>
        </p:nvCxnSpPr>
        <p:spPr>
          <a:xfrm>
            <a:off x="7665519" y="2509449"/>
            <a:ext cx="0" cy="720841"/>
          </a:xfrm>
          <a:prstGeom prst="straightConnector1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5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THREE EASY STEPS TO ALIGN</a:t>
            </a:r>
            <a:endParaRPr/>
          </a:p>
        </p:txBody>
      </p:sp>
      <p:sp>
        <p:nvSpPr>
          <p:cNvPr id="186" name="Google Shape;186;p5"/>
          <p:cNvSpPr txBox="1"/>
          <p:nvPr>
            <p:ph idx="1" type="body"/>
          </p:nvPr>
        </p:nvSpPr>
        <p:spPr>
          <a:xfrm>
            <a:off x="155088" y="1140006"/>
            <a:ext cx="4655037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b="1" lang="en-US">
                <a:solidFill>
                  <a:srgbClr val="FF0000"/>
                </a:solidFill>
              </a:rPr>
              <a:t>Challenge: </a:t>
            </a:r>
            <a:r>
              <a:rPr lang="en-US">
                <a:solidFill>
                  <a:schemeClr val="dk1"/>
                </a:solidFill>
              </a:rPr>
              <a:t>Make the robot straighten out </a:t>
            </a:r>
            <a:br>
              <a:rPr lang="en-US">
                <a:solidFill>
                  <a:schemeClr val="dk1"/>
                </a:solidFill>
              </a:rPr>
            </a:br>
            <a:r>
              <a:rPr lang="en-US">
                <a:solidFill>
                  <a:schemeClr val="dk1"/>
                </a:solidFill>
              </a:rPr>
              <a:t>(align/square up)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STEP 1: Start both motors and a loop</a:t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STEP 2: Stop one motor when the sensor on the corresponding side sees the line</a:t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STEP 3: Stop moving the second motor when the sensor on that side sees the line</a:t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STEP 4: Exit the loop</a:t>
            </a:r>
            <a:endParaRPr/>
          </a:p>
          <a:p>
            <a:pPr indent="-237744" lvl="0" marL="3429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Hints: Use an async function with parameters, Single Motors and a loop</a:t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</p:txBody>
      </p:sp>
      <p:sp>
        <p:nvSpPr>
          <p:cNvPr id="187" name="Google Shape;187;p5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09/23/2023)</a:t>
            </a:r>
            <a:endParaRPr/>
          </a:p>
        </p:txBody>
      </p:sp>
      <p:sp>
        <p:nvSpPr>
          <p:cNvPr id="188" name="Google Shape;188;p5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89" name="Google Shape;189;p5"/>
          <p:cNvCxnSpPr/>
          <p:nvPr/>
        </p:nvCxnSpPr>
        <p:spPr>
          <a:xfrm rot="10800000">
            <a:off x="5879914" y="1728524"/>
            <a:ext cx="0" cy="238794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90" name="Google Shape;190;p5"/>
          <p:cNvGrpSpPr/>
          <p:nvPr/>
        </p:nvGrpSpPr>
        <p:grpSpPr>
          <a:xfrm rot="1316347">
            <a:off x="6865532" y="2930479"/>
            <a:ext cx="852690" cy="830295"/>
            <a:chOff x="2063460" y="4684005"/>
            <a:chExt cx="852690" cy="830295"/>
          </a:xfrm>
        </p:grpSpPr>
        <p:sp>
          <p:nvSpPr>
            <p:cNvPr id="191" name="Google Shape;191;p5"/>
            <p:cNvSpPr/>
            <p:nvPr/>
          </p:nvSpPr>
          <p:spPr>
            <a:xfrm>
              <a:off x="2063460" y="4805732"/>
              <a:ext cx="852690" cy="616846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2F2F2F"/>
                </a:gs>
                <a:gs pos="84000">
                  <a:schemeClr val="accent4"/>
                </a:gs>
                <a:gs pos="100000">
                  <a:schemeClr val="accent4"/>
                </a:gs>
              </a:gsLst>
              <a:lin ang="5400000" scaled="0"/>
            </a:gradFill>
            <a:ln cap="rnd" cmpd="sng" w="127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38100" rotWithShape="0" dir="5400000" dist="25400">
                <a:srgbClr val="000000">
                  <a:alpha val="5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92" name="Google Shape;192;p5"/>
            <p:cNvSpPr/>
            <p:nvPr/>
          </p:nvSpPr>
          <p:spPr>
            <a:xfrm>
              <a:off x="2310699" y="4684005"/>
              <a:ext cx="465666" cy="183444"/>
            </a:xfrm>
            <a:prstGeom prst="ellipse">
              <a:avLst/>
            </a:prstGeom>
            <a:solidFill>
              <a:schemeClr val="dk1"/>
            </a:solidFill>
            <a:ln cap="rnd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38100" rotWithShape="0" dir="5400000" dist="25400">
                <a:srgbClr val="000000">
                  <a:alpha val="5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93" name="Google Shape;193;p5"/>
            <p:cNvSpPr/>
            <p:nvPr/>
          </p:nvSpPr>
          <p:spPr>
            <a:xfrm>
              <a:off x="2310699" y="5330856"/>
              <a:ext cx="465666" cy="183444"/>
            </a:xfrm>
            <a:prstGeom prst="ellipse">
              <a:avLst/>
            </a:prstGeom>
            <a:solidFill>
              <a:schemeClr val="dk1"/>
            </a:solidFill>
            <a:ln cap="rnd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38100" rotWithShape="0" dir="5400000" dist="25400">
                <a:srgbClr val="000000">
                  <a:alpha val="5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94" name="Google Shape;194;p5"/>
            <p:cNvSpPr/>
            <p:nvPr/>
          </p:nvSpPr>
          <p:spPr>
            <a:xfrm>
              <a:off x="2085043" y="4854401"/>
              <a:ext cx="132679" cy="132679"/>
            </a:xfrm>
            <a:prstGeom prst="ellipse">
              <a:avLst/>
            </a:prstGeom>
            <a:solidFill>
              <a:srgbClr val="FF0000"/>
            </a:solidFill>
            <a:ln cap="rnd" cmpd="sng" w="12700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38100" rotWithShape="0" dir="5400000" dist="25400">
                <a:srgbClr val="000000">
                  <a:alpha val="5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95" name="Google Shape;195;p5"/>
            <p:cNvSpPr/>
            <p:nvPr/>
          </p:nvSpPr>
          <p:spPr>
            <a:xfrm>
              <a:off x="2079176" y="5209021"/>
              <a:ext cx="132679" cy="132679"/>
            </a:xfrm>
            <a:prstGeom prst="ellipse">
              <a:avLst/>
            </a:prstGeom>
            <a:solidFill>
              <a:srgbClr val="FF0000"/>
            </a:solidFill>
            <a:ln cap="rnd" cmpd="sng" w="12700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38100" rotWithShape="0" dir="5400000" dist="25400">
                <a:srgbClr val="000000">
                  <a:alpha val="5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196" name="Google Shape;196;p5"/>
          <p:cNvGrpSpPr/>
          <p:nvPr/>
        </p:nvGrpSpPr>
        <p:grpSpPr>
          <a:xfrm>
            <a:off x="5861547" y="2677938"/>
            <a:ext cx="852690" cy="830295"/>
            <a:chOff x="2063460" y="4684005"/>
            <a:chExt cx="852690" cy="830295"/>
          </a:xfrm>
        </p:grpSpPr>
        <p:sp>
          <p:nvSpPr>
            <p:cNvPr id="197" name="Google Shape;197;p5"/>
            <p:cNvSpPr/>
            <p:nvPr/>
          </p:nvSpPr>
          <p:spPr>
            <a:xfrm>
              <a:off x="2063460" y="4805732"/>
              <a:ext cx="852690" cy="616846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2F2F2F"/>
                </a:gs>
                <a:gs pos="84000">
                  <a:schemeClr val="accent4"/>
                </a:gs>
                <a:gs pos="100000">
                  <a:schemeClr val="accent4"/>
                </a:gs>
              </a:gsLst>
              <a:lin ang="5400000" scaled="0"/>
            </a:gradFill>
            <a:ln cap="rnd" cmpd="sng" w="127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38100" rotWithShape="0" dir="5400000" dist="25400">
                <a:srgbClr val="000000">
                  <a:alpha val="5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98" name="Google Shape;198;p5"/>
            <p:cNvSpPr/>
            <p:nvPr/>
          </p:nvSpPr>
          <p:spPr>
            <a:xfrm>
              <a:off x="2310699" y="4684005"/>
              <a:ext cx="465666" cy="183444"/>
            </a:xfrm>
            <a:prstGeom prst="ellipse">
              <a:avLst/>
            </a:prstGeom>
            <a:solidFill>
              <a:schemeClr val="dk1"/>
            </a:solidFill>
            <a:ln cap="rnd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38100" rotWithShape="0" dir="5400000" dist="25400">
                <a:srgbClr val="000000">
                  <a:alpha val="5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99" name="Google Shape;199;p5"/>
            <p:cNvSpPr/>
            <p:nvPr/>
          </p:nvSpPr>
          <p:spPr>
            <a:xfrm>
              <a:off x="2310699" y="5330856"/>
              <a:ext cx="465666" cy="183444"/>
            </a:xfrm>
            <a:prstGeom prst="ellipse">
              <a:avLst/>
            </a:prstGeom>
            <a:solidFill>
              <a:schemeClr val="dk1"/>
            </a:solidFill>
            <a:ln cap="rnd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38100" rotWithShape="0" dir="5400000" dist="25400">
                <a:srgbClr val="000000">
                  <a:alpha val="5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00" name="Google Shape;200;p5"/>
            <p:cNvSpPr/>
            <p:nvPr/>
          </p:nvSpPr>
          <p:spPr>
            <a:xfrm>
              <a:off x="2085043" y="4854401"/>
              <a:ext cx="132679" cy="132679"/>
            </a:xfrm>
            <a:prstGeom prst="ellipse">
              <a:avLst/>
            </a:prstGeom>
            <a:solidFill>
              <a:srgbClr val="FF0000"/>
            </a:solidFill>
            <a:ln cap="rnd" cmpd="sng" w="12700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38100" rotWithShape="0" dir="5400000" dist="25400">
                <a:srgbClr val="000000">
                  <a:alpha val="5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01" name="Google Shape;201;p5"/>
            <p:cNvSpPr/>
            <p:nvPr/>
          </p:nvSpPr>
          <p:spPr>
            <a:xfrm>
              <a:off x="2079176" y="5209021"/>
              <a:ext cx="132679" cy="132679"/>
            </a:xfrm>
            <a:prstGeom prst="ellipse">
              <a:avLst/>
            </a:prstGeom>
            <a:solidFill>
              <a:srgbClr val="FF0000"/>
            </a:solidFill>
            <a:ln cap="rnd" cmpd="sng" w="12700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38100" rotWithShape="0" dir="5400000" dist="25400">
                <a:srgbClr val="000000">
                  <a:alpha val="5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6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NOTES ON THE SOLUTION</a:t>
            </a:r>
            <a:endParaRPr/>
          </a:p>
        </p:txBody>
      </p:sp>
      <p:sp>
        <p:nvSpPr>
          <p:cNvPr id="207" name="Google Shape;207;p6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The robot used is Drive Base 1 with 2 color sensors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Our solution uses 2 Color Sensors (connected in ports A and B). 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Our solution assumes that the color sensor on port A is next to the wheel on motor port C and color sensor on port B is next to the wheel on motor port D.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You should adjust the ports as needed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Your color sensors should NOT be placed right next to each other</a:t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</p:txBody>
      </p:sp>
      <p:sp>
        <p:nvSpPr>
          <p:cNvPr id="208" name="Google Shape;208;p6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09/23/2023)</a:t>
            </a:r>
            <a:endParaRPr/>
          </a:p>
        </p:txBody>
      </p:sp>
      <p:sp>
        <p:nvSpPr>
          <p:cNvPr id="209" name="Google Shape;209;p6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210" name="Google Shape;210;p6"/>
          <p:cNvGrpSpPr/>
          <p:nvPr/>
        </p:nvGrpSpPr>
        <p:grpSpPr>
          <a:xfrm>
            <a:off x="4285788" y="3931644"/>
            <a:ext cx="852690" cy="830295"/>
            <a:chOff x="2063460" y="4684005"/>
            <a:chExt cx="852690" cy="830295"/>
          </a:xfrm>
        </p:grpSpPr>
        <p:sp>
          <p:nvSpPr>
            <p:cNvPr id="211" name="Google Shape;211;p6"/>
            <p:cNvSpPr/>
            <p:nvPr/>
          </p:nvSpPr>
          <p:spPr>
            <a:xfrm>
              <a:off x="2063460" y="4805732"/>
              <a:ext cx="852690" cy="616846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2F2F2F"/>
                </a:gs>
                <a:gs pos="84000">
                  <a:schemeClr val="accent4"/>
                </a:gs>
                <a:gs pos="100000">
                  <a:schemeClr val="accent4"/>
                </a:gs>
              </a:gsLst>
              <a:lin ang="5400000" scaled="0"/>
            </a:gradFill>
            <a:ln cap="rnd" cmpd="sng" w="127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38100" rotWithShape="0" dir="5400000" dist="25400">
                <a:srgbClr val="000000">
                  <a:alpha val="5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12" name="Google Shape;212;p6"/>
            <p:cNvSpPr/>
            <p:nvPr/>
          </p:nvSpPr>
          <p:spPr>
            <a:xfrm>
              <a:off x="2310699" y="4684005"/>
              <a:ext cx="465666" cy="183444"/>
            </a:xfrm>
            <a:prstGeom prst="ellipse">
              <a:avLst/>
            </a:prstGeom>
            <a:solidFill>
              <a:schemeClr val="dk1"/>
            </a:solidFill>
            <a:ln cap="rnd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38100" rotWithShape="0" dir="5400000" dist="25400">
                <a:srgbClr val="000000">
                  <a:alpha val="5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13" name="Google Shape;213;p6"/>
            <p:cNvSpPr/>
            <p:nvPr/>
          </p:nvSpPr>
          <p:spPr>
            <a:xfrm>
              <a:off x="2310699" y="5330856"/>
              <a:ext cx="465666" cy="183444"/>
            </a:xfrm>
            <a:prstGeom prst="ellipse">
              <a:avLst/>
            </a:prstGeom>
            <a:solidFill>
              <a:schemeClr val="dk1"/>
            </a:solidFill>
            <a:ln cap="rnd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38100" rotWithShape="0" dir="5400000" dist="25400">
                <a:srgbClr val="000000">
                  <a:alpha val="5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14" name="Google Shape;214;p6"/>
            <p:cNvSpPr/>
            <p:nvPr/>
          </p:nvSpPr>
          <p:spPr>
            <a:xfrm>
              <a:off x="2085043" y="4854401"/>
              <a:ext cx="132679" cy="132679"/>
            </a:xfrm>
            <a:prstGeom prst="ellipse">
              <a:avLst/>
            </a:prstGeom>
            <a:solidFill>
              <a:srgbClr val="FF0000"/>
            </a:solidFill>
            <a:ln cap="rnd" cmpd="sng" w="12700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38100" rotWithShape="0" dir="5400000" dist="25400">
                <a:srgbClr val="000000">
                  <a:alpha val="5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15" name="Google Shape;215;p6"/>
            <p:cNvSpPr/>
            <p:nvPr/>
          </p:nvSpPr>
          <p:spPr>
            <a:xfrm>
              <a:off x="2079176" y="5209021"/>
              <a:ext cx="132679" cy="132679"/>
            </a:xfrm>
            <a:prstGeom prst="ellipse">
              <a:avLst/>
            </a:prstGeom>
            <a:solidFill>
              <a:srgbClr val="FF0000"/>
            </a:solidFill>
            <a:ln cap="rnd" cmpd="sng" w="12700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38100" rotWithShape="0" dir="5400000" dist="25400">
                <a:srgbClr val="000000">
                  <a:alpha val="5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7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BASIC SOLUTION: MOVE UNTIL LINE</a:t>
            </a:r>
            <a:endParaRPr/>
          </a:p>
        </p:txBody>
      </p:sp>
      <p:sp>
        <p:nvSpPr>
          <p:cNvPr id="221" name="Google Shape;221;p7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09/23/2023)</a:t>
            </a:r>
            <a:endParaRPr/>
          </a:p>
        </p:txBody>
      </p:sp>
      <p:sp>
        <p:nvSpPr>
          <p:cNvPr id="222" name="Google Shape;222;p7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3" name="Google Shape;223;p7"/>
          <p:cNvSpPr txBox="1"/>
          <p:nvPr/>
        </p:nvSpPr>
        <p:spPr>
          <a:xfrm>
            <a:off x="175260" y="1122982"/>
            <a:ext cx="7716410" cy="44012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from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hub </a:t>
            </a: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import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port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import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motor, color_sensor, runloop, sys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async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def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()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    # Start the motors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motor.run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port.C, </a:t>
            </a:r>
            <a:r>
              <a:rPr b="0" i="0" lang="en-US" sz="14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-200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motor.run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port.D, </a:t>
            </a:r>
            <a:r>
              <a:rPr b="0" i="0" lang="en-US" sz="14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200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foundC = </a:t>
            </a: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False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foundD = </a:t>
            </a: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False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    # wait for color sensors to detect black and stop motors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    while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not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foundC </a:t>
            </a: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or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not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foundD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        if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color_sensor.reflection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port.A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&lt; </a:t>
            </a:r>
            <a:r>
              <a:rPr b="0" i="0" lang="en-US" sz="14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motor.stop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port.C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foundC = </a:t>
            </a: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True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        if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color_sensor.reflection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port.B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&lt; </a:t>
            </a:r>
            <a:r>
              <a:rPr b="0" i="0" lang="en-US" sz="14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motor.stop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port.D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foundD = </a:t>
            </a:r>
            <a:r>
              <a:rPr b="0" i="0" lang="en-US" sz="14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True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sys.exit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400" u="none" strike="noStrike">
                <a:solidFill>
                  <a:srgbClr val="D8009B"/>
                </a:solidFill>
                <a:latin typeface="Arial"/>
                <a:ea typeface="Arial"/>
                <a:cs typeface="Arial"/>
                <a:sym typeface="Arial"/>
              </a:rPr>
              <a:t>"Stopping"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runloop.run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main</a:t>
            </a:r>
            <a:r>
              <a:rPr b="0" i="0" lang="en-US" sz="14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()) </a:t>
            </a:r>
            <a:endParaRPr b="0" i="0" sz="14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8"/>
          <p:cNvSpPr txBox="1"/>
          <p:nvPr>
            <p:ph type="title"/>
          </p:nvPr>
        </p:nvSpPr>
        <p:spPr>
          <a:xfrm>
            <a:off x="175250" y="292975"/>
            <a:ext cx="88317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ill Sans"/>
              <a:buNone/>
            </a:pPr>
            <a:r>
              <a:rPr lang="en-US"/>
              <a:t>ALTERNATE SOLUTION: USING CONCURRENT FUNCTIONS</a:t>
            </a:r>
            <a:endParaRPr/>
          </a:p>
        </p:txBody>
      </p:sp>
      <p:sp>
        <p:nvSpPr>
          <p:cNvPr id="229" name="Google Shape;229;p8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09/23/2023)</a:t>
            </a:r>
            <a:endParaRPr/>
          </a:p>
        </p:txBody>
      </p:sp>
      <p:sp>
        <p:nvSpPr>
          <p:cNvPr id="230" name="Google Shape;230;p8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1" name="Google Shape;231;p8"/>
          <p:cNvSpPr txBox="1"/>
          <p:nvPr/>
        </p:nvSpPr>
        <p:spPr>
          <a:xfrm>
            <a:off x="198568" y="1053522"/>
            <a:ext cx="8746864" cy="52629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from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hub </a:t>
            </a:r>
            <a:r>
              <a:rPr b="0" i="0" lang="en-US" sz="12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import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port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import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motor, color_sensor, runloop, sys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2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async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2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def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all_done</a:t>
            </a:r>
            <a:r>
              <a:rPr b="0" i="0" lang="en-US" sz="12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()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    return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2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motor.velocity</a:t>
            </a:r>
            <a:r>
              <a:rPr b="0" i="0" lang="en-US" sz="12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port.C</a:t>
            </a:r>
            <a:r>
              <a:rPr b="0" i="0" lang="en-US" sz="12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2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is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2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2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motor.velocity</a:t>
            </a:r>
            <a:r>
              <a:rPr b="0" i="0" lang="en-US" sz="12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port.D</a:t>
            </a:r>
            <a:r>
              <a:rPr b="0" i="0" lang="en-US" sz="12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2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is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2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-US" sz="12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2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2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# Function to move motor until the sensor in front of it senses black</a:t>
            </a:r>
            <a:endParaRPr b="0" i="0" sz="12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# Parameters:</a:t>
            </a:r>
            <a:endParaRPr b="0" i="0" sz="12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# motor_port: The port of the motor</a:t>
            </a:r>
            <a:endParaRPr b="0" i="0" sz="12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# sensor_port: port of the color sensor in front of the motor</a:t>
            </a:r>
            <a:endParaRPr b="0" i="0" sz="12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# direction: 1 for clockwise, -1 for counterclockwise</a:t>
            </a:r>
            <a:endParaRPr b="0" i="0" sz="12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async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2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def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move_until_black</a:t>
            </a:r>
            <a:r>
              <a:rPr b="0" i="0" lang="en-US" sz="12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motor_port, color_port, direction</a:t>
            </a:r>
            <a:r>
              <a:rPr b="0" i="0" lang="en-US" sz="12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motor.run</a:t>
            </a:r>
            <a:r>
              <a:rPr b="0" i="0" lang="en-US" sz="12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motor_port, </a:t>
            </a:r>
            <a:r>
              <a:rPr b="0" i="0" lang="en-US" sz="12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200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* direction</a:t>
            </a:r>
            <a:r>
              <a:rPr b="0" i="0" lang="en-US" sz="12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2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    while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color_sensor.reflection</a:t>
            </a:r>
            <a:r>
              <a:rPr b="0" i="0" lang="en-US" sz="12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color_port</a:t>
            </a:r>
            <a:r>
              <a:rPr b="0" i="0" lang="en-US" sz="12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&gt; </a:t>
            </a:r>
            <a:r>
              <a:rPr b="0" i="0" lang="en-US" sz="12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        await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runloop.sleep_ms</a:t>
            </a:r>
            <a:r>
              <a:rPr b="0" i="0" lang="en-US" sz="12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2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50</a:t>
            </a:r>
            <a:r>
              <a:rPr b="0" i="0" lang="en-US" sz="12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2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motor.stop</a:t>
            </a:r>
            <a:r>
              <a:rPr b="0" i="0" lang="en-US" sz="12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motor_port</a:t>
            </a:r>
            <a:r>
              <a:rPr b="0" i="0" lang="en-US" sz="12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2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2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async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2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def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</a:t>
            </a:r>
            <a:r>
              <a:rPr b="0" i="0" lang="en-US" sz="12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()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    # create two async functions to send to the runloop</a:t>
            </a:r>
            <a:endParaRPr b="0" i="0" sz="12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a = move_until_black</a:t>
            </a:r>
            <a:r>
              <a:rPr b="0" i="0" lang="en-US" sz="12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port.C, port.A, </a:t>
            </a:r>
            <a:r>
              <a:rPr b="0" i="0" lang="en-US" sz="12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-1</a:t>
            </a:r>
            <a:r>
              <a:rPr b="0" i="0" lang="en-US" sz="12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2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b = move_until_black</a:t>
            </a:r>
            <a:r>
              <a:rPr b="0" i="0" lang="en-US" sz="12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port.D, port.B, </a:t>
            </a:r>
            <a:r>
              <a:rPr b="0" i="0" lang="en-US" sz="12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en-US" sz="12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2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    # run both the functions together</a:t>
            </a:r>
            <a:endParaRPr b="0" i="0" sz="12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runloop.run</a:t>
            </a:r>
            <a:r>
              <a:rPr b="0" i="0" lang="en-US" sz="12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r>
              <a:rPr b="0" i="0" lang="en-US" sz="12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[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a,b</a:t>
            </a:r>
            <a:r>
              <a:rPr b="0" i="0" lang="en-US" sz="12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])</a:t>
            </a:r>
            <a:endParaRPr b="0" i="0" sz="12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    # wait until both motors have stopped</a:t>
            </a:r>
            <a:endParaRPr b="0" i="0" sz="12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    await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runloop.until</a:t>
            </a:r>
            <a:r>
              <a:rPr b="0" i="0" lang="en-US" sz="12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all_done</a:t>
            </a:r>
            <a:r>
              <a:rPr b="0" i="0" lang="en-US" sz="12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2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sys.exit</a:t>
            </a:r>
            <a:r>
              <a:rPr b="0" i="0" lang="en-US" sz="12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200" u="none" strike="noStrike">
                <a:solidFill>
                  <a:srgbClr val="D8009B"/>
                </a:solidFill>
                <a:latin typeface="Arial"/>
                <a:ea typeface="Arial"/>
                <a:cs typeface="Arial"/>
                <a:sym typeface="Arial"/>
              </a:rPr>
              <a:t>"Stopping"</a:t>
            </a:r>
            <a:r>
              <a:rPr b="0" i="0" lang="en-US" sz="12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2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runloop.run</a:t>
            </a:r>
            <a:r>
              <a:rPr b="0" i="0" lang="en-US" sz="12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main</a:t>
            </a:r>
            <a:r>
              <a:rPr b="0" i="0" lang="en-US" sz="12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())</a:t>
            </a:r>
            <a:endParaRPr b="0" i="0" sz="12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9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IMPROVING YOUR CODE</a:t>
            </a:r>
            <a:endParaRPr/>
          </a:p>
        </p:txBody>
      </p:sp>
      <p:sp>
        <p:nvSpPr>
          <p:cNvPr id="237" name="Google Shape;237;p9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What do you notice about the solution we just presented?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/>
              <a:t>The robot is not always perfectly straight (aligned) at the end of it.  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/>
              <a:t>Both color sensors are on the line, but the robot stops at an angle if you started at a sharp angle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>
                <a:solidFill>
                  <a:srgbClr val="FF0000"/>
                </a:solidFill>
              </a:rPr>
              <a:t>Challenge Continued: Think about how you can improve this code so that the robot ends straighter 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>
                <a:solidFill>
                  <a:srgbClr val="FF0000"/>
                </a:solidFill>
              </a:rPr>
              <a:t>Solution: repeat the align except look for white this time</a:t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</p:txBody>
      </p:sp>
      <p:sp>
        <p:nvSpPr>
          <p:cNvPr id="238" name="Google Shape;238;p9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09/23/2023)</a:t>
            </a:r>
            <a:endParaRPr/>
          </a:p>
        </p:txBody>
      </p:sp>
      <p:sp>
        <p:nvSpPr>
          <p:cNvPr id="239" name="Google Shape;239;p9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2016-07-04T02:35:12Z</dcterms:created>
  <dc:creator>Srinivasan Seshan</dc:creator>
</cp:coreProperties>
</file>