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350" r:id="rId4"/>
    <p:sldId id="351" r:id="rId5"/>
    <p:sldId id="352" r:id="rId6"/>
    <p:sldId id="353" r:id="rId7"/>
    <p:sldId id="354" r:id="rId8"/>
    <p:sldId id="355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3"/>
    <p:restoredTop sz="94613"/>
  </p:normalViewPr>
  <p:slideViewPr>
    <p:cSldViewPr snapToGrid="0" snapToObjects="1">
      <p:cViewPr varScale="1">
        <p:scale>
          <a:sx n="224" d="100"/>
          <a:sy n="224" d="100"/>
        </p:scale>
        <p:origin x="63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be3badb9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be3badb9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gbe3badb9b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6" name="Google Shape;856;gbe3badb9b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be3badb9ba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be3badb9ba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be3badb9ba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2" name="Google Shape;872;gbe3badb9ba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gbe3badb9ba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0" name="Google Shape;880;gbe3badb9ba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be3badb9ba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be3badb9ba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/>
              <a:t>Recursion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AF683A66-50C6-3D60-5AC8-053311EBD92D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create recursive functions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10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Intro to Recursion</a:t>
            </a:r>
          </a:p>
        </p:txBody>
      </p:sp>
      <p:sp>
        <p:nvSpPr>
          <p:cNvPr id="849" name="Google Shape;849;p10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Definition  recursion (n): </a:t>
            </a:r>
          </a:p>
          <a:p>
            <a:pPr lvl="1"/>
            <a:r>
              <a:rPr lang="en-US"/>
              <a:t>see recursion </a:t>
            </a:r>
          </a:p>
          <a:p>
            <a:r>
              <a:rPr lang="en-US"/>
              <a:t>The definition refers to itself </a:t>
            </a:r>
            <a:br>
              <a:rPr lang="en-US"/>
            </a:br>
            <a:r>
              <a:rPr lang="en-US"/>
              <a:t>(like a loop)</a:t>
            </a:r>
          </a:p>
          <a:p>
            <a:r>
              <a:rPr lang="en-US"/>
              <a:t>Some famous examples are:</a:t>
            </a:r>
          </a:p>
          <a:p>
            <a:pPr lvl="1"/>
            <a:r>
              <a:rPr lang="en-US"/>
              <a:t>Fibonacci series: </a:t>
            </a:r>
          </a:p>
          <a:p>
            <a:pPr lvl="1"/>
            <a:r>
              <a:rPr lang="en-US"/>
              <a:t>Factorial:</a:t>
            </a:r>
          </a:p>
          <a:p>
            <a:r>
              <a:rPr lang="en-US"/>
              <a:t>In Python: a function that calls itself</a:t>
            </a:r>
          </a:p>
        </p:txBody>
      </p:sp>
      <p:sp>
        <p:nvSpPr>
          <p:cNvPr id="847" name="Google Shape;847;p10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pic>
        <p:nvPicPr>
          <p:cNvPr id="850" name="Google Shape;850;p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9468" y="1140006"/>
            <a:ext cx="2975738" cy="159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108"/>
          <p:cNvPicPr preferRelativeResize="0"/>
          <p:nvPr/>
        </p:nvPicPr>
        <p:blipFill>
          <a:blip r:embed="rId4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16049" y="3031394"/>
            <a:ext cx="2300324" cy="28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108"/>
          <p:cNvPicPr preferRelativeResize="0"/>
          <p:nvPr/>
        </p:nvPicPr>
        <p:blipFill>
          <a:blip r:embed="rId6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4882" y="3406579"/>
            <a:ext cx="2230450" cy="331850"/>
          </a:xfrm>
          <a:prstGeom prst="rect">
            <a:avLst/>
          </a:prstGeom>
          <a:noFill/>
          <a:ln>
            <a:noFill/>
          </a:ln>
        </p:spPr>
      </p:pic>
      <p:sp>
        <p:nvSpPr>
          <p:cNvPr id="853" name="Google Shape;853;p108"/>
          <p:cNvSpPr txBox="1"/>
          <p:nvPr/>
        </p:nvSpPr>
        <p:spPr>
          <a:xfrm>
            <a:off x="5078803" y="2895502"/>
            <a:ext cx="3648597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" i="1" dirty="0">
                <a:latin typeface="Muli"/>
                <a:ea typeface="Muli"/>
                <a:cs typeface="Muli"/>
                <a:sym typeface="Muli"/>
              </a:rPr>
              <a:t>1, 1, 2, 3, 5, 8, 13, …..</a:t>
            </a:r>
            <a:endParaRPr i="1" dirty="0">
              <a:latin typeface="Muli"/>
              <a:ea typeface="Muli"/>
              <a:cs typeface="Muli"/>
              <a:sym typeface="Muli"/>
            </a:endParaRPr>
          </a:p>
          <a:p>
            <a:pPr>
              <a:lnSpc>
                <a:spcPct val="150000"/>
              </a:lnSpc>
            </a:pPr>
            <a:r>
              <a:rPr lang="en" i="1" dirty="0">
                <a:latin typeface="Muli"/>
                <a:ea typeface="Muli"/>
                <a:cs typeface="Muli"/>
                <a:sym typeface="Muli"/>
              </a:rPr>
              <a:t>5! = 5*(4*(3*(2*(1)))) = 120</a:t>
            </a:r>
            <a:endParaRPr i="1" dirty="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A60B62-F227-415E-5751-90B49B87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10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Programming a Recursive Function</a:t>
            </a:r>
          </a:p>
        </p:txBody>
      </p:sp>
      <p:sp>
        <p:nvSpPr>
          <p:cNvPr id="859" name="Google Shape;859;p109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There are two parts to recursion:</a:t>
            </a:r>
          </a:p>
          <a:p>
            <a:pPr lvl="1"/>
            <a:r>
              <a:rPr lang="en-US"/>
              <a:t>The base case → a known case</a:t>
            </a:r>
          </a:p>
          <a:p>
            <a:pPr lvl="2"/>
            <a:r>
              <a:rPr lang="en-US"/>
              <a:t>Sometimes there are multiple base cases</a:t>
            </a:r>
          </a:p>
          <a:p>
            <a:pPr lvl="1"/>
            <a:r>
              <a:rPr lang="en-US"/>
              <a:t>The recursive case → everything else</a:t>
            </a:r>
          </a:p>
          <a:p>
            <a:endParaRPr lang="en-US"/>
          </a:p>
        </p:txBody>
      </p:sp>
      <p:sp>
        <p:nvSpPr>
          <p:cNvPr id="860" name="Google Shape;860;p10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861" name="Google Shape;861;p109"/>
          <p:cNvSpPr txBox="1"/>
          <p:nvPr/>
        </p:nvSpPr>
        <p:spPr>
          <a:xfrm>
            <a:off x="580550" y="4081725"/>
            <a:ext cx="6200400" cy="12899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b="1" dirty="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recursiveFunction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(this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is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the base case):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something non-recursive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6200" marR="76200">
              <a:lnSpc>
                <a:spcPct val="142857"/>
              </a:lnSpc>
              <a:spcAft>
                <a:spcPts val="800"/>
              </a:spcAft>
            </a:pP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   return something recursive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9B11AA-84E0-5606-F701-BE4C81DB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1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Recursion: Factorial</a:t>
            </a:r>
          </a:p>
        </p:txBody>
      </p:sp>
      <p:sp>
        <p:nvSpPr>
          <p:cNvPr id="867" name="Google Shape;867;p110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Base Case: </a:t>
            </a:r>
            <a:r>
              <a:rPr lang="en-US" dirty="0">
                <a:sym typeface="Courier New"/>
              </a:rPr>
              <a:t>factorial(1) = 1</a:t>
            </a:r>
            <a:r>
              <a:rPr lang="en-US" dirty="0"/>
              <a:t>  (i.e. 1! = 1)</a:t>
            </a:r>
          </a:p>
          <a:p>
            <a:r>
              <a:rPr lang="en-US" dirty="0"/>
              <a:t>Recursive case: return </a:t>
            </a:r>
            <a:r>
              <a:rPr lang="en-US" dirty="0">
                <a:sym typeface="Courier New"/>
              </a:rPr>
              <a:t>n*(factorial(n-1))</a:t>
            </a:r>
          </a:p>
          <a:p>
            <a:endParaRPr lang="en-US" dirty="0">
              <a:sym typeface="Courier New"/>
            </a:endParaRPr>
          </a:p>
        </p:txBody>
      </p:sp>
      <p:sp>
        <p:nvSpPr>
          <p:cNvPr id="868" name="Google Shape;868;p11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869" name="Google Shape;869;p110"/>
          <p:cNvSpPr txBox="1"/>
          <p:nvPr/>
        </p:nvSpPr>
        <p:spPr>
          <a:xfrm>
            <a:off x="902510" y="3061957"/>
            <a:ext cx="5457900" cy="175429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factorial(n):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2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n*factorial(n-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BD17EC-4A81-1139-9F3A-F56D476A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1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Recursion: Fibonacci</a:t>
            </a:r>
          </a:p>
        </p:txBody>
      </p:sp>
      <p:sp>
        <p:nvSpPr>
          <p:cNvPr id="875" name="Google Shape;875;p111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Base Case 1: </a:t>
            </a:r>
            <a:r>
              <a:rPr lang="en-US">
                <a:sym typeface="Courier New"/>
              </a:rPr>
              <a:t>fibonacci(1) = 1</a:t>
            </a:r>
            <a:r>
              <a:rPr lang="en-US"/>
              <a:t>  </a:t>
            </a:r>
          </a:p>
          <a:p>
            <a:r>
              <a:rPr lang="en-US"/>
              <a:t>Base Case 2: </a:t>
            </a:r>
            <a:r>
              <a:rPr lang="en-US">
                <a:sym typeface="Courier New"/>
              </a:rPr>
              <a:t>fibonacci(2) = 1</a:t>
            </a:r>
            <a:r>
              <a:rPr lang="en-US"/>
              <a:t>  </a:t>
            </a:r>
          </a:p>
          <a:p>
            <a:r>
              <a:rPr lang="en-US"/>
              <a:t>Recursive case: return </a:t>
            </a:r>
            <a:r>
              <a:rPr lang="en-US">
                <a:sym typeface="Courier New"/>
              </a:rPr>
              <a:t>fibonacci(n-1)+fibonacci(n-2)</a:t>
            </a:r>
          </a:p>
          <a:p>
            <a:endParaRPr lang="en-US">
              <a:sym typeface="Courier New"/>
            </a:endParaRPr>
          </a:p>
        </p:txBody>
      </p:sp>
      <p:sp>
        <p:nvSpPr>
          <p:cNvPr id="876" name="Google Shape;876;p11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877" name="Google Shape;877;p111"/>
          <p:cNvSpPr txBox="1"/>
          <p:nvPr/>
        </p:nvSpPr>
        <p:spPr>
          <a:xfrm>
            <a:off x="750330" y="3371328"/>
            <a:ext cx="5327100" cy="172281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fibonacci(n):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0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0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fibonacci(n-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+ fibonacci(n-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C46713-4A73-0ABA-2AF4-E3A2DA89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Challenge: Pell sequence</a:t>
            </a:r>
          </a:p>
        </p:txBody>
      </p:sp>
      <p:sp>
        <p:nvSpPr>
          <p:cNvPr id="883" name="Google Shape;883;p112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Create a recursive function to get the nth value in the Pell sequence</a:t>
            </a:r>
          </a:p>
          <a:p>
            <a:r>
              <a:rPr lang="en-US" dirty="0"/>
              <a:t>The Pell sequence is 0, 1, 2, 5, 12, 29, 70, 169, 408, 985, ……</a:t>
            </a:r>
          </a:p>
          <a:p>
            <a:r>
              <a:rPr lang="en-US" dirty="0"/>
              <a:t>Mathematically, it is defined as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the 5</a:t>
            </a:r>
            <a:r>
              <a:rPr lang="en-US" baseline="30000" dirty="0"/>
              <a:t>th</a:t>
            </a:r>
            <a:r>
              <a:rPr lang="en-US" dirty="0"/>
              <a:t> PELL number to the light matrix</a:t>
            </a:r>
          </a:p>
          <a:p>
            <a:endParaRPr lang="en-US" dirty="0"/>
          </a:p>
        </p:txBody>
      </p:sp>
      <p:sp>
        <p:nvSpPr>
          <p:cNvPr id="884" name="Google Shape;884;p11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pic>
        <p:nvPicPr>
          <p:cNvPr id="885" name="Google Shape;885;p112"/>
          <p:cNvPicPr preferRelativeResize="0"/>
          <p:nvPr/>
        </p:nvPicPr>
        <p:blipFill>
          <a:blip r:embed="rId3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871" y="2529551"/>
            <a:ext cx="4859726" cy="46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257CF4-1F64-38A1-BD96-FC869ED2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11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891" name="Google Shape;891;p113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hub </a:t>
            </a: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sys</a:t>
            </a:r>
          </a:p>
          <a:p>
            <a:pPr marL="0" indent="0" algn="l">
              <a:buNone/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Function to stop the program using a system exception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"Stopping"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PELL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&lt; 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"Invalid"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&lt;= 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 - 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 PELL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PELL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await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light_matrix.write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PELL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convert number to str before writing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1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11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92" name="Google Shape;892;p11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267262-FE5F-215C-4B62-C4A594B5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Additional contributions by FLL Share &amp; Learn community members</a:t>
            </a:r>
            <a:endParaRPr lang="en-US" sz="1600" dirty="0"/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1763</TotalTime>
  <Words>646</Words>
  <Application>Microsoft Macintosh PowerPoint</Application>
  <PresentationFormat>On-screen Show (4:3)</PresentationFormat>
  <Paragraphs>91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Consolas</vt:lpstr>
      <vt:lpstr>Courier New</vt:lpstr>
      <vt:lpstr>Gill Sans</vt:lpstr>
      <vt:lpstr>Gill Sans MT</vt:lpstr>
      <vt:lpstr>Helvetica Neue</vt:lpstr>
      <vt:lpstr>Muli</vt:lpstr>
      <vt:lpstr>Wingdings 2</vt:lpstr>
      <vt:lpstr>Dividend</vt:lpstr>
      <vt:lpstr>Recursion</vt:lpstr>
      <vt:lpstr>Lesson Objectives</vt:lpstr>
      <vt:lpstr>Intro to Recursion</vt:lpstr>
      <vt:lpstr>Programming a Recursive Function</vt:lpstr>
      <vt:lpstr>Recursion: Factorial</vt:lpstr>
      <vt:lpstr>Recursion: Fibonacci</vt:lpstr>
      <vt:lpstr>Challenge: Pell sequence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Manjiri McCoy</cp:lastModifiedBy>
  <cp:revision>219</cp:revision>
  <dcterms:created xsi:type="dcterms:W3CDTF">2016-07-04T02:35:12Z</dcterms:created>
  <dcterms:modified xsi:type="dcterms:W3CDTF">2023-09-09T22:48:53Z</dcterms:modified>
</cp:coreProperties>
</file>