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embedTrueTypeFonts="1" strictFirstAndLastChars="0" autoCompressPictures="0" showSpecialPlsOnTitleSld="0" saveSubsetFonts="1">
  <p:sldMasterIdLst>
    <p:sldMasterId r:id="rId5" id="2147483648"/>
  </p:sldMasterIdLst>
  <p:notesMasterIdLst>
    <p:notesMasterId r:id="rId6"/>
  </p:notesMasterIdLst>
  <p:sldIdLst>
    <p:sldId r:id="rId7" id="256"/>
    <p:sldId r:id="rId8" id="257"/>
    <p:sldId r:id="rId9" id="258"/>
    <p:sldId r:id="rId10" id="259"/>
    <p:sldId r:id="rId11" id="260"/>
    <p:sldId r:id="rId12" id="261"/>
    <p:sldId r:id="rId13" id="262"/>
    <p:sldId r:id="rId14" id="263"/>
    <p:sldId r:id="rId15" id="264"/>
    <p:sldId r:id="rId16" id="265"/>
    <p:sldId r:id="rId17" id="266"/>
    <p:sldId r:id="rId18" id="267"/>
    <p:sldId r:id="rId19" id="268"/>
    <p:sldId r:id="rId20" id="269"/>
    <p:sldId r:id="rId21" id="270"/>
    <p:sldId r:id="rId22" id="271"/>
  </p:sldIdLst>
  <p:sldSz cx="9144000" cy="6858000"/>
  <p:notesSz cx="6858000" cy="9144000"/>
  <p:embeddedFontLst>
    <p:embeddedFont>
      <p:font typeface="Helvetica Neue"/>
      <p:regular r:id="rId23"/>
      <p:bold r:id="rId24"/>
      <p:italic r:id="rId25"/>
      <p:boldItalic r:id="rId26"/>
    </p:embeddedFont>
    <p:embeddedFont>
      <p:font typeface="Gill Sans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orient="horz" pos="2160" id="1">
          <p15:clr>
            <a:srgbClr val="A4A3A4"/>
          </p15:clr>
        </p15:guide>
        <p15:guide pos="2880" id="2">
          <p15:clr>
            <a:srgbClr val="A4A3A4"/>
          </p15:clr>
        </p15:guide>
      </p15:sldGuideLst>
    </p:ext>
    <p:ext uri="GoogleSlidesCustomDataVersion2">
      <go:slidesCustomData xmlns:go="http://customooxmlschemas.google.com/" roundtripDataSignature="AMtx7mi3qwaDXu7PxvbyQ0SjA5oj89yAyA==" r:id="rId29"/>
    </p:ext>
    <p:ext uri="GoogleSlidesCustomDataVersion2">
      <go:slidesCustomData xmlns:go="http://customooxmlschemas.google.com/" roundtripDataSignature="AMtx7mgCbuC3tiFmSKm6ImMUsDnUAwxXoQ==" r:id="rId29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HelveticaNeue-bold.fntdata"/><Relationship Id="rId23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font" Target="fonts/HelveticaNeue-boldItalic.fntdata"/><Relationship Id="rId25" Type="http://schemas.openxmlformats.org/officeDocument/2006/relationships/font" Target="fonts/HelveticaNeue-italic.fntdata"/><Relationship Id="rId28" Type="http://schemas.openxmlformats.org/officeDocument/2006/relationships/font" Target="fonts/GillSans-bold.fntdata"/><Relationship Id="rId27" Type="http://schemas.openxmlformats.org/officeDocument/2006/relationships/font" Target="fonts/Gill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/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7" name="Google Shape;2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9" name="Google Shape;2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6" name="Google Shape;27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428db7425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g2428db742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7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7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4" name="Google Shape;24;p17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5" name="Google Shape;2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6" name="Google Shape;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7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6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6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3" name="Google Shape;103;p2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4" name="Google Shape;104;p2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7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7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0" name="Google Shape;110;p27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1" name="Google Shape;111;p27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7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8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p2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8" name="Google Shape;118;p2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2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0" name="Google Shape;120;p2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3" name="Google Shape;123;p29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4" name="Google Shape;124;p29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5" name="Google Shape;125;p29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6" name="Google Shape;126;p2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7" name="Google Shape;127;p2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2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0" name="Google Shape;130;p2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4" name="Google Shape;134;p3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5" name="Google Shape;135;p3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6" name="Google Shape;136;p3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9" name="Google Shape;139;p3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1" name="Google Shape;141;p3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31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32"/>
          <p:cNvSpPr txBox="1"/>
          <p:nvPr>
            <p:ph type="title"/>
          </p:nvPr>
        </p:nvSpPr>
        <p:spPr>
          <a:xfrm>
            <a:off x="580550" y="274633"/>
            <a:ext cx="6014400" cy="11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/>
            </a:lvl9pPr>
          </a:lstStyle>
          <a:p/>
        </p:txBody>
      </p:sp>
      <p:sp>
        <p:nvSpPr>
          <p:cNvPr id="146" name="Google Shape;146;p32"/>
          <p:cNvSpPr txBox="1"/>
          <p:nvPr>
            <p:ph idx="1" type="body"/>
          </p:nvPr>
        </p:nvSpPr>
        <p:spPr>
          <a:xfrm>
            <a:off x="580550" y="1803400"/>
            <a:ext cx="6014400" cy="42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indent="-368300" lvl="1" marL="914400" algn="l">
              <a:spcBef>
                <a:spcPts val="0"/>
              </a:spcBef>
              <a:spcAft>
                <a:spcPts val="0"/>
              </a:spcAft>
              <a:buSzPts val="2200"/>
              <a:buChar char="∙"/>
              <a:defRPr sz="2200"/>
            </a:lvl2pPr>
            <a:lvl3pPr indent="-355600" lvl="2" marL="1371600" algn="l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indent="-342900" lvl="3" marL="18288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algn="l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algn="l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algn="l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47" name="Google Shape;147;p32"/>
          <p:cNvSpPr txBox="1"/>
          <p:nvPr>
            <p:ph idx="12" type="sldNum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algn="r">
              <a:buClr>
                <a:schemeClr val="dk1"/>
              </a:buClr>
              <a:buSzPts val="1400"/>
              <a:buFont typeface="Gill Sans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0" name="Google Shape;30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9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1" name="Google Shape;41;p1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4;p19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p1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p19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2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2" name="Google Shape;52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4" name="Google Shape;54;p2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5" name="Google Shape;55;p2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2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1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59" name="Google Shape;59;p21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1" name="Google Shape;61;p21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2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2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2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p2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2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4" name="Google Shape;74;p22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5" name="Google Shape;75;p22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2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0" name="Google Shape;80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1" name="Google Shape;81;p2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3" name="Google Shape;83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4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24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89" name="Google Shape;89;p2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0" name="Google Shape;90;p2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5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25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6" name="Google Shape;96;p25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7" name="Google Shape;97;p25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5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6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6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6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1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"/>
          <p:cNvSpPr txBox="1"/>
          <p:nvPr>
            <p:ph type="ctrTitle"/>
          </p:nvPr>
        </p:nvSpPr>
        <p:spPr>
          <a:xfrm>
            <a:off x="242754" y="2676578"/>
            <a:ext cx="8584534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LOOPS</a:t>
            </a:r>
            <a:endParaRPr/>
          </a:p>
        </p:txBody>
      </p:sp>
      <p:sp>
        <p:nvSpPr>
          <p:cNvPr id="153" name="Google Shape;153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54" name="Google Shape;154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ANALYSIS: FOR LOOPS WITH RANGE()</a:t>
            </a:r>
            <a:endParaRPr/>
          </a:p>
        </p:txBody>
      </p:sp>
      <p:sp>
        <p:nvSpPr>
          <p:cNvPr id="229" name="Google Shape;229;p9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Basic structure: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range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print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also set a start position: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range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 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print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 b="0">
              <a:solidFill>
                <a:srgbClr val="000000"/>
              </a:solidFill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0" lang="en-US">
                <a:solidFill>
                  <a:srgbClr val="000000"/>
                </a:solidFill>
              </a:rPr>
              <a:t>Notice that 4 was not included. The range() function excludes the maximum that you set.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b="0" lang="en-US">
                <a:solidFill>
                  <a:srgbClr val="000000"/>
                </a:solidFill>
              </a:rPr>
              <a:t>Finally, you can increment by different values other than 1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i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range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 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7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, </a:t>
            </a:r>
            <a:r>
              <a:rPr b="0" lang="en-US">
                <a:solidFill>
                  <a:srgbClr val="FF7D00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  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print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0" name="Google Shape;230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231" name="Google Shape;231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2" name="Google Shape;232;p9"/>
          <p:cNvSpPr txBox="1"/>
          <p:nvPr/>
        </p:nvSpPr>
        <p:spPr>
          <a:xfrm>
            <a:off x="2289383" y="5225829"/>
            <a:ext cx="103764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Increment</a:t>
            </a:r>
            <a:endParaRPr/>
          </a:p>
        </p:txBody>
      </p:sp>
      <p:sp>
        <p:nvSpPr>
          <p:cNvPr id="233" name="Google Shape;233;p9"/>
          <p:cNvSpPr txBox="1"/>
          <p:nvPr/>
        </p:nvSpPr>
        <p:spPr>
          <a:xfrm>
            <a:off x="2780969" y="1270940"/>
            <a:ext cx="894522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nsolas"/>
              <a:buNone/>
            </a:pPr>
            <a:r>
              <a:rPr lang="en-US" sz="1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</a:t>
            </a:r>
            <a:endParaRPr/>
          </a:p>
        </p:txBody>
      </p:sp>
      <p:sp>
        <p:nvSpPr>
          <p:cNvPr id="234" name="Google Shape;234;p9"/>
          <p:cNvSpPr txBox="1"/>
          <p:nvPr/>
        </p:nvSpPr>
        <p:spPr>
          <a:xfrm>
            <a:off x="3147275" y="2789800"/>
            <a:ext cx="9342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</a:pPr>
            <a:r>
              <a:rPr lang="en-US">
                <a:latin typeface="Gill Sans"/>
                <a:ea typeface="Gill Sans"/>
                <a:cs typeface="Gill Sans"/>
                <a:sym typeface="Gill Sans"/>
              </a:rPr>
              <a:t>3</a:t>
            </a:r>
            <a:endParaRPr/>
          </a:p>
        </p:txBody>
      </p:sp>
      <p:sp>
        <p:nvSpPr>
          <p:cNvPr id="235" name="Google Shape;235;p9"/>
          <p:cNvSpPr txBox="1"/>
          <p:nvPr/>
        </p:nvSpPr>
        <p:spPr>
          <a:xfrm>
            <a:off x="3614414" y="4506789"/>
            <a:ext cx="131594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onsolas"/>
              <a:buNone/>
            </a:pPr>
            <a:r>
              <a:rPr lang="en-US" sz="1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Output: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</a:pPr>
            <a:r>
              <a:rPr b="0"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Gill Sans"/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6</a:t>
            </a:r>
            <a:endParaRPr b="0" sz="14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36" name="Google Shape;236;p9"/>
          <p:cNvCxnSpPr/>
          <p:nvPr/>
        </p:nvCxnSpPr>
        <p:spPr>
          <a:xfrm rot="10800000">
            <a:off x="2808206" y="4811742"/>
            <a:ext cx="0" cy="344200"/>
          </a:xfrm>
          <a:prstGeom prst="straightConnector1">
            <a:avLst/>
          </a:prstGeom>
          <a:noFill/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FOR LOOPS WITH A LIST OF NUMBERS</a:t>
            </a:r>
            <a:endParaRPr/>
          </a:p>
        </p:txBody>
      </p:sp>
      <p:sp>
        <p:nvSpPr>
          <p:cNvPr id="242" name="Google Shape;242;p10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For loops can be used to iterate over a comma separated list of numbers (enclosed by brackets [])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i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[0, 2, 6]: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	print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b="0" lang="en-US">
                <a:solidFill>
                  <a:srgbClr val="00877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Output: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0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2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6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Note:  This example uses lists, which we have not covered yet. 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43" name="Google Shape;243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244" name="Google Shape;244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LOOP EXAMPLES</a:t>
            </a:r>
            <a:endParaRPr/>
          </a:p>
        </p:txBody>
      </p:sp>
      <p:sp>
        <p:nvSpPr>
          <p:cNvPr id="250" name="Google Shape;250;p11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0844" lvl="0" marL="30600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51" name="Google Shape;251;p11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2" name="Google Shape;252;p11"/>
          <p:cNvSpPr txBox="1"/>
          <p:nvPr/>
        </p:nvSpPr>
        <p:spPr>
          <a:xfrm>
            <a:off x="319725" y="2131375"/>
            <a:ext cx="4518300" cy="14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A for loop repeats an action a specific number of times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based on the provided range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000">
                <a:solidFill>
                  <a:srgbClr val="99000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sumFromMToN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(m, 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total = </a:t>
            </a:r>
            <a:r>
              <a:rPr lang="en-US" sz="100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i="1" lang="en-US" sz="100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note that range(x, y) includes x but excludes y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x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range(m, n+</a:t>
            </a:r>
            <a:r>
              <a:rPr lang="en-US" sz="100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total += x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marR="76200" rtl="0" algn="l">
              <a:lnSpc>
                <a:spcPct val="142857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total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3" name="Google Shape;253;p11"/>
          <p:cNvSpPr txBox="1"/>
          <p:nvPr/>
        </p:nvSpPr>
        <p:spPr>
          <a:xfrm>
            <a:off x="286800" y="3932076"/>
            <a:ext cx="4518300" cy="110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000">
                <a:solidFill>
                  <a:srgbClr val="99000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printStarRectangle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i="1" lang="en-US" sz="100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print an nxn rectangle of asterisks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row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range(n):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col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range(n):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print(</a:t>
            </a:r>
            <a:r>
              <a:rPr lang="en-US" sz="1000">
                <a:solidFill>
                  <a:srgbClr val="DD1144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"*"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, end=</a:t>
            </a:r>
            <a:r>
              <a:rPr lang="en-US" sz="1000">
                <a:solidFill>
                  <a:srgbClr val="DD1144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""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marR="76200" rtl="0" algn="l">
              <a:lnSpc>
                <a:spcPct val="142857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print()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4" name="Google Shape;254;p11"/>
          <p:cNvSpPr txBox="1"/>
          <p:nvPr/>
        </p:nvSpPr>
        <p:spPr>
          <a:xfrm>
            <a:off x="5350375" y="2131375"/>
            <a:ext cx="3000000" cy="1262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000">
                <a:solidFill>
                  <a:srgbClr val="999988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# use while loops when there is an indeterminate number of iterations</a:t>
            </a:r>
            <a:endParaRPr b="1"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1000">
                <a:solidFill>
                  <a:srgbClr val="99000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leftmostDigit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(n):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n = abs(n)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(n &gt;= </a:t>
            </a:r>
            <a:r>
              <a:rPr lang="en-US" sz="100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     n = n//</a:t>
            </a:r>
            <a:r>
              <a:rPr lang="en-US" sz="1000">
                <a:solidFill>
                  <a:srgbClr val="008080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10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76200" marR="76200" rtl="0" algn="l">
              <a:lnSpc>
                <a:spcPct val="142857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b="1"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000">
                <a:solidFill>
                  <a:srgbClr val="333333"/>
                </a:solidFill>
                <a:highlight>
                  <a:srgbClr val="F8F8F8"/>
                </a:highlight>
                <a:latin typeface="Courier New"/>
                <a:ea typeface="Courier New"/>
                <a:cs typeface="Courier New"/>
                <a:sym typeface="Courier New"/>
              </a:rPr>
              <a:t> n</a:t>
            </a:r>
            <a:endParaRPr sz="1000">
              <a:solidFill>
                <a:srgbClr val="333333"/>
              </a:solidFill>
              <a:highlight>
                <a:srgbClr val="F8F8F8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5" name="Google Shape;255;p11"/>
          <p:cNvSpPr txBox="1"/>
          <p:nvPr/>
        </p:nvSpPr>
        <p:spPr>
          <a:xfrm>
            <a:off x="227675" y="5189500"/>
            <a:ext cx="6615600" cy="47394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Examples from</a:t>
            </a:r>
            <a:r>
              <a:rPr lang="en-US"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https://www.cs.cmu.edu/~112/schedule.html</a:t>
            </a:r>
            <a:endParaRPr sz="12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6" name="Google Shape;256;p11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CHALLENGE: PRIME NUMBERS</a:t>
            </a:r>
            <a:endParaRPr/>
          </a:p>
        </p:txBody>
      </p:sp>
      <p:sp>
        <p:nvSpPr>
          <p:cNvPr id="262" name="Google Shape;262;p12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Your goal is to check if any given positive integer n is prime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Hints: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Prime numbers are only divisible by 1 and itself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You need to check divisibility by numbers between 2 and the n-1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600"/>
              </a:spcAft>
              <a:buSzPts val="1472"/>
              <a:buChar char="⬛"/>
            </a:pPr>
            <a:r>
              <a:rPr lang="en-US"/>
              <a:t>Modulo (%) will help here (the number can be factored by integer a if n%a==0)</a:t>
            </a:r>
            <a:endParaRPr/>
          </a:p>
        </p:txBody>
      </p:sp>
      <p:sp>
        <p:nvSpPr>
          <p:cNvPr id="263" name="Google Shape;263;p1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4" name="Google Shape;264;p1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 SOLUTION</a:t>
            </a:r>
            <a:endParaRPr/>
          </a:p>
        </p:txBody>
      </p:sp>
      <p:sp>
        <p:nvSpPr>
          <p:cNvPr id="270" name="Google Shape;270;p1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0844" lvl="0" marL="306000" rtl="0" algn="l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71" name="Google Shape;271;p1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2" name="Google Shape;272;p13"/>
          <p:cNvSpPr txBox="1"/>
          <p:nvPr/>
        </p:nvSpPr>
        <p:spPr>
          <a:xfrm>
            <a:off x="518575" y="1662777"/>
            <a:ext cx="8338200" cy="371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 = 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your number here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prime =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start by assuming it is prime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&lt;= 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1 and lower are not prime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prime =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sz="13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 (n == 2):</a:t>
            </a:r>
            <a:endParaRPr sz="13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	prime = True</a:t>
            </a:r>
            <a:endParaRPr sz="135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factor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,n):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check all possible factors [3, n]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(n % factor == 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n%factor == 0 when it is a divisor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prime =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set that n is not prime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prime: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"is prime"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the number is prime</a:t>
            </a:r>
            <a:endParaRPr sz="135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"not prime"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lang="en-US" sz="135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# the number is not prime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3" name="Google Shape;273;p1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 SOLUTION USING SPIKE PRIME</a:t>
            </a:r>
            <a:endParaRPr/>
          </a:p>
        </p:txBody>
      </p:sp>
      <p:sp>
        <p:nvSpPr>
          <p:cNvPr id="279" name="Google Shape;279;p14"/>
          <p:cNvSpPr txBox="1"/>
          <p:nvPr>
            <p:ph idx="1" type="body"/>
          </p:nvPr>
        </p:nvSpPr>
        <p:spPr>
          <a:xfrm>
            <a:off x="155088" y="1140006"/>
            <a:ext cx="8831580" cy="5176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from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hub </a:t>
            </a: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light_matrix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runloop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sys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Standard Python system library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b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Function to stop the program using a system exception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stopAndExitProgram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lang="en-US" sz="35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sys.exit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sz="3500" u="none" strike="noStrike">
                <a:solidFill>
                  <a:srgbClr val="D8009B"/>
                </a:solidFill>
                <a:latin typeface="Courier New"/>
                <a:ea typeface="Courier New"/>
                <a:cs typeface="Courier New"/>
                <a:sym typeface="Courier New"/>
              </a:rPr>
              <a:t>"Stopping"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b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async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main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n = </a:t>
            </a:r>
            <a:r>
              <a:rPr i="0" lang="en-US" sz="3500" u="none" strike="noStrike">
                <a:solidFill>
                  <a:srgbClr val="FF7D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your number here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prime = </a:t>
            </a: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start by assuming it is prime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if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 &lt;= </a:t>
            </a:r>
            <a:r>
              <a:rPr i="0" lang="en-US" sz="3500" u="none" strike="noStrike">
                <a:solidFill>
                  <a:srgbClr val="FF7D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1 and lower are not prime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prime = </a:t>
            </a: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 i="0" sz="3500" u="none" strike="noStrike">
              <a:solidFill>
                <a:srgbClr val="0078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lang="en-US" sz="3500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3500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if</a:t>
            </a:r>
            <a:r>
              <a:rPr lang="en-US" sz="3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500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n == </a:t>
            </a:r>
            <a:r>
              <a:rPr lang="en-US" sz="3500">
                <a:solidFill>
                  <a:srgbClr val="FF7D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3500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lang="en-US" sz="3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lang="en-US" sz="3500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2 is prime</a:t>
            </a:r>
            <a:endParaRPr sz="35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lang="en-US" sz="3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prime = </a:t>
            </a:r>
            <a:r>
              <a:rPr lang="en-US" sz="3500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sz="3500">
              <a:solidFill>
                <a:srgbClr val="0078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for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factor </a:t>
            </a: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range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500">
                <a:solidFill>
                  <a:srgbClr val="FF7D00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,n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check all possible factors [</a:t>
            </a:r>
            <a:r>
              <a:rPr lang="en-US" sz="3500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, n</a:t>
            </a:r>
            <a:r>
              <a:rPr lang="en-US" sz="3500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    if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 % factor == </a:t>
            </a:r>
            <a:r>
              <a:rPr i="0" lang="en-US" sz="3500" u="none" strike="noStrike">
                <a:solidFill>
                  <a:srgbClr val="FF7D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n%factor == 0 when it is a divisor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prime = </a:t>
            </a: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set that n is not prime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if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prime: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    await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light_matrix.write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sz="3500" u="none" strike="noStrike">
                <a:solidFill>
                  <a:srgbClr val="D8009B"/>
                </a:solidFill>
                <a:latin typeface="Courier New"/>
                <a:ea typeface="Courier New"/>
                <a:cs typeface="Courier New"/>
                <a:sym typeface="Courier New"/>
              </a:rPr>
              <a:t>"Yes"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the number is prime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else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78CC"/>
                </a:solidFill>
                <a:latin typeface="Courier New"/>
                <a:ea typeface="Courier New"/>
                <a:cs typeface="Courier New"/>
                <a:sym typeface="Courier New"/>
              </a:rPr>
              <a:t>        await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light_matrix.write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sz="3500" u="none" strike="noStrike">
                <a:solidFill>
                  <a:srgbClr val="D8009B"/>
                </a:solidFill>
                <a:latin typeface="Courier New"/>
                <a:ea typeface="Courier New"/>
                <a:cs typeface="Courier New"/>
                <a:sym typeface="Courier New"/>
              </a:rPr>
              <a:t>"No"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the number is not prime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b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i="0" lang="en-US" sz="3500" u="none" strike="noStrike">
                <a:solidFill>
                  <a:srgbClr val="00963E"/>
                </a:solidFill>
                <a:latin typeface="Courier New"/>
                <a:ea typeface="Courier New"/>
                <a:cs typeface="Courier New"/>
                <a:sym typeface="Courier New"/>
              </a:rPr>
              <a:t># Stop and exit the program. You should see the Program number on your hub.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stopAndExitProgram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i="0" sz="3500" u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775"/>
              </a:spcBef>
              <a:spcAft>
                <a:spcPts val="0"/>
              </a:spcAft>
              <a:buSzPct val="92000"/>
              <a:buNone/>
            </a:pPr>
            <a:b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runloop.run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i="0" lang="en-US" sz="3500" u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i="0" lang="en-US" sz="3500" u="none" strike="noStrike">
                <a:solidFill>
                  <a:srgbClr val="00877B"/>
                </a:solidFill>
                <a:latin typeface="Courier New"/>
                <a:ea typeface="Courier New"/>
                <a:cs typeface="Courier New"/>
                <a:sym typeface="Courier New"/>
              </a:rPr>
              <a:t>())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690"/>
              </a:spcBef>
              <a:spcAft>
                <a:spcPts val="0"/>
              </a:spcAft>
              <a:buSzPct val="91999"/>
              <a:buNone/>
            </a:pPr>
            <a:r>
              <a:t/>
            </a:r>
            <a:endParaRPr/>
          </a:p>
        </p:txBody>
      </p:sp>
      <p:sp>
        <p:nvSpPr>
          <p:cNvPr id="280" name="Google Shape;280;p1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1" name="Google Shape;281;p1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87" name="Google Shape;287;p15"/>
          <p:cNvSpPr txBox="1"/>
          <p:nvPr>
            <p:ph idx="1" type="body"/>
          </p:nvPr>
        </p:nvSpPr>
        <p:spPr>
          <a:xfrm>
            <a:off x="457200" y="1317983"/>
            <a:ext cx="8245474" cy="1145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Arvind and Sanjay Seshan for Prime Lessons</a:t>
            </a:r>
            <a:endParaRPr sz="1600"/>
          </a:p>
          <a:p>
            <a:pPr indent="0" lvl="0" marL="30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02444" lvl="0" marL="306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⬛"/>
            </a:pPr>
            <a:r>
              <a:rPr lang="en-US" sz="1600">
                <a:solidFill>
                  <a:schemeClr val="dk1"/>
                </a:solidFill>
              </a:rPr>
              <a:t>Additional contributions by FLL Share &amp; Learn community members.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88" name="Google Shape;288;p1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289" name="Google Shape;289;p1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0" name="Google Shape;290;p15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91" name="Google Shape;291;p15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60" name="Google Shape;160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repeat an action using loops</a:t>
            </a:r>
            <a:endParaRPr/>
          </a:p>
        </p:txBody>
      </p:sp>
      <p:sp>
        <p:nvSpPr>
          <p:cNvPr id="161" name="Google Shape;161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162" name="Google Shape;162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REPEATING CODE</a:t>
            </a:r>
            <a:endParaRPr/>
          </a:p>
        </p:txBody>
      </p:sp>
      <p:sp>
        <p:nvSpPr>
          <p:cNvPr id="168" name="Google Shape;168;p3"/>
          <p:cNvSpPr txBox="1"/>
          <p:nvPr>
            <p:ph idx="1" type="body"/>
          </p:nvPr>
        </p:nvSpPr>
        <p:spPr>
          <a:xfrm>
            <a:off x="155088" y="1140006"/>
            <a:ext cx="8831580" cy="2728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Let us say that you want the robot to repeat an action over and over again. 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Would you copy the code over and over?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What if you wanted to repeat the action forever?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use the loops to repeat an action for a number of times or until some exit condition is met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Python has two types of loops:  for loops and while loops</a:t>
            </a:r>
            <a:endParaRPr/>
          </a:p>
        </p:txBody>
      </p:sp>
      <p:sp>
        <p:nvSpPr>
          <p:cNvPr id="169" name="Google Shape;169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170" name="Google Shape;170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WHILE LOOPS</a:t>
            </a:r>
            <a:endParaRPr/>
          </a:p>
        </p:txBody>
      </p:sp>
      <p:sp>
        <p:nvSpPr>
          <p:cNvPr id="176" name="Google Shape;176;p4"/>
          <p:cNvSpPr txBox="1"/>
          <p:nvPr>
            <p:ph idx="1" type="body"/>
          </p:nvPr>
        </p:nvSpPr>
        <p:spPr>
          <a:xfrm>
            <a:off x="155576" y="1139825"/>
            <a:ext cx="6360282" cy="508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Let’s say we want to run a task while some condition is True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E.g. while I am in the library, stay quiet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In Python, we use while (statement): to run code while the statement is True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In the example on the right, x==8 is always True, so “Yay!” will print forever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If you insert x=10 inside the loop, “Yay!” will only print once, for example. This is because the condition x==8  now becomes false, so the next time the loop condition is evaluated, the loop will not continue.</a:t>
            </a:r>
            <a:endParaRPr/>
          </a:p>
          <a:p>
            <a:pPr indent="0" lvl="0" marL="306000" rtl="0" algn="l">
              <a:spcBef>
                <a:spcPts val="9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60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77" name="Google Shape;177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8" name="Google Shape;178;p4"/>
          <p:cNvSpPr txBox="1"/>
          <p:nvPr/>
        </p:nvSpPr>
        <p:spPr>
          <a:xfrm>
            <a:off x="6596743" y="1361153"/>
            <a:ext cx="2391681" cy="2947571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sz="1350">
              <a:solidFill>
                <a:srgbClr val="098658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(x == 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"Yay!"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Output:</a:t>
            </a:r>
            <a:endParaRPr sz="13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Yay!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Yay!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Yay!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... [repeats forever]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9" name="Google Shape;179;p4"/>
          <p:cNvSpPr/>
          <p:nvPr/>
        </p:nvSpPr>
        <p:spPr>
          <a:xfrm>
            <a:off x="7211370" y="4749422"/>
            <a:ext cx="1777054" cy="1261854"/>
          </a:xfrm>
          <a:prstGeom prst="rect">
            <a:avLst/>
          </a:prstGeom>
          <a:solidFill>
            <a:schemeClr val="accent1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Note: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Remember to indent the code you want to run in the loop</a:t>
            </a:r>
            <a:endParaRPr/>
          </a:p>
        </p:txBody>
      </p:sp>
      <p:sp>
        <p:nvSpPr>
          <p:cNvPr id="180" name="Google Shape;180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428db74258_0_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WHILE LOOPS IN SPIKE PRIME</a:t>
            </a:r>
            <a:endParaRPr/>
          </a:p>
        </p:txBody>
      </p:sp>
      <p:sp>
        <p:nvSpPr>
          <p:cNvPr id="186" name="Google Shape;186;g2428db74258_0_0"/>
          <p:cNvSpPr txBox="1"/>
          <p:nvPr>
            <p:ph idx="1" type="body"/>
          </p:nvPr>
        </p:nvSpPr>
        <p:spPr>
          <a:xfrm>
            <a:off x="155575" y="1277750"/>
            <a:ext cx="8746800" cy="49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While loops are useful for repeating a task until a certain sensor reading: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60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87" name="Google Shape;187;g2428db74258_0_0"/>
          <p:cNvSpPr txBox="1"/>
          <p:nvPr>
            <p:ph idx="12" type="sldNum"/>
          </p:nvPr>
        </p:nvSpPr>
        <p:spPr>
          <a:xfrm>
            <a:off x="8236372" y="631650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8" name="Google Shape;188;g2428db74258_0_0"/>
          <p:cNvSpPr txBox="1"/>
          <p:nvPr/>
        </p:nvSpPr>
        <p:spPr>
          <a:xfrm>
            <a:off x="540208" y="1752797"/>
            <a:ext cx="6473400" cy="1262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# Move forward until the distance sensor returns &lt;=10cm value</a:t>
            </a:r>
            <a:endParaRPr b="0" sz="1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lang="en-US" sz="1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(getDistance() &gt; </a:t>
            </a:r>
            <a:r>
              <a:rPr b="0" lang="en-US" sz="1400">
                <a:solidFill>
                  <a:srgbClr val="098658"/>
                </a:solidFill>
                <a:latin typeface="Consolas"/>
                <a:ea typeface="Consolas"/>
                <a:cs typeface="Consolas"/>
                <a:sym typeface="Consolas"/>
              </a:rPr>
              <a:t>10</a:t>
            </a:r>
            <a:r>
              <a:rPr b="0" lang="en-US" sz="1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):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   moveForward()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# Assume that getDistance() gets the distance sensor's value in</a:t>
            </a:r>
            <a:endParaRPr b="0" sz="1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rgbClr val="008000"/>
                </a:solidFill>
                <a:latin typeface="Consolas"/>
                <a:ea typeface="Consolas"/>
                <a:cs typeface="Consolas"/>
                <a:sym typeface="Consolas"/>
              </a:rPr>
              <a:t># centimeters and moveForward() moves the robot forward</a:t>
            </a:r>
            <a:endParaRPr b="0" sz="1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9" name="Google Shape;189;g2428db74258_0_0"/>
          <p:cNvSpPr/>
          <p:nvPr/>
        </p:nvSpPr>
        <p:spPr>
          <a:xfrm>
            <a:off x="7211370" y="4749422"/>
            <a:ext cx="1777200" cy="1261800"/>
          </a:xfrm>
          <a:prstGeom prst="rect">
            <a:avLst/>
          </a:prstGeom>
          <a:solidFill>
            <a:schemeClr val="accent1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Note: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Remember to indent the code you want to run in the loop</a:t>
            </a:r>
            <a:endParaRPr/>
          </a:p>
        </p:txBody>
      </p:sp>
      <p:sp>
        <p:nvSpPr>
          <p:cNvPr id="190" name="Google Shape;190;g2428db74258_0_0"/>
          <p:cNvSpPr txBox="1"/>
          <p:nvPr>
            <p:ph idx="11" type="ftr"/>
          </p:nvPr>
        </p:nvSpPr>
        <p:spPr>
          <a:xfrm>
            <a:off x="88409" y="632027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INDEFINITE WHILE LOOPS</a:t>
            </a:r>
            <a:endParaRPr/>
          </a:p>
        </p:txBody>
      </p:sp>
      <p:sp>
        <p:nvSpPr>
          <p:cNvPr id="196" name="Google Shape;196;p5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>
                <a:solidFill>
                  <a:schemeClr val="dk1"/>
                </a:solidFill>
              </a:rPr>
              <a:t>You can also use while loops to loops forever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 </a:t>
            </a:r>
            <a:r>
              <a:rPr b="0" lang="en-US">
                <a:solidFill>
                  <a:srgbClr val="0078CC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b="0"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	Code</a:t>
            </a:r>
            <a:endParaRPr b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>
                <a:solidFill>
                  <a:schemeClr val="dk1"/>
                </a:solidFill>
              </a:rPr>
              <a:t>By setting the condition to be True always, the loop will repeat forever</a:t>
            </a:r>
            <a:endParaRPr/>
          </a:p>
        </p:txBody>
      </p:sp>
      <p:sp>
        <p:nvSpPr>
          <p:cNvPr id="197" name="Google Shape;197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198" name="Google Shape;198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</a:t>
            </a:r>
            <a:endParaRPr/>
          </a:p>
        </p:txBody>
      </p:sp>
      <p:sp>
        <p:nvSpPr>
          <p:cNvPr id="204" name="Google Shape;204;p6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Create a variable x and assign it a value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Create a while loop that displays all squares (e.g., 4, 9, 16, …) that are less than x on the hub</a:t>
            </a:r>
            <a:endParaRPr/>
          </a:p>
        </p:txBody>
      </p:sp>
      <p:sp>
        <p:nvSpPr>
          <p:cNvPr id="205" name="Google Shape;205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206" name="Google Shape;206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CHALLENGE SOLUTION</a:t>
            </a:r>
            <a:endParaRPr/>
          </a:p>
        </p:txBody>
      </p:sp>
      <p:sp>
        <p:nvSpPr>
          <p:cNvPr id="212" name="Google Shape;212;p7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math</a:t>
            </a:r>
            <a:endParaRPr/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b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 this creates the variable x and set it to 51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x = </a:t>
            </a:r>
            <a:r>
              <a:rPr b="0" i="0" lang="en-US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51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 this creates a variable y that we will use as a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# loop counter. We start with y = 1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y = </a:t>
            </a:r>
            <a:r>
              <a:rPr b="0" i="0" lang="en-US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lang="en-US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 this loops until the square of y is &gt;= x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while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math.</a:t>
            </a: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pow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y,</a:t>
            </a:r>
            <a:r>
              <a:rPr b="0" i="0" lang="en-US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&lt; x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 To print, convert the floating pint number to an integer, and then to a string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Otherwise, it will print decimals, e.g. 1.0, 4.0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await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light_matrix.write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str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math.</a:t>
            </a:r>
            <a:r>
              <a:rPr b="0" i="0" lang="en-US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pow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y,</a:t>
            </a:r>
            <a:r>
              <a:rPr b="0" i="0" lang="en-US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))))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        # we need to increment y to consider the net squared value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y += </a:t>
            </a:r>
            <a:r>
              <a:rPr b="0" i="0" lang="en-US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25"/>
              </a:spcBef>
              <a:spcAft>
                <a:spcPts val="0"/>
              </a:spcAft>
              <a:buSzPct val="91999"/>
              <a:buNone/>
            </a:pPr>
            <a:b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  <p:sp>
        <p:nvSpPr>
          <p:cNvPr id="214" name="Google Shape;214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FOR LOOPS</a:t>
            </a:r>
            <a:endParaRPr/>
          </a:p>
        </p:txBody>
      </p:sp>
      <p:sp>
        <p:nvSpPr>
          <p:cNvPr id="220" name="Google Shape;220;p8"/>
          <p:cNvSpPr txBox="1"/>
          <p:nvPr>
            <p:ph idx="1" type="body"/>
          </p:nvPr>
        </p:nvSpPr>
        <p:spPr>
          <a:xfrm>
            <a:off x="155576" y="1139825"/>
            <a:ext cx="6290944" cy="5083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06000" lvl="0" marL="306000" rtl="0" algn="l">
              <a:spcBef>
                <a:spcPts val="3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Similar to while loops, but run for a fixed count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E.g. jump 10 times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A basic for loop is set up like the example on the right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In “for i in range(start, end, increment):”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range() creates a set of numbers between a start and less than end (or just end when only one parameter is present) spaced apart by increment. The start and increment values are optional.</a:t>
            </a:r>
            <a:endParaRPr/>
          </a:p>
          <a:p>
            <a:pPr indent="-317684" lvl="1" marL="630000" rtl="0" algn="l">
              <a:spcBef>
                <a:spcPts val="92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default start value is 0 and the default increment is 1. Hence, t</a:t>
            </a:r>
            <a:r>
              <a:rPr lang="en-US"/>
              <a:t>hey a</a:t>
            </a:r>
            <a:r>
              <a:rPr lang="en-US"/>
              <a:t>re not required parameters. </a:t>
            </a:r>
            <a:endParaRPr/>
          </a:p>
          <a:p>
            <a:pPr indent="-317684" lvl="1" marL="630000" rtl="0" algn="l">
              <a:spcBef>
                <a:spcPts val="92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end value is a required parameter. The loop does </a:t>
            </a:r>
            <a:r>
              <a:rPr b="1" lang="en-US"/>
              <a:t>not</a:t>
            </a:r>
            <a:r>
              <a:rPr lang="en-US"/>
              <a:t> include the end value.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The variable i takes the next value from the set each time (you can name this variable anything you want; standard convention is i, j, k)</a:t>
            </a:r>
            <a:endParaRPr/>
          </a:p>
          <a:p>
            <a:pPr indent="-306000" lvl="1" marL="630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/>
              <a:t>In the example, i will only be between 0 and 9, since it checks for counter &lt; end (not &lt;=)</a:t>
            </a:r>
            <a:endParaRPr/>
          </a:p>
        </p:txBody>
      </p:sp>
      <p:sp>
        <p:nvSpPr>
          <p:cNvPr id="221" name="Google Shape;221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2" name="Google Shape;222;p8"/>
          <p:cNvSpPr txBox="1"/>
          <p:nvPr/>
        </p:nvSpPr>
        <p:spPr>
          <a:xfrm>
            <a:off x="6594950" y="2043814"/>
            <a:ext cx="2434334" cy="3500159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i </a:t>
            </a:r>
            <a:r>
              <a:rPr lang="en-US" sz="135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range(</a:t>
            </a:r>
            <a:r>
              <a:rPr lang="en-US" sz="1350">
                <a:solidFill>
                  <a:srgbClr val="098658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0,10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-US" sz="1350">
                <a:solidFill>
                  <a:srgbClr val="A31515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"Jump!"</a:t>
            </a: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print(i)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Output:</a:t>
            </a:r>
            <a:endParaRPr sz="1350">
              <a:solidFill>
                <a:schemeClr val="dk1"/>
              </a:solidFill>
              <a:highlight>
                <a:schemeClr val="lt1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Jump!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Jump!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....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Jump!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9</a:t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3" name="Google Shape;223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09/06/2023)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