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6858000" cy="9144000"/>
  <p:embeddedFontLst>
    <p:embeddedFont>
      <p:font typeface="Helvetica Neue"/>
      <p:regular r:id="rId18"/>
      <p:bold r:id="rId19"/>
      <p:italic r:id="rId20"/>
      <p:boldItalic r:id="rId21"/>
    </p:embeddedFont>
    <p:embeddedFont>
      <p:font typeface="Gill Sans"/>
      <p:regular r:id="rId22"/>
      <p:bold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4" roundtripDataSignature="AMtx7mjWpta7gz0dxA8V/Z/9xEzwDVS9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italic.fntdata"/><Relationship Id="rId11" Type="http://schemas.openxmlformats.org/officeDocument/2006/relationships/slide" Target="slides/slide6.xml"/><Relationship Id="rId22" Type="http://schemas.openxmlformats.org/officeDocument/2006/relationships/font" Target="fonts/GillSans-regular.fntdata"/><Relationship Id="rId10" Type="http://schemas.openxmlformats.org/officeDocument/2006/relationships/slide" Target="slides/slide5.xml"/><Relationship Id="rId21" Type="http://schemas.openxmlformats.org/officeDocument/2006/relationships/font" Target="fonts/HelveticaNeue-boldItalic.fntdata"/><Relationship Id="rId13" Type="http://schemas.openxmlformats.org/officeDocument/2006/relationships/slide" Target="slides/slide8.xml"/><Relationship Id="rId24" Type="http://customschemas.google.com/relationships/presentationmetadata" Target="metadata"/><Relationship Id="rId12" Type="http://schemas.openxmlformats.org/officeDocument/2006/relationships/slide" Target="slides/slide7.xml"/><Relationship Id="rId23" Type="http://schemas.openxmlformats.org/officeDocument/2006/relationships/font" Target="fonts/GillSans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HelveticaNeue-bold.fntdata"/><Relationship Id="rId6" Type="http://schemas.openxmlformats.org/officeDocument/2006/relationships/slide" Target="slides/slide1.xml"/><Relationship Id="rId18" Type="http://schemas.openxmlformats.org/officeDocument/2006/relationships/font" Target="fonts/HelveticaNeue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8" name="Google Shape;16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5" name="Google Shape;18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5" name="Google Shape;19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5" name="Google Shape;20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4" name="Google Shape;21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6" name="Google Shape;22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4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14"/>
          <p:cNvSpPr txBox="1"/>
          <p:nvPr>
            <p:ph type="ctrTitle"/>
          </p:nvPr>
        </p:nvSpPr>
        <p:spPr>
          <a:xfrm>
            <a:off x="242754" y="2676578"/>
            <a:ext cx="8584534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  <a:defRPr sz="360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" type="subTitle"/>
          </p:nvPr>
        </p:nvSpPr>
        <p:spPr>
          <a:xfrm>
            <a:off x="316712" y="4176248"/>
            <a:ext cx="5741894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rgbClr val="0EAE9F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3" name="Google Shape;23;p14"/>
          <p:cNvSpPr txBox="1"/>
          <p:nvPr/>
        </p:nvSpPr>
        <p:spPr>
          <a:xfrm>
            <a:off x="4808377" y="357846"/>
            <a:ext cx="4161516" cy="509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2000"/>
              <a:buFont typeface="Noto Sans Symbols"/>
              <a:buNone/>
            </a:pPr>
            <a:r>
              <a:rPr lang="en-US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  <p:sp>
        <p:nvSpPr>
          <p:cNvPr id="24" name="Google Shape;24;p14"/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</a:pPr>
            <a:r>
              <a:rPr lang="en-US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By the Makers of EV3Lessons</a:t>
            </a:r>
            <a:endParaRPr/>
          </a:p>
        </p:txBody>
      </p:sp>
      <p:pic>
        <p:nvPicPr>
          <p:cNvPr descr="A picture containing application&#10;&#10;Description automatically generated" id="25" name="Google Shape;25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12649" y="993668"/>
            <a:ext cx="1158461" cy="115846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, square&#10;&#10;Description automatically generated" id="26" name="Google Shape;2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99647" y="993669"/>
            <a:ext cx="1158461" cy="1158461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14"/>
          <p:cNvSpPr txBox="1"/>
          <p:nvPr/>
        </p:nvSpPr>
        <p:spPr>
          <a:xfrm>
            <a:off x="4808377" y="357846"/>
            <a:ext cx="4161516" cy="509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2000"/>
              <a:buFont typeface="Noto Sans Symbols"/>
              <a:buNone/>
            </a:pPr>
            <a:r>
              <a:rPr lang="en-US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3"/>
          <p:cNvSpPr/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3"/>
          <p:cNvSpPr txBox="1"/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3"/>
          <p:cNvSpPr txBox="1"/>
          <p:nvPr>
            <p:ph idx="1" type="body"/>
          </p:nvPr>
        </p:nvSpPr>
        <p:spPr>
          <a:xfrm rot="5400000">
            <a:off x="2148873" y="-946320"/>
            <a:ext cx="4823824" cy="8834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03" name="Google Shape;103;p23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4" name="Google Shape;104;p23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3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4"/>
          <p:cNvSpPr/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4"/>
          <p:cNvSpPr txBox="1"/>
          <p:nvPr>
            <p:ph type="title"/>
          </p:nvPr>
        </p:nvSpPr>
        <p:spPr>
          <a:xfrm rot="5400000">
            <a:off x="4789425" y="2515700"/>
            <a:ext cx="5183073" cy="150312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4"/>
          <p:cNvSpPr txBox="1"/>
          <p:nvPr>
            <p:ph idx="1" type="body"/>
          </p:nvPr>
        </p:nvSpPr>
        <p:spPr>
          <a:xfrm rot="5400000">
            <a:off x="950760" y="306157"/>
            <a:ext cx="5183073" cy="59222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0" name="Google Shape;110;p24"/>
          <p:cNvSpPr txBox="1"/>
          <p:nvPr>
            <p:ph idx="10" type="dt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11" name="Google Shape;111;p24"/>
          <p:cNvSpPr txBox="1"/>
          <p:nvPr>
            <p:ph idx="11" type="ftr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4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wo Content">
  <p:cSld name="1_Two Conten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5"/>
          <p:cNvSpPr txBox="1"/>
          <p:nvPr>
            <p:ph idx="1" type="body"/>
          </p:nvPr>
        </p:nvSpPr>
        <p:spPr>
          <a:xfrm>
            <a:off x="142200" y="1174924"/>
            <a:ext cx="4185204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5" name="Google Shape;115;p25"/>
          <p:cNvSpPr txBox="1"/>
          <p:nvPr>
            <p:ph idx="2" type="body"/>
          </p:nvPr>
        </p:nvSpPr>
        <p:spPr>
          <a:xfrm>
            <a:off x="4757752" y="1177439"/>
            <a:ext cx="4226411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6" name="Google Shape;116;p25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5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18" name="Google Shape;118;p25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9" name="Google Shape;119;p25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0" name="Google Shape;120;p25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mparison">
  <p:cSld name="1_Comparison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6"/>
          <p:cNvSpPr txBox="1"/>
          <p:nvPr>
            <p:ph idx="1" type="body"/>
          </p:nvPr>
        </p:nvSpPr>
        <p:spPr>
          <a:xfrm>
            <a:off x="887219" y="2228003"/>
            <a:ext cx="359350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23" name="Google Shape;123;p26"/>
          <p:cNvSpPr txBox="1"/>
          <p:nvPr>
            <p:ph idx="2" type="body"/>
          </p:nvPr>
        </p:nvSpPr>
        <p:spPr>
          <a:xfrm>
            <a:off x="581192" y="2926051"/>
            <a:ext cx="3899527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4" name="Google Shape;124;p26"/>
          <p:cNvSpPr txBox="1"/>
          <p:nvPr>
            <p:ph idx="3" type="body"/>
          </p:nvPr>
        </p:nvSpPr>
        <p:spPr>
          <a:xfrm>
            <a:off x="4969308" y="2228003"/>
            <a:ext cx="360163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25" name="Google Shape;125;p26"/>
          <p:cNvSpPr txBox="1"/>
          <p:nvPr>
            <p:ph idx="4" type="body"/>
          </p:nvPr>
        </p:nvSpPr>
        <p:spPr>
          <a:xfrm>
            <a:off x="4663282" y="2926051"/>
            <a:ext cx="3907662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6" name="Google Shape;126;p26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7" name="Google Shape;127;p26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6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9" name="Google Shape;129;p26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0" name="Google Shape;130;p26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7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7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4" name="Google Shape;134;p27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5" name="Google Shape;135;p27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6" name="Google Shape;136;p27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>
  <p:cSld name="1_Blank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8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9" name="Google Shape;139;p28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28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41" name="Google Shape;141;p28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2" name="Google Shape;142;p28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· Small circuit" type="blank">
  <p:cSld name="BLANK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29"/>
          <p:cNvSpPr txBox="1"/>
          <p:nvPr>
            <p:ph idx="12" type="sldNum"/>
          </p:nvPr>
        </p:nvSpPr>
        <p:spPr>
          <a:xfrm>
            <a:off x="8480584" y="6333135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buClr>
                <a:schemeClr val="dk1"/>
              </a:buClr>
              <a:buSzPts val="1400"/>
              <a:buFont typeface="Gill Sans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buClr>
                <a:schemeClr val="dk1"/>
              </a:buClr>
              <a:buSzPts val="1400"/>
              <a:buFont typeface="Gill Sans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buClr>
                <a:schemeClr val="dk1"/>
              </a:buClr>
              <a:buSzPts val="1400"/>
              <a:buFont typeface="Gill Sans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buClr>
                <a:schemeClr val="dk1"/>
              </a:buClr>
              <a:buSzPts val="1400"/>
              <a:buFont typeface="Gill Sans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buClr>
                <a:schemeClr val="dk1"/>
              </a:buClr>
              <a:buSzPts val="1400"/>
              <a:buFont typeface="Gill Sans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buClr>
                <a:schemeClr val="dk1"/>
              </a:buClr>
              <a:buSzPts val="1400"/>
              <a:buFont typeface="Gill Sans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buClr>
                <a:schemeClr val="dk1"/>
              </a:buClr>
              <a:buSzPts val="1400"/>
              <a:buFont typeface="Gill Sans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buClr>
                <a:schemeClr val="dk1"/>
              </a:buClr>
              <a:buSzPts val="1400"/>
              <a:buFont typeface="Gill Sans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buClr>
                <a:schemeClr val="dk1"/>
              </a:buClr>
              <a:buSzPts val="1400"/>
              <a:buFont typeface="Gill Sans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30"/>
          <p:cNvSpPr txBox="1"/>
          <p:nvPr>
            <p:ph type="title"/>
          </p:nvPr>
        </p:nvSpPr>
        <p:spPr>
          <a:xfrm>
            <a:off x="580550" y="274633"/>
            <a:ext cx="6014400" cy="1143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ill San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/>
            </a:lvl9pPr>
          </a:lstStyle>
          <a:p/>
        </p:txBody>
      </p:sp>
      <p:sp>
        <p:nvSpPr>
          <p:cNvPr id="149" name="Google Shape;149;p30"/>
          <p:cNvSpPr txBox="1"/>
          <p:nvPr>
            <p:ph idx="1" type="body"/>
          </p:nvPr>
        </p:nvSpPr>
        <p:spPr>
          <a:xfrm>
            <a:off x="580550" y="1803400"/>
            <a:ext cx="6014400" cy="42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algn="l">
              <a:spcBef>
                <a:spcPts val="600"/>
              </a:spcBef>
              <a:spcAft>
                <a:spcPts val="0"/>
              </a:spcAft>
              <a:buSzPts val="2400"/>
              <a:buChar char="⬡"/>
              <a:defRPr/>
            </a:lvl1pPr>
            <a:lvl2pPr indent="-368300" lvl="1" marL="914400" algn="l">
              <a:spcBef>
                <a:spcPts val="0"/>
              </a:spcBef>
              <a:spcAft>
                <a:spcPts val="0"/>
              </a:spcAft>
              <a:buSzPts val="2200"/>
              <a:buChar char="∙"/>
              <a:defRPr sz="2200"/>
            </a:lvl2pPr>
            <a:lvl3pPr indent="-355600" lvl="2" marL="1371600" algn="l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3pPr>
            <a:lvl4pPr indent="-342900" lvl="3" marL="1828800" algn="l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algn="l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algn="l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algn="l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algn="l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150" name="Google Shape;150;p30"/>
          <p:cNvSpPr txBox="1"/>
          <p:nvPr>
            <p:ph idx="12" type="sldNum"/>
          </p:nvPr>
        </p:nvSpPr>
        <p:spPr>
          <a:xfrm>
            <a:off x="8480584" y="6333135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buClr>
                <a:schemeClr val="dk1"/>
              </a:buClr>
              <a:buSzPts val="1400"/>
              <a:buFont typeface="Gill Sans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buClr>
                <a:schemeClr val="dk1"/>
              </a:buClr>
              <a:buSzPts val="1400"/>
              <a:buFont typeface="Gill Sans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buClr>
                <a:schemeClr val="dk1"/>
              </a:buClr>
              <a:buSzPts val="1400"/>
              <a:buFont typeface="Gill Sans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buClr>
                <a:schemeClr val="dk1"/>
              </a:buClr>
              <a:buSzPts val="1400"/>
              <a:buFont typeface="Gill Sans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buClr>
                <a:schemeClr val="dk1"/>
              </a:buClr>
              <a:buSzPts val="1400"/>
              <a:buFont typeface="Gill Sans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buClr>
                <a:schemeClr val="dk1"/>
              </a:buClr>
              <a:buSzPts val="1400"/>
              <a:buFont typeface="Gill Sans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buClr>
                <a:schemeClr val="dk1"/>
              </a:buClr>
              <a:buSzPts val="1400"/>
              <a:buFont typeface="Gill Sans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buClr>
                <a:schemeClr val="dk1"/>
              </a:buClr>
              <a:buSzPts val="1400"/>
              <a:buFont typeface="Gill Sans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buClr>
                <a:schemeClr val="dk1"/>
              </a:buClr>
              <a:buSzPts val="1400"/>
              <a:buFont typeface="Gill Sans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5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0" name="Google Shape;30;p15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5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4" name="Google Shape;34;p15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5" name="Google Shape;35;p15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/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16"/>
          <p:cNvSpPr txBox="1"/>
          <p:nvPr>
            <p:ph type="title"/>
          </p:nvPr>
        </p:nvSpPr>
        <p:spPr>
          <a:xfrm>
            <a:off x="581193" y="3036573"/>
            <a:ext cx="7989751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b="0" sz="360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6"/>
          <p:cNvSpPr txBox="1"/>
          <p:nvPr>
            <p:ph idx="1" type="body"/>
          </p:nvPr>
        </p:nvSpPr>
        <p:spPr>
          <a:xfrm>
            <a:off x="581193" y="4541417"/>
            <a:ext cx="7989751" cy="600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16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1" name="Google Shape;41;p16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16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4" name="Google Shape;44;p16"/>
          <p:cNvSpPr txBox="1"/>
          <p:nvPr/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en-US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5" name="Google Shape;45;p16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6" name="Google Shape;46;p16"/>
          <p:cNvSpPr txBox="1"/>
          <p:nvPr/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en-US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7"/>
          <p:cNvSpPr txBox="1"/>
          <p:nvPr>
            <p:ph idx="1" type="body"/>
          </p:nvPr>
        </p:nvSpPr>
        <p:spPr>
          <a:xfrm>
            <a:off x="142200" y="1174924"/>
            <a:ext cx="4185204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2" type="body"/>
          </p:nvPr>
        </p:nvSpPr>
        <p:spPr>
          <a:xfrm>
            <a:off x="4757752" y="1177439"/>
            <a:ext cx="4226411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0" name="Google Shape;50;p17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2" name="Google Shape;52;p17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3" name="Google Shape;53;p17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4" name="Google Shape;54;p17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55" name="Google Shape;55;p17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6" name="Google Shape;56;p17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8"/>
          <p:cNvSpPr txBox="1"/>
          <p:nvPr>
            <p:ph idx="1" type="body"/>
          </p:nvPr>
        </p:nvSpPr>
        <p:spPr>
          <a:xfrm>
            <a:off x="887219" y="2228003"/>
            <a:ext cx="359350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59" name="Google Shape;59;p18"/>
          <p:cNvSpPr txBox="1"/>
          <p:nvPr>
            <p:ph idx="2" type="body"/>
          </p:nvPr>
        </p:nvSpPr>
        <p:spPr>
          <a:xfrm>
            <a:off x="581192" y="2926051"/>
            <a:ext cx="3899527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3" type="body"/>
          </p:nvPr>
        </p:nvSpPr>
        <p:spPr>
          <a:xfrm>
            <a:off x="4969308" y="2228003"/>
            <a:ext cx="360163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61" name="Google Shape;61;p18"/>
          <p:cNvSpPr txBox="1"/>
          <p:nvPr>
            <p:ph idx="4" type="body"/>
          </p:nvPr>
        </p:nvSpPr>
        <p:spPr>
          <a:xfrm>
            <a:off x="4663282" y="2926051"/>
            <a:ext cx="3907662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2" name="Google Shape;62;p18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63" name="Google Shape;63;p18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8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5" name="Google Shape;65;p18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6" name="Google Shape;66;p18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2" name="Google Shape;72;p19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3" name="Google Shape;73;p19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74" name="Google Shape;74;p19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5" name="Google Shape;75;p19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0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8" name="Google Shape;78;p20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0" name="Google Shape;80;p20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1" name="Google Shape;81;p20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0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83" name="Google Shape;83;p20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"/>
          <p:cNvSpPr/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21"/>
          <p:cNvSpPr txBox="1"/>
          <p:nvPr>
            <p:ph type="title"/>
          </p:nvPr>
        </p:nvSpPr>
        <p:spPr>
          <a:xfrm>
            <a:off x="581352" y="5262296"/>
            <a:ext cx="3536625" cy="689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4E4E4"/>
              </a:buClr>
              <a:buSzPts val="2000"/>
              <a:buFont typeface="Gill Sans"/>
              <a:buNone/>
              <a:defRPr b="0" sz="2000"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1"/>
          <p:cNvSpPr txBox="1"/>
          <p:nvPr>
            <p:ph idx="1" type="body"/>
          </p:nvPr>
        </p:nvSpPr>
        <p:spPr>
          <a:xfrm>
            <a:off x="446399" y="601200"/>
            <a:ext cx="8240400" cy="42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5440" lvl="0" marL="457200" algn="l">
              <a:spcBef>
                <a:spcPts val="400"/>
              </a:spcBef>
              <a:spcAft>
                <a:spcPts val="0"/>
              </a:spcAft>
              <a:buSzPts val="1840"/>
              <a:buChar char="⬛"/>
              <a:defRPr sz="2000">
                <a:solidFill>
                  <a:schemeClr val="dk2"/>
                </a:solidFill>
              </a:defRPr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 sz="1800">
                <a:solidFill>
                  <a:schemeClr val="dk2"/>
                </a:solidFill>
              </a:defRPr>
            </a:lvl2pPr>
            <a:lvl3pPr indent="-322072" lvl="2" marL="13716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 sz="1600">
                <a:solidFill>
                  <a:schemeClr val="dk2"/>
                </a:solidFill>
              </a:defRPr>
            </a:lvl3pPr>
            <a:lvl4pPr indent="-310388" lvl="3" marL="18288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4pPr>
            <a:lvl5pPr indent="-310388" lvl="4" marL="22860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5pPr>
            <a:lvl6pPr indent="-310388" lvl="5" marL="27432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6pPr>
            <a:lvl7pPr indent="-310388" lvl="6" marL="32004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7pPr>
            <a:lvl8pPr indent="-310388" lvl="7" marL="3657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8pPr>
            <a:lvl9pPr indent="-310388" lvl="8" marL="4114800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8" name="Google Shape;88;p21"/>
          <p:cNvSpPr txBox="1"/>
          <p:nvPr>
            <p:ph idx="2" type="body"/>
          </p:nvPr>
        </p:nvSpPr>
        <p:spPr>
          <a:xfrm>
            <a:off x="4305617" y="5262295"/>
            <a:ext cx="4265327" cy="6895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89" name="Google Shape;89;p21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0" name="Google Shape;90;p21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1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2"/>
          <p:cNvSpPr txBox="1"/>
          <p:nvPr>
            <p:ph type="title"/>
          </p:nvPr>
        </p:nvSpPr>
        <p:spPr>
          <a:xfrm>
            <a:off x="581192" y="4693389"/>
            <a:ext cx="7989752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b="0" sz="2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2"/>
          <p:cNvSpPr/>
          <p:nvPr>
            <p:ph idx="2" type="pic"/>
          </p:nvPr>
        </p:nvSpPr>
        <p:spPr>
          <a:xfrm>
            <a:off x="448093" y="599725"/>
            <a:ext cx="8238706" cy="3557252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Google Shape;95;p22"/>
          <p:cNvSpPr txBox="1"/>
          <p:nvPr>
            <p:ph idx="1" type="body"/>
          </p:nvPr>
        </p:nvSpPr>
        <p:spPr>
          <a:xfrm>
            <a:off x="581192" y="5260126"/>
            <a:ext cx="7989752" cy="5986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96" name="Google Shape;96;p22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7" name="Google Shape;97;p22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2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/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Google Shape;11;p13"/>
          <p:cNvSpPr txBox="1"/>
          <p:nvPr>
            <p:ph idx="1" type="body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⬛"/>
              <a:defRPr b="0" i="0" sz="1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22072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⬛"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10388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⬛"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98703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8704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98704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8704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8703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98703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" name="Google Shape;12;p13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" name="Google Shape;13;p13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13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13"/>
          <p:cNvSpPr txBox="1"/>
          <p:nvPr>
            <p:ph idx="11" type="ftr"/>
          </p:nvPr>
        </p:nvSpPr>
        <p:spPr>
          <a:xfrm>
            <a:off x="88409" y="6266485"/>
            <a:ext cx="759983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" name="Google Shape;16;p13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7" name="Google Shape;17;p13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13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"/>
          <p:cNvSpPr txBox="1"/>
          <p:nvPr>
            <p:ph type="ctrTitle"/>
          </p:nvPr>
        </p:nvSpPr>
        <p:spPr>
          <a:xfrm>
            <a:off x="242754" y="2676578"/>
            <a:ext cx="8584534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</a:pPr>
            <a:r>
              <a:rPr lang="en-US" sz="3600"/>
              <a:t>DATA TYPES, OPERATIONS, AND VARIABLES</a:t>
            </a:r>
            <a:endParaRPr/>
          </a:p>
        </p:txBody>
      </p:sp>
      <p:sp>
        <p:nvSpPr>
          <p:cNvPr id="156" name="Google Shape;156;p1"/>
          <p:cNvSpPr txBox="1"/>
          <p:nvPr>
            <p:ph idx="1" type="subTitle"/>
          </p:nvPr>
        </p:nvSpPr>
        <p:spPr>
          <a:xfrm>
            <a:off x="316712" y="4176248"/>
            <a:ext cx="5741894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72"/>
              <a:buNone/>
            </a:pPr>
            <a:r>
              <a:rPr lang="en-US"/>
              <a:t>BY SANJAY AND ARVIND SESHAN</a:t>
            </a:r>
            <a:endParaRPr/>
          </a:p>
        </p:txBody>
      </p:sp>
      <p:sp>
        <p:nvSpPr>
          <p:cNvPr id="157" name="Google Shape;157;p1"/>
          <p:cNvSpPr/>
          <p:nvPr/>
        </p:nvSpPr>
        <p:spPr>
          <a:xfrm>
            <a:off x="2621721" y="5901635"/>
            <a:ext cx="3900558" cy="331304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rnd" cmpd="sng" w="222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This lesson uses SPIKE 3 software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0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CHALLENGE</a:t>
            </a:r>
            <a:endParaRPr/>
          </a:p>
        </p:txBody>
      </p:sp>
      <p:sp>
        <p:nvSpPr>
          <p:cNvPr id="238" name="Google Shape;238;p10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Create a variable x and assign it a value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Create a variable y and make it equal the square root of x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Display y on the hub</a:t>
            </a:r>
            <a:endParaRPr/>
          </a:p>
        </p:txBody>
      </p:sp>
      <p:sp>
        <p:nvSpPr>
          <p:cNvPr id="239" name="Google Shape;239;p10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09/06/2023)</a:t>
            </a:r>
            <a:endParaRPr/>
          </a:p>
        </p:txBody>
      </p:sp>
      <p:sp>
        <p:nvSpPr>
          <p:cNvPr id="240" name="Google Shape;240;p10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1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CHALLENGE SOLUTION (SPIKE PRIME)</a:t>
            </a:r>
            <a:endParaRPr/>
          </a:p>
        </p:txBody>
      </p:sp>
      <p:sp>
        <p:nvSpPr>
          <p:cNvPr id="246" name="Google Shape;246;p11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91999"/>
              <a:buNone/>
            </a:pPr>
            <a:r>
              <a:t/>
            </a:r>
            <a:endParaRPr b="0">
              <a:solidFill>
                <a:srgbClr val="00963E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906"/>
              </a:spcBef>
              <a:spcAft>
                <a:spcPts val="0"/>
              </a:spcAft>
              <a:buSzPct val="91999"/>
              <a:buNone/>
            </a:pPr>
            <a:r>
              <a:rPr i="0" lang="en-US" u="none" strike="noStrike">
                <a:solidFill>
                  <a:srgbClr val="0078CC"/>
                </a:solidFill>
                <a:latin typeface="Courier New"/>
                <a:ea typeface="Courier New"/>
                <a:cs typeface="Courier New"/>
                <a:sym typeface="Courier New"/>
              </a:rPr>
              <a:t>from</a:t>
            </a:r>
            <a:r>
              <a:rPr i="0" lang="en-US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hub </a:t>
            </a:r>
            <a:r>
              <a:rPr i="0" lang="en-US" u="none" strike="noStrike">
                <a:solidFill>
                  <a:srgbClr val="0078CC"/>
                </a:solidFill>
                <a:latin typeface="Courier New"/>
                <a:ea typeface="Courier New"/>
                <a:cs typeface="Courier New"/>
                <a:sym typeface="Courier New"/>
              </a:rPr>
              <a:t>import</a:t>
            </a:r>
            <a:r>
              <a:rPr i="0" lang="en-US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light_matrix</a:t>
            </a:r>
            <a:endParaRPr i="0" u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906"/>
              </a:spcBef>
              <a:spcAft>
                <a:spcPts val="0"/>
              </a:spcAft>
              <a:buSzPct val="91999"/>
              <a:buNone/>
            </a:pPr>
            <a:r>
              <a:rPr i="0" lang="en-US" u="none" strike="noStrike">
                <a:solidFill>
                  <a:srgbClr val="0078CC"/>
                </a:solidFill>
                <a:latin typeface="Courier New"/>
                <a:ea typeface="Courier New"/>
                <a:cs typeface="Courier New"/>
                <a:sym typeface="Courier New"/>
              </a:rPr>
              <a:t>import</a:t>
            </a:r>
            <a:r>
              <a:rPr i="0" lang="en-US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runloop</a:t>
            </a:r>
            <a:endParaRPr i="0" u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906"/>
              </a:spcBef>
              <a:spcAft>
                <a:spcPts val="0"/>
              </a:spcAft>
              <a:buSzPct val="91999"/>
              <a:buNone/>
            </a:pPr>
            <a:r>
              <a:rPr i="0" lang="en-US" u="none" strike="noStrike">
                <a:solidFill>
                  <a:srgbClr val="00963E"/>
                </a:solidFill>
                <a:latin typeface="Courier New"/>
                <a:ea typeface="Courier New"/>
                <a:cs typeface="Courier New"/>
                <a:sym typeface="Courier New"/>
              </a:rPr>
              <a:t># Import standard Python math library to help with math functions</a:t>
            </a:r>
            <a:endParaRPr i="0" u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906"/>
              </a:spcBef>
              <a:spcAft>
                <a:spcPts val="0"/>
              </a:spcAft>
              <a:buSzPct val="91999"/>
              <a:buNone/>
            </a:pPr>
            <a:r>
              <a:rPr i="0" lang="en-US" u="none" strike="noStrike">
                <a:solidFill>
                  <a:srgbClr val="0078CC"/>
                </a:solidFill>
                <a:latin typeface="Courier New"/>
                <a:ea typeface="Courier New"/>
                <a:cs typeface="Courier New"/>
                <a:sym typeface="Courier New"/>
              </a:rPr>
              <a:t>import</a:t>
            </a:r>
            <a:r>
              <a:rPr i="0" lang="en-US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math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906"/>
              </a:spcBef>
              <a:spcAft>
                <a:spcPts val="0"/>
              </a:spcAft>
              <a:buSzPct val="91999"/>
              <a:buNone/>
            </a:pPr>
            <a:br>
              <a:rPr i="0" lang="en-US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i="0" lang="en-US" u="none" strike="noStrike">
                <a:solidFill>
                  <a:srgbClr val="0078CC"/>
                </a:solidFill>
                <a:latin typeface="Courier New"/>
                <a:ea typeface="Courier New"/>
                <a:cs typeface="Courier New"/>
                <a:sym typeface="Courier New"/>
              </a:rPr>
              <a:t>async</a:t>
            </a:r>
            <a:r>
              <a:rPr i="0" lang="en-US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0" lang="en-US" u="none" strike="noStrike">
                <a:solidFill>
                  <a:srgbClr val="0078CC"/>
                </a:solidFill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i="0" lang="en-US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main</a:t>
            </a:r>
            <a:r>
              <a:rPr i="0" lang="en-US" u="none" strike="noStrike">
                <a:solidFill>
                  <a:srgbClr val="00877B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r>
              <a:rPr i="0" lang="en-US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906"/>
              </a:spcBef>
              <a:spcAft>
                <a:spcPts val="0"/>
              </a:spcAft>
              <a:buSzPct val="91999"/>
              <a:buNone/>
            </a:pPr>
            <a:r>
              <a:rPr i="0" lang="en-US" u="none" strike="noStrike">
                <a:solidFill>
                  <a:srgbClr val="00963E"/>
                </a:solidFill>
                <a:latin typeface="Courier New"/>
                <a:ea typeface="Courier New"/>
                <a:cs typeface="Courier New"/>
                <a:sym typeface="Courier New"/>
              </a:rPr>
              <a:t>    # This creates the variable x and set it to 2</a:t>
            </a:r>
            <a:endParaRPr i="0" u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906"/>
              </a:spcBef>
              <a:spcAft>
                <a:spcPts val="0"/>
              </a:spcAft>
              <a:buSzPct val="91999"/>
              <a:buNone/>
            </a:pPr>
            <a:r>
              <a:rPr i="0" lang="en-US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x = </a:t>
            </a:r>
            <a:r>
              <a:rPr i="0" lang="en-US" u="none" strike="noStrike">
                <a:solidFill>
                  <a:srgbClr val="FF7D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i="0" u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906"/>
              </a:spcBef>
              <a:spcAft>
                <a:spcPts val="0"/>
              </a:spcAft>
              <a:buSzPct val="91999"/>
              <a:buNone/>
            </a:pPr>
            <a:r>
              <a:rPr i="0" lang="en-US" u="none" strike="noStrike">
                <a:solidFill>
                  <a:srgbClr val="00963E"/>
                </a:solidFill>
                <a:latin typeface="Courier New"/>
                <a:ea typeface="Courier New"/>
                <a:cs typeface="Courier New"/>
                <a:sym typeface="Courier New"/>
              </a:rPr>
              <a:t>    # This creates y and sets it to square root of x (square root is the</a:t>
            </a:r>
            <a:endParaRPr i="0" u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906"/>
              </a:spcBef>
              <a:spcAft>
                <a:spcPts val="0"/>
              </a:spcAft>
              <a:buSzPct val="91999"/>
              <a:buNone/>
            </a:pPr>
            <a:r>
              <a:rPr i="0" lang="en-US" u="none" strike="noStrike">
                <a:solidFill>
                  <a:srgbClr val="00963E"/>
                </a:solidFill>
                <a:latin typeface="Courier New"/>
                <a:ea typeface="Courier New"/>
                <a:cs typeface="Courier New"/>
                <a:sym typeface="Courier New"/>
              </a:rPr>
              <a:t>    # same as the exponent power of 0.5)</a:t>
            </a:r>
            <a:endParaRPr i="0" u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906"/>
              </a:spcBef>
              <a:spcAft>
                <a:spcPts val="0"/>
              </a:spcAft>
              <a:buSzPct val="91999"/>
              <a:buNone/>
            </a:pPr>
            <a:r>
              <a:rPr i="0" lang="en-US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y = math.</a:t>
            </a:r>
            <a:r>
              <a:rPr i="0" lang="en-US" u="none" strike="noStrike">
                <a:solidFill>
                  <a:srgbClr val="0078CC"/>
                </a:solidFill>
                <a:latin typeface="Courier New"/>
                <a:ea typeface="Courier New"/>
                <a:cs typeface="Courier New"/>
                <a:sym typeface="Courier New"/>
              </a:rPr>
              <a:t>pow</a:t>
            </a:r>
            <a:r>
              <a:rPr i="0" lang="en-US" u="none" strike="noStrike">
                <a:solidFill>
                  <a:srgbClr val="00877B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i="0" lang="en-US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x,</a:t>
            </a:r>
            <a:r>
              <a:rPr i="0" lang="en-US" u="none" strike="noStrike">
                <a:solidFill>
                  <a:srgbClr val="FF7D00"/>
                </a:solidFill>
                <a:latin typeface="Courier New"/>
                <a:ea typeface="Courier New"/>
                <a:cs typeface="Courier New"/>
                <a:sym typeface="Courier New"/>
              </a:rPr>
              <a:t>0.5</a:t>
            </a:r>
            <a:r>
              <a:rPr i="0" lang="en-US" u="none" strike="noStrike">
                <a:solidFill>
                  <a:srgbClr val="00877B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i="0" u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906"/>
              </a:spcBef>
              <a:spcAft>
                <a:spcPts val="0"/>
              </a:spcAft>
              <a:buSzPct val="91999"/>
              <a:buNone/>
            </a:pPr>
            <a:r>
              <a:rPr i="0" lang="en-US" u="none" strike="noStrike">
                <a:solidFill>
                  <a:srgbClr val="00963E"/>
                </a:solidFill>
                <a:latin typeface="Courier New"/>
                <a:ea typeface="Courier New"/>
                <a:cs typeface="Courier New"/>
                <a:sym typeface="Courier New"/>
              </a:rPr>
              <a:t>    # This displays y. It must first convert it to a string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906"/>
              </a:spcBef>
              <a:spcAft>
                <a:spcPts val="0"/>
              </a:spcAft>
              <a:buSzPct val="91999"/>
              <a:buNone/>
            </a:pPr>
            <a:r>
              <a:rPr lang="en-US">
                <a:solidFill>
                  <a:srgbClr val="00963E"/>
                </a:solidFill>
                <a:latin typeface="Courier New"/>
                <a:ea typeface="Courier New"/>
                <a:cs typeface="Courier New"/>
                <a:sym typeface="Courier New"/>
              </a:rPr>
              <a:t>    # </a:t>
            </a:r>
            <a:r>
              <a:rPr i="0" lang="en-US" u="none" strike="noStrike">
                <a:solidFill>
                  <a:srgbClr val="00963E"/>
                </a:solidFill>
                <a:latin typeface="Courier New"/>
                <a:ea typeface="Courier New"/>
                <a:cs typeface="Courier New"/>
                <a:sym typeface="Courier New"/>
              </a:rPr>
              <a:t>using the str() function</a:t>
            </a:r>
            <a:endParaRPr i="0" u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906"/>
              </a:spcBef>
              <a:spcAft>
                <a:spcPts val="0"/>
              </a:spcAft>
              <a:buSzPct val="91999"/>
              <a:buNone/>
            </a:pPr>
            <a:r>
              <a:rPr i="0" lang="en-US" u="none" strike="noStrike">
                <a:solidFill>
                  <a:srgbClr val="0078CC"/>
                </a:solidFill>
                <a:latin typeface="Courier New"/>
                <a:ea typeface="Courier New"/>
                <a:cs typeface="Courier New"/>
                <a:sym typeface="Courier New"/>
              </a:rPr>
              <a:t>    await</a:t>
            </a:r>
            <a:r>
              <a:rPr i="0" lang="en-US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light_matrix.write</a:t>
            </a:r>
            <a:r>
              <a:rPr i="0" lang="en-US" u="none" strike="noStrike">
                <a:solidFill>
                  <a:srgbClr val="00877B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i="0" lang="en-US" u="none" strike="noStrike">
                <a:solidFill>
                  <a:srgbClr val="0078CC"/>
                </a:solidFill>
                <a:latin typeface="Courier New"/>
                <a:ea typeface="Courier New"/>
                <a:cs typeface="Courier New"/>
                <a:sym typeface="Courier New"/>
              </a:rPr>
              <a:t>str</a:t>
            </a:r>
            <a:r>
              <a:rPr i="0" lang="en-US" u="none" strike="noStrike">
                <a:solidFill>
                  <a:srgbClr val="00877B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i="0" lang="en-US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i="0" lang="en-US" u="none" strike="noStrike">
                <a:solidFill>
                  <a:srgbClr val="00877B"/>
                </a:solidFill>
                <a:latin typeface="Courier New"/>
                <a:ea typeface="Courier New"/>
                <a:cs typeface="Courier New"/>
                <a:sym typeface="Courier New"/>
              </a:rPr>
              <a:t>))</a:t>
            </a:r>
            <a:endParaRPr i="0" u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906"/>
              </a:spcBef>
              <a:spcAft>
                <a:spcPts val="0"/>
              </a:spcAft>
              <a:buSzPct val="91999"/>
              <a:buNone/>
            </a:pPr>
            <a:br>
              <a:rPr i="0" lang="en-US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i="0" lang="en-US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runloop.run</a:t>
            </a:r>
            <a:r>
              <a:rPr i="0" lang="en-US" u="none" strike="noStrike">
                <a:solidFill>
                  <a:srgbClr val="00877B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i="0" lang="en-US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i="0" lang="en-US" u="none" strike="noStrike">
                <a:solidFill>
                  <a:srgbClr val="00877B"/>
                </a:solidFill>
                <a:latin typeface="Courier New"/>
                <a:ea typeface="Courier New"/>
                <a:cs typeface="Courier New"/>
                <a:sym typeface="Courier New"/>
              </a:rPr>
              <a:t>())</a:t>
            </a:r>
            <a:endParaRPr i="0" u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7" name="Google Shape;247;p11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09/06/2023)</a:t>
            </a:r>
            <a:endParaRPr/>
          </a:p>
        </p:txBody>
      </p:sp>
      <p:sp>
        <p:nvSpPr>
          <p:cNvPr id="248" name="Google Shape;248;p11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2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CREDITS</a:t>
            </a:r>
            <a:endParaRPr/>
          </a:p>
        </p:txBody>
      </p:sp>
      <p:sp>
        <p:nvSpPr>
          <p:cNvPr id="254" name="Google Shape;254;p12"/>
          <p:cNvSpPr txBox="1"/>
          <p:nvPr>
            <p:ph idx="1" type="body"/>
          </p:nvPr>
        </p:nvSpPr>
        <p:spPr>
          <a:xfrm>
            <a:off x="457200" y="1317983"/>
            <a:ext cx="8245474" cy="11453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472"/>
              <a:buChar char="⬛"/>
            </a:pPr>
            <a:r>
              <a:rPr lang="en-US" sz="1600"/>
              <a:t>This lesson was created by Sanjay and Arvind Seshan for Prime Lessons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02444" lvl="0" marL="306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⬛"/>
            </a:pPr>
            <a:r>
              <a:rPr lang="en-US" sz="1600">
                <a:solidFill>
                  <a:schemeClr val="dk1"/>
                </a:solidFill>
              </a:rPr>
              <a:t>Additional contributions by FLL Share &amp; Learn community members.</a:t>
            </a:r>
            <a:endParaRPr sz="1600"/>
          </a:p>
          <a:p>
            <a:pPr indent="-306000" lvl="0" marL="306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 sz="1600"/>
              <a:t>More lessons are available at www.primelessons.org</a:t>
            </a:r>
            <a:endParaRPr/>
          </a:p>
        </p:txBody>
      </p:sp>
      <p:sp>
        <p:nvSpPr>
          <p:cNvPr id="255" name="Google Shape;255;p12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09/06/2023)</a:t>
            </a:r>
            <a:endParaRPr/>
          </a:p>
        </p:txBody>
      </p:sp>
      <p:sp>
        <p:nvSpPr>
          <p:cNvPr id="256" name="Google Shape;256;p12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57" name="Google Shape;257;p12"/>
          <p:cNvSpPr/>
          <p:nvPr/>
        </p:nvSpPr>
        <p:spPr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74B7"/>
              </a:buClr>
              <a:buSzPts val="1200"/>
              <a:buFont typeface="Helvetica Neue"/>
              <a:buNone/>
            </a:pPr>
            <a:r>
              <a:rPr b="0" i="0" lang="en-US" sz="1200" u="none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                         </a:t>
            </a:r>
            <a:br>
              <a:rPr b="0" i="0" lang="en-US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work is licensed under a </a:t>
            </a:r>
            <a:r>
              <a:rPr b="0" i="0" lang="en-US" sz="1200" u="sng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Creative Commons Attribution-NonCommercial-ShareAlike 4.0 International License</a:t>
            </a:r>
            <a:r>
              <a:rPr b="0" i="0" lang="en-US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r>
              <a:rPr b="0" i="0" lang="en-US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200" u="none" cap="none" strike="noStrike">
              <a:solidFill>
                <a:srgbClr val="4374B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descr="Creative Commons License" id="258" name="Google Shape;258;p12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02510" y="5253616"/>
            <a:ext cx="1479091" cy="521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63" name="Google Shape;163;p2"/>
          <p:cNvSpPr txBox="1"/>
          <p:nvPr>
            <p:ph idx="1" type="body"/>
          </p:nvPr>
        </p:nvSpPr>
        <p:spPr>
          <a:xfrm>
            <a:off x="155088" y="1140007"/>
            <a:ext cx="8831580" cy="2409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Learn the very basics of Python syntax (code)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Learn basic data types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Learn how to use basic operations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Learn basic variables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164" name="Google Shape;164;p2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09/06/2023)</a:t>
            </a:r>
            <a:endParaRPr/>
          </a:p>
        </p:txBody>
      </p:sp>
      <p:sp>
        <p:nvSpPr>
          <p:cNvPr id="165" name="Google Shape;165;p2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BASIC TYPES</a:t>
            </a:r>
            <a:endParaRPr/>
          </a:p>
        </p:txBody>
      </p:sp>
      <p:sp>
        <p:nvSpPr>
          <p:cNvPr id="171" name="Google Shape;171;p3"/>
          <p:cNvSpPr txBox="1"/>
          <p:nvPr>
            <p:ph idx="1" type="body"/>
          </p:nvPr>
        </p:nvSpPr>
        <p:spPr>
          <a:xfrm>
            <a:off x="155088" y="1140006"/>
            <a:ext cx="5411322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06000" lvl="0" marL="306000" rtl="0" algn="l">
              <a:spcBef>
                <a:spcPts val="3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Integers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Stores whole numbers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Floats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Stores decimals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Bool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Stores </a:t>
            </a:r>
            <a:r>
              <a:rPr lang="en-US">
                <a:solidFill>
                  <a:srgbClr val="0000FF"/>
                </a:solidFill>
              </a:rPr>
              <a:t>True</a:t>
            </a:r>
            <a:r>
              <a:rPr lang="en-US"/>
              <a:t> or </a:t>
            </a:r>
            <a:r>
              <a:rPr lang="en-US">
                <a:solidFill>
                  <a:srgbClr val="0000FF"/>
                </a:solidFill>
              </a:rPr>
              <a:t>False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Strings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Stores text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600"/>
              </a:spcAft>
              <a:buSzPts val="1656"/>
              <a:buChar char="⬛"/>
            </a:pPr>
            <a:r>
              <a:rPr lang="en-US"/>
              <a:t>These types are built-in to the python programming language</a:t>
            </a:r>
            <a:endParaRPr/>
          </a:p>
        </p:txBody>
      </p:sp>
      <p:sp>
        <p:nvSpPr>
          <p:cNvPr id="172" name="Google Shape;172;p3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3" name="Google Shape;173;p3"/>
          <p:cNvSpPr txBox="1"/>
          <p:nvPr/>
        </p:nvSpPr>
        <p:spPr>
          <a:xfrm>
            <a:off x="5850200" y="1721100"/>
            <a:ext cx="3000000" cy="3000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type(</a:t>
            </a:r>
            <a:r>
              <a:rPr lang="en-US" sz="13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42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type(</a:t>
            </a:r>
            <a:r>
              <a:rPr lang="en-US" sz="13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42.1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float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type(</a:t>
            </a:r>
            <a:r>
              <a:rPr lang="en-US" sz="13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bool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type(</a:t>
            </a:r>
            <a:r>
              <a:rPr lang="en-US" sz="13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False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bool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type(</a:t>
            </a:r>
            <a:r>
              <a:rPr lang="en-US" sz="135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"Hello World"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str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4" name="Google Shape;174;p3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09/06/2023)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SPIKE PRIME/MINDSTORMS SPECIFIC TYPES</a:t>
            </a:r>
            <a:endParaRPr/>
          </a:p>
        </p:txBody>
      </p:sp>
      <p:sp>
        <p:nvSpPr>
          <p:cNvPr id="180" name="Google Shape;180;p4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SPIKE Prime/Mindstorms provide libraries that define additional classes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These types are assigned/initialized to variables to access data or control sensors or motors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You can get load these with commands such as:</a:t>
            </a:r>
            <a:endParaRPr/>
          </a:p>
          <a:p>
            <a:pPr indent="-270000" lvl="2" marL="900000" rtl="0" algn="l">
              <a:spcBef>
                <a:spcPts val="880"/>
              </a:spcBef>
              <a:spcAft>
                <a:spcPts val="0"/>
              </a:spcAft>
              <a:buSzPts val="1288"/>
              <a:buChar char="⬛"/>
            </a:pPr>
            <a:r>
              <a:rPr lang="en-US"/>
              <a:t>Spike Prime 3:</a:t>
            </a:r>
            <a:endParaRPr/>
          </a:p>
          <a:p>
            <a:pPr indent="0" lvl="2" marL="630000" rtl="0" algn="l">
              <a:spcBef>
                <a:spcPts val="880"/>
              </a:spcBef>
              <a:spcAft>
                <a:spcPts val="0"/>
              </a:spcAft>
              <a:buSzPts val="1288"/>
              <a:buNone/>
            </a:pPr>
            <a:r>
              <a:rPr b="0" i="0" lang="en-US" u="none" strike="noStrike">
                <a:solidFill>
                  <a:srgbClr val="0078CC"/>
                </a:solidFill>
                <a:latin typeface="Consolas"/>
                <a:ea typeface="Consolas"/>
                <a:cs typeface="Consolas"/>
                <a:sym typeface="Consolas"/>
              </a:rPr>
              <a:t>	from</a:t>
            </a:r>
            <a:r>
              <a:rPr b="0" i="0" lang="en-US" u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hub </a:t>
            </a:r>
            <a:r>
              <a:rPr b="0" i="0" lang="en-US" u="none" strike="noStrike">
                <a:solidFill>
                  <a:srgbClr val="0078CC"/>
                </a:solidFill>
                <a:latin typeface="Consolas"/>
                <a:ea typeface="Consolas"/>
                <a:cs typeface="Consolas"/>
                <a:sym typeface="Consolas"/>
              </a:rPr>
              <a:t>import</a:t>
            </a:r>
            <a:r>
              <a:rPr b="0" i="0" lang="en-US" u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button, light, light_matrix, motion_sensor, port, sound</a:t>
            </a:r>
            <a:endParaRPr/>
          </a:p>
          <a:p>
            <a:pPr indent="0" lvl="2" marL="630000" rtl="0" algn="l">
              <a:spcBef>
                <a:spcPts val="880"/>
              </a:spcBef>
              <a:spcAft>
                <a:spcPts val="0"/>
              </a:spcAft>
              <a:buSzPts val="1288"/>
              <a:buNone/>
            </a:pPr>
            <a:r>
              <a:rPr b="0" i="0" lang="en-US" u="none" strike="noStrike">
                <a:solidFill>
                  <a:srgbClr val="0078CC"/>
                </a:solidFill>
                <a:latin typeface="Consolas"/>
                <a:ea typeface="Consolas"/>
                <a:cs typeface="Consolas"/>
                <a:sym typeface="Consolas"/>
              </a:rPr>
              <a:t>	import</a:t>
            </a:r>
            <a:r>
              <a:rPr b="0" i="0" lang="en-US" u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runloop, color, color_matrix, color_sensor, device, distance_sensor, 	force_sensor, motor, motor_pair, orientation</a:t>
            </a:r>
            <a:endParaRPr/>
          </a:p>
          <a:p>
            <a:pPr indent="-270000" lvl="2" marL="900000" rtl="0" algn="l">
              <a:spcBef>
                <a:spcPts val="880"/>
              </a:spcBef>
              <a:spcAft>
                <a:spcPts val="0"/>
              </a:spcAft>
              <a:buSzPts val="1288"/>
              <a:buChar char="⬛"/>
            </a:pPr>
            <a:r>
              <a:rPr b="0" lang="en-US">
                <a:solidFill>
                  <a:srgbClr val="0078CC"/>
                </a:solidFill>
                <a:latin typeface="Consolas"/>
                <a:ea typeface="Consolas"/>
                <a:cs typeface="Consolas"/>
                <a:sym typeface="Consolas"/>
              </a:rPr>
              <a:t>Mindstorms:</a:t>
            </a:r>
            <a:endParaRPr/>
          </a:p>
          <a:p>
            <a:pPr indent="0" lvl="2" marL="630000" rtl="0" algn="l">
              <a:spcBef>
                <a:spcPts val="880"/>
              </a:spcBef>
              <a:spcAft>
                <a:spcPts val="0"/>
              </a:spcAft>
              <a:buSzPts val="1288"/>
              <a:buNone/>
            </a:pPr>
            <a:r>
              <a:rPr lang="en-US">
                <a:solidFill>
                  <a:srgbClr val="0078CC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b="0" lang="en-US">
                <a:solidFill>
                  <a:srgbClr val="0078CC"/>
                </a:solidFill>
                <a:latin typeface="Consolas"/>
                <a:ea typeface="Consolas"/>
                <a:cs typeface="Consolas"/>
                <a:sym typeface="Consolas"/>
              </a:rPr>
              <a:t>from</a:t>
            </a: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mindstorms </a:t>
            </a:r>
            <a:r>
              <a:rPr b="0" lang="en-US">
                <a:solidFill>
                  <a:srgbClr val="0078CC"/>
                </a:solidFill>
                <a:latin typeface="Consolas"/>
                <a:ea typeface="Consolas"/>
                <a:cs typeface="Consolas"/>
                <a:sym typeface="Consolas"/>
              </a:rPr>
              <a:t>import</a:t>
            </a: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MSHub, Motor, MotorPair, ColorSensor, DistanceSensor, A	pp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These types are slightly different than integers, strings, etc. but have similar properties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These SPIKE/MINDSTORMS specific types will be covered in later lessons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181" name="Google Shape;181;p4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09/06/2023)</a:t>
            </a:r>
            <a:endParaRPr/>
          </a:p>
        </p:txBody>
      </p:sp>
      <p:sp>
        <p:nvSpPr>
          <p:cNvPr id="182" name="Google Shape;182;p4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5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USING THE PRINT FUNCTION</a:t>
            </a:r>
            <a:endParaRPr/>
          </a:p>
        </p:txBody>
      </p:sp>
      <p:sp>
        <p:nvSpPr>
          <p:cNvPr id="188" name="Google Shape;188;p5"/>
          <p:cNvSpPr txBox="1"/>
          <p:nvPr>
            <p:ph idx="1" type="body"/>
          </p:nvPr>
        </p:nvSpPr>
        <p:spPr>
          <a:xfrm>
            <a:off x="155088" y="1300844"/>
            <a:ext cx="8831580" cy="492176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06000" lvl="0" marL="306000" rtl="0" algn="l">
              <a:spcBef>
                <a:spcPts val="3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We will cover functions in general in a later lesson. Here we just describe how to use the print function to display information in the console.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Print data to the “console”/output screen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Helpful note: Placing a # in front of text creates a comment. That code will not run.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60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189" name="Google Shape;189;p5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0" name="Google Shape;190;p5"/>
          <p:cNvSpPr txBox="1"/>
          <p:nvPr/>
        </p:nvSpPr>
        <p:spPr>
          <a:xfrm>
            <a:off x="846675" y="4646908"/>
            <a:ext cx="3000000" cy="1013517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-US" sz="135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Comment</a:t>
            </a:r>
            <a:endParaRPr sz="1350">
              <a:solidFill>
                <a:srgbClr val="274E13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print(</a:t>
            </a:r>
            <a:r>
              <a:rPr lang="en-US" sz="1350">
                <a:solidFill>
                  <a:srgbClr val="A31515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"Hello World"</a:t>
            </a: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>
              <a:solidFill>
                <a:schemeClr val="dk1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Hello World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91" name="Google Shape;191;p5"/>
          <p:cNvSpPr txBox="1"/>
          <p:nvPr/>
        </p:nvSpPr>
        <p:spPr>
          <a:xfrm>
            <a:off x="846675" y="2536488"/>
            <a:ext cx="3000000" cy="128981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print(</a:t>
            </a:r>
            <a:r>
              <a:rPr lang="en-US" sz="1350">
                <a:solidFill>
                  <a:srgbClr val="A31515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"Hello World"</a:t>
            </a: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>
              <a:solidFill>
                <a:schemeClr val="dk1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Hello World</a:t>
            </a:r>
            <a:endParaRPr sz="1750">
              <a:solidFill>
                <a:schemeClr val="dk1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print(</a:t>
            </a:r>
            <a:r>
              <a:rPr lang="en-US" sz="1350">
                <a:solidFill>
                  <a:srgbClr val="09865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253.5</a:t>
            </a: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>
              <a:solidFill>
                <a:schemeClr val="dk1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09865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253.5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92" name="Google Shape;192;p5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09/06/2023)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6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USING THE HUB LIGHT MATRIX</a:t>
            </a:r>
            <a:endParaRPr/>
          </a:p>
        </p:txBody>
      </p:sp>
      <p:sp>
        <p:nvSpPr>
          <p:cNvPr id="198" name="Google Shape;198;p6"/>
          <p:cNvSpPr txBox="1"/>
          <p:nvPr>
            <p:ph idx="1" type="body"/>
          </p:nvPr>
        </p:nvSpPr>
        <p:spPr>
          <a:xfrm>
            <a:off x="132902" y="1112897"/>
            <a:ext cx="8831580" cy="492176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06000" lvl="0" marL="306000" rtl="0" algn="l">
              <a:spcBef>
                <a:spcPts val="3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We will cover how to use the hardware specific methods in general in a later lesson. Here we just describe how to use the hub display to show values.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This displays the word “Hi” on the SPIKE hub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This does the same for the MINDSTORMS hub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Note, the “from”, “import” and “hub =“ lines need to only be included once at the beginning of your code. To use the light matrix, just use the “write” method calls later in your program.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60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199" name="Google Shape;199;p6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0" name="Google Shape;200;p6"/>
          <p:cNvSpPr txBox="1"/>
          <p:nvPr/>
        </p:nvSpPr>
        <p:spPr>
          <a:xfrm>
            <a:off x="846675" y="4273383"/>
            <a:ext cx="4601625" cy="104641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>
                <a:solidFill>
                  <a:srgbClr val="CC7833"/>
                </a:solidFill>
                <a:latin typeface="Consolas"/>
                <a:ea typeface="Consolas"/>
                <a:cs typeface="Consolas"/>
                <a:sym typeface="Consolas"/>
              </a:rPr>
              <a:t>from</a:t>
            </a:r>
            <a:r>
              <a:rPr b="0" i="0" lang="en-US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mindstorms </a:t>
            </a:r>
            <a:r>
              <a:rPr b="0" i="0" lang="en-US" sz="1400">
                <a:solidFill>
                  <a:srgbClr val="CC7833"/>
                </a:solidFill>
                <a:latin typeface="Consolas"/>
                <a:ea typeface="Consolas"/>
                <a:cs typeface="Consolas"/>
                <a:sym typeface="Consolas"/>
              </a:rPr>
              <a:t>import</a:t>
            </a:r>
            <a:r>
              <a:rPr b="0" i="0" lang="en-US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MSHub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hub = MSHub()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hub.light_matrix.write(5.3) 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hub.light_matrix.write(</a:t>
            </a:r>
            <a:r>
              <a:rPr b="0" i="0" lang="en-US" sz="1400">
                <a:solidFill>
                  <a:srgbClr val="66CC33"/>
                </a:solidFill>
                <a:latin typeface="Consolas"/>
                <a:ea typeface="Consolas"/>
                <a:cs typeface="Consolas"/>
                <a:sym typeface="Consolas"/>
              </a:rPr>
              <a:t>“hello”</a:t>
            </a:r>
            <a:r>
              <a:rPr b="0" i="0" lang="en-US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) 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01" name="Google Shape;201;p6"/>
          <p:cNvSpPr txBox="1"/>
          <p:nvPr/>
        </p:nvSpPr>
        <p:spPr>
          <a:xfrm>
            <a:off x="846675" y="2214604"/>
            <a:ext cx="4519982" cy="1661963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from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hub </a:t>
            </a:r>
            <a:r>
              <a:rPr b="0" i="0" lang="en-US" sz="12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light_matrix</a:t>
            </a:r>
            <a:endParaRPr b="0" i="0" sz="12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runloop</a:t>
            </a:r>
            <a:endParaRPr b="0" i="0" sz="12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2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async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2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    # write your code here</a:t>
            </a:r>
            <a:endParaRPr b="0" i="0" sz="12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await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light_matrix.write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200" u="none" strike="noStrike">
                <a:solidFill>
                  <a:srgbClr val="D8009B"/>
                </a:solidFill>
                <a:latin typeface="Arial"/>
                <a:ea typeface="Arial"/>
                <a:cs typeface="Arial"/>
                <a:sym typeface="Arial"/>
              </a:rPr>
              <a:t>"Hi!"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2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runloop.run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main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endParaRPr b="0" i="0" sz="12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6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09/06/2023)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7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VARIABLES</a:t>
            </a:r>
            <a:endParaRPr/>
          </a:p>
        </p:txBody>
      </p:sp>
      <p:sp>
        <p:nvSpPr>
          <p:cNvPr id="208" name="Google Shape;208;p7"/>
          <p:cNvSpPr txBox="1"/>
          <p:nvPr>
            <p:ph idx="1" type="body"/>
          </p:nvPr>
        </p:nvSpPr>
        <p:spPr>
          <a:xfrm>
            <a:off x="155575" y="1501140"/>
            <a:ext cx="6184669" cy="47218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306000" lvl="0" marL="306000" rtl="0" algn="l">
              <a:spcBef>
                <a:spcPts val="3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Variables store data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These are like variables in algebra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Data is of a given type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The content stored in a variable can be changed to a different value or even type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600"/>
              </a:spcAft>
              <a:buSzPts val="1656"/>
              <a:buChar char="⬛"/>
            </a:pPr>
            <a:r>
              <a:rPr lang="en-US"/>
              <a:t>You can name the variable anything you like (in this case it is “x”). However, the variable name must start with a letter (generally lowercase)</a:t>
            </a:r>
            <a:endParaRPr/>
          </a:p>
        </p:txBody>
      </p:sp>
      <p:sp>
        <p:nvSpPr>
          <p:cNvPr id="209" name="Google Shape;209;p7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0" name="Google Shape;210;p7"/>
          <p:cNvSpPr txBox="1"/>
          <p:nvPr/>
        </p:nvSpPr>
        <p:spPr>
          <a:xfrm>
            <a:off x="6398000" y="2124450"/>
            <a:ext cx="2578500" cy="2671278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x = </a:t>
            </a:r>
            <a:r>
              <a:rPr lang="en-US" sz="13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35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print(x)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35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x = </a:t>
            </a:r>
            <a:r>
              <a:rPr lang="en-US" sz="135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"hi"</a:t>
            </a:r>
            <a:endParaRPr sz="1350">
              <a:solidFill>
                <a:srgbClr val="A31515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print(x)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"hi"</a:t>
            </a:r>
            <a:endParaRPr sz="1350">
              <a:solidFill>
                <a:srgbClr val="A31515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x = </a:t>
            </a:r>
            <a:r>
              <a:rPr lang="en-US" sz="135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"bye"</a:t>
            </a:r>
            <a:endParaRPr sz="1350">
              <a:solidFill>
                <a:srgbClr val="A31515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print(x)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"bye"</a:t>
            </a:r>
            <a:endParaRPr sz="1350">
              <a:solidFill>
                <a:srgbClr val="A31515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1" name="Google Shape;211;p7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09/06/2023)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8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OPERATIONS</a:t>
            </a:r>
            <a:endParaRPr/>
          </a:p>
        </p:txBody>
      </p:sp>
      <p:sp>
        <p:nvSpPr>
          <p:cNvPr id="217" name="Google Shape;217;p8"/>
          <p:cNvSpPr txBox="1"/>
          <p:nvPr>
            <p:ph idx="1" type="body"/>
          </p:nvPr>
        </p:nvSpPr>
        <p:spPr>
          <a:xfrm>
            <a:off x="155576" y="1139825"/>
            <a:ext cx="5082544" cy="5083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306000" lvl="0" marL="306000" rtl="0" algn="l">
              <a:spcBef>
                <a:spcPts val="3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You can write mathematical expressions using common operators: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add (+), subtract (-), divide (/), multiply (*), modulo (%) (remainder), exponent (**)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The “//” operator to integer divide. It will remove all decimals.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You can add numbers, floats, strings, and many more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You cannot interchange different types in operations (with the exception of floats, integers, and booleans)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600"/>
              </a:spcAft>
              <a:buSzPts val="1656"/>
              <a:buChar char="⬛"/>
            </a:pPr>
            <a:r>
              <a:rPr lang="en-US"/>
              <a:t>Advanced: place “import math” at the beginning of your program to get access to more functions; e.g. “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math.sqrt(n)</a:t>
            </a:r>
            <a:r>
              <a:rPr lang="en-US"/>
              <a:t>” (square root)</a:t>
            </a:r>
            <a:endParaRPr/>
          </a:p>
        </p:txBody>
      </p:sp>
      <p:sp>
        <p:nvSpPr>
          <p:cNvPr id="218" name="Google Shape;218;p8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9" name="Google Shape;219;p8"/>
          <p:cNvSpPr txBox="1"/>
          <p:nvPr/>
        </p:nvSpPr>
        <p:spPr>
          <a:xfrm>
            <a:off x="5362575" y="1106551"/>
            <a:ext cx="3606900" cy="3776453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-US" sz="13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en-US" sz="13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15</a:t>
            </a:r>
            <a:endParaRPr sz="135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-US" sz="13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/</a:t>
            </a:r>
            <a:r>
              <a:rPr lang="en-US" sz="13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3.333333333333335</a:t>
            </a:r>
            <a:endParaRPr sz="135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print(</a:t>
            </a:r>
            <a:r>
              <a:rPr lang="en-US" sz="1350">
                <a:solidFill>
                  <a:srgbClr val="09865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//</a:t>
            </a:r>
            <a:r>
              <a:rPr lang="en-US" sz="1350">
                <a:solidFill>
                  <a:srgbClr val="09865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>
              <a:solidFill>
                <a:schemeClr val="dk1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09865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350">
              <a:solidFill>
                <a:srgbClr val="098658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-US" sz="135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"ab"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en-US" sz="135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"cd"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abcd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-US" sz="13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en-US" sz="135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"ab"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TypeError: unsupported operand type(s) </a:t>
            </a:r>
            <a:r>
              <a:rPr lang="en-US" sz="13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+: </a:t>
            </a:r>
            <a:r>
              <a:rPr lang="en-US" sz="135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'int'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3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and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35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'str'</a:t>
            </a:r>
            <a:endParaRPr sz="1350">
              <a:solidFill>
                <a:srgbClr val="A31515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print(</a:t>
            </a:r>
            <a:r>
              <a:rPr lang="en-US" sz="1350">
                <a:solidFill>
                  <a:srgbClr val="09865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-US" sz="1350">
                <a:solidFill>
                  <a:srgbClr val="A31515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"ab"</a:t>
            </a: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>
              <a:solidFill>
                <a:schemeClr val="dk1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098658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en-US" sz="135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ab</a:t>
            </a:r>
            <a:endParaRPr sz="1350">
              <a:solidFill>
                <a:srgbClr val="A31515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20" name="Google Shape;220;p8"/>
          <p:cNvCxnSpPr/>
          <p:nvPr/>
        </p:nvCxnSpPr>
        <p:spPr>
          <a:xfrm flipH="1">
            <a:off x="7418250" y="1638300"/>
            <a:ext cx="792300" cy="4308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21" name="Google Shape;221;p8"/>
          <p:cNvSpPr txBox="1"/>
          <p:nvPr/>
        </p:nvSpPr>
        <p:spPr>
          <a:xfrm>
            <a:off x="7877175" y="1304926"/>
            <a:ext cx="1028700" cy="4616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hmmm?</a:t>
            </a:r>
            <a:endParaRPr b="1" sz="18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8"/>
          <p:cNvSpPr txBox="1"/>
          <p:nvPr/>
        </p:nvSpPr>
        <p:spPr>
          <a:xfrm>
            <a:off x="5854400" y="4862400"/>
            <a:ext cx="28602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those who are curious, the 10/3 output ends in a 5 because of something called “floating point approximation”. Basically, computers have to estimate when decimals are involved, so there is some inaccuracy</a:t>
            </a:r>
            <a:endParaRPr i="1"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8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09/06/2023)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9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OPERATIONS ON VARIABLES</a:t>
            </a:r>
            <a:endParaRPr/>
          </a:p>
        </p:txBody>
      </p:sp>
      <p:sp>
        <p:nvSpPr>
          <p:cNvPr id="229" name="Google Shape;229;p9"/>
          <p:cNvSpPr txBox="1"/>
          <p:nvPr>
            <p:ph idx="1" type="body"/>
          </p:nvPr>
        </p:nvSpPr>
        <p:spPr>
          <a:xfrm>
            <a:off x="155576" y="2034540"/>
            <a:ext cx="6039334" cy="41884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306000" lvl="0" marL="306000" rtl="0" algn="l">
              <a:spcBef>
                <a:spcPts val="3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Operations on variables are not quite like algebra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Expressions are right-hand evaluated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The expression on the right of the = is evaluated first, then re-casted to the variable on the left side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600"/>
              </a:spcAft>
              <a:buSzPts val="1656"/>
              <a:buChar char="⬛"/>
            </a:pPr>
            <a:r>
              <a:rPr lang="en-US"/>
              <a:t>In the example on the right, the x+10 is evaluated to 20 first, then x is set to 20, deleting the previous value </a:t>
            </a:r>
            <a:endParaRPr/>
          </a:p>
        </p:txBody>
      </p:sp>
      <p:sp>
        <p:nvSpPr>
          <p:cNvPr id="230" name="Google Shape;230;p9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1" name="Google Shape;231;p9"/>
          <p:cNvSpPr txBox="1"/>
          <p:nvPr/>
        </p:nvSpPr>
        <p:spPr>
          <a:xfrm>
            <a:off x="6924675" y="2261875"/>
            <a:ext cx="2009700" cy="2671278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x = </a:t>
            </a:r>
            <a:r>
              <a:rPr lang="en-US" sz="13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10</a:t>
            </a:r>
            <a:endParaRPr sz="135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print(x)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10</a:t>
            </a:r>
            <a:endParaRPr sz="135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x = x+</a:t>
            </a:r>
            <a:r>
              <a:rPr lang="en-US" sz="13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10</a:t>
            </a:r>
            <a:endParaRPr sz="135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20</a:t>
            </a:r>
            <a:endParaRPr sz="135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-US" sz="135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Shorthand:</a:t>
            </a:r>
            <a:endParaRPr sz="135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x+=</a:t>
            </a:r>
            <a:r>
              <a:rPr lang="en-US" sz="13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10</a:t>
            </a:r>
            <a:endParaRPr sz="135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30</a:t>
            </a:r>
            <a:endParaRPr sz="135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2" name="Google Shape;232;p9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09/06/2023)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2016-07-04T02:35:12Z</dcterms:created>
  <dc:creator>Srinivasan Seshan</dc:creator>
</cp:coreProperties>
</file>